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72" r:id="rId15"/>
    <p:sldId id="273" r:id="rId16"/>
    <p:sldId id="270" r:id="rId17"/>
    <p:sldId id="275" r:id="rId18"/>
    <p:sldId id="276"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60" d="100"/>
          <a:sy n="160" d="100"/>
        </p:scale>
        <p:origin x="-806" y="-24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9332C4-BE34-4CB6-8664-FC8F0F500C56}" type="datetimeFigureOut">
              <a:rPr lang="en-US" smtClean="0"/>
              <a:pPr/>
              <a:t>3/20/2024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66D84A-C900-43D1-AEF4-1E41806929F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66D84A-C900-43D1-AEF4-1E41806929F2}"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098241B-E1EE-4B51-88DB-D714A7DDFD69}" type="datetimeFigureOut">
              <a:rPr lang="en-US" smtClean="0"/>
              <a:pPr/>
              <a:t>3/20/2024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ADAD611-1654-492B-BCFD-04DB7D571B6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098241B-E1EE-4B51-88DB-D714A7DDFD69}" type="datetimeFigureOut">
              <a:rPr lang="en-US" smtClean="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DAD611-1654-492B-BCFD-04DB7D571B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1098241B-E1EE-4B51-88DB-D714A7DDFD69}" type="datetimeFigureOut">
              <a:rPr lang="en-US" smtClean="0"/>
              <a:pPr/>
              <a:t>3/20/2024</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ADAD611-1654-492B-BCFD-04DB7D571B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098241B-E1EE-4B51-88DB-D714A7DDFD69}" type="datetimeFigureOut">
              <a:rPr lang="en-US" smtClean="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DAD611-1654-492B-BCFD-04DB7D571B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098241B-E1EE-4B51-88DB-D714A7DDFD69}" type="datetimeFigureOut">
              <a:rPr lang="en-US" smtClean="0"/>
              <a:pPr/>
              <a:t>3/20/2024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3ADAD611-1654-492B-BCFD-04DB7D571B6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098241B-E1EE-4B51-88DB-D714A7DDFD69}" type="datetimeFigureOut">
              <a:rPr lang="en-US" smtClean="0"/>
              <a:pPr/>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DAD611-1654-492B-BCFD-04DB7D571B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098241B-E1EE-4B51-88DB-D714A7DDFD69}" type="datetimeFigureOut">
              <a:rPr lang="en-US" smtClean="0"/>
              <a:pPr/>
              <a:t>3/20/2024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DAD611-1654-492B-BCFD-04DB7D571B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098241B-E1EE-4B51-88DB-D714A7DDFD69}" type="datetimeFigureOut">
              <a:rPr lang="en-US" smtClean="0"/>
              <a:pPr/>
              <a:t>3/20/2024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DAD611-1654-492B-BCFD-04DB7D571B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098241B-E1EE-4B51-88DB-D714A7DDFD69}" type="datetimeFigureOut">
              <a:rPr lang="en-US" smtClean="0"/>
              <a:pPr/>
              <a:t>3/20/2024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3ADAD611-1654-492B-BCFD-04DB7D571B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098241B-E1EE-4B51-88DB-D714A7DDFD69}" type="datetimeFigureOut">
              <a:rPr lang="en-US" smtClean="0"/>
              <a:pPr/>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DAD611-1654-492B-BCFD-04DB7D571B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1098241B-E1EE-4B51-88DB-D714A7DDFD69}" type="datetimeFigureOut">
              <a:rPr lang="en-US" smtClean="0"/>
              <a:pPr/>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DAD611-1654-492B-BCFD-04DB7D571B6D}"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098241B-E1EE-4B51-88DB-D714A7DDFD69}" type="datetimeFigureOut">
              <a:rPr lang="en-US" smtClean="0"/>
              <a:pPr/>
              <a:t>3/20/2024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ADAD611-1654-492B-BCFD-04DB7D571B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5816" y="533400"/>
            <a:ext cx="6048672" cy="1383432"/>
          </a:xfrm>
        </p:spPr>
        <p:txBody>
          <a:bodyPr/>
          <a:lstStyle/>
          <a:p>
            <a:pPr algn="l"/>
            <a:r>
              <a:rPr lang="en-US" dirty="0"/>
              <a:t>Control flow statement</a:t>
            </a:r>
          </a:p>
        </p:txBody>
      </p:sp>
      <p:sp>
        <p:nvSpPr>
          <p:cNvPr id="3" name="Subtitle 2"/>
          <p:cNvSpPr>
            <a:spLocks noGrp="1"/>
          </p:cNvSpPr>
          <p:nvPr>
            <p:ph type="subTitle" idx="1"/>
          </p:nvPr>
        </p:nvSpPr>
        <p:spPr>
          <a:xfrm>
            <a:off x="3354442" y="3140968"/>
            <a:ext cx="5114778" cy="1500144"/>
          </a:xfrm>
        </p:spPr>
        <p:txBody>
          <a:bodyPr>
            <a:normAutofit/>
          </a:bodyPr>
          <a:lstStyle/>
          <a:p>
            <a:pPr algn="ctr"/>
            <a:r>
              <a:rPr lang="en-US" sz="2800" dirty="0"/>
              <a:t>UNIT - 3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6672"/>
          </a:xfrm>
        </p:spPr>
        <p:txBody>
          <a:bodyPr>
            <a:normAutofit fontScale="90000"/>
          </a:bodyPr>
          <a:lstStyle/>
          <a:p>
            <a:r>
              <a:rPr lang="en-US" dirty="0"/>
              <a:t>While loop	</a:t>
            </a:r>
          </a:p>
        </p:txBody>
      </p:sp>
      <p:sp>
        <p:nvSpPr>
          <p:cNvPr id="3" name="Content Placeholder 2"/>
          <p:cNvSpPr>
            <a:spLocks noGrp="1"/>
          </p:cNvSpPr>
          <p:nvPr>
            <p:ph idx="1"/>
          </p:nvPr>
        </p:nvSpPr>
        <p:spPr/>
        <p:txBody>
          <a:bodyPr>
            <a:normAutofit fontScale="92500" lnSpcReduction="10000"/>
          </a:bodyPr>
          <a:lstStyle/>
          <a:p>
            <a:pPr algn="just"/>
            <a:r>
              <a:rPr lang="en-US" dirty="0"/>
              <a:t>In python, a while loop is used to execute a block of statements repeatedly until a given condition is satisfied. And when the condition becomes false, the line immediately after the loop in the program is executed</a:t>
            </a:r>
          </a:p>
          <a:p>
            <a:endParaRPr lang="en-US" dirty="0"/>
          </a:p>
          <a:p>
            <a:pPr algn="just"/>
            <a:r>
              <a:rPr lang="en-US" dirty="0"/>
              <a:t>Many a times when increment or decrement value is not  given in while loop, it stuck in an infinite loop. i.e. same output infinite times.</a:t>
            </a:r>
          </a:p>
          <a:p>
            <a:pPr fontAlgn="base">
              <a:buNone/>
            </a:pPr>
            <a:r>
              <a:rPr lang="en-US" b="1" dirty="0"/>
              <a:t>Syntax:</a:t>
            </a:r>
            <a:endParaRPr lang="en-US" dirty="0"/>
          </a:p>
          <a:p>
            <a:pPr>
              <a:buNone/>
            </a:pPr>
            <a:r>
              <a:rPr lang="en-US" dirty="0"/>
              <a:t>while expression: </a:t>
            </a:r>
          </a:p>
          <a:p>
            <a:pPr>
              <a:buNone/>
            </a:pPr>
            <a:r>
              <a:rPr lang="en-US" dirty="0"/>
              <a:t>	statement(s)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6672"/>
          </a:xfrm>
        </p:spPr>
        <p:txBody>
          <a:bodyPr>
            <a:normAutofit fontScale="90000"/>
          </a:bodyPr>
          <a:lstStyle/>
          <a:p>
            <a:r>
              <a:rPr lang="en-US" dirty="0"/>
              <a:t>Flow chart of while loop</a:t>
            </a:r>
          </a:p>
        </p:txBody>
      </p:sp>
      <p:pic>
        <p:nvPicPr>
          <p:cNvPr id="21506" name="Picture 2" descr="Python while Loop (With Examples)"/>
          <p:cNvPicPr>
            <a:picLocks noChangeAspect="1" noChangeArrowheads="1"/>
          </p:cNvPicPr>
          <p:nvPr/>
        </p:nvPicPr>
        <p:blipFill>
          <a:blip r:embed="rId2"/>
          <a:srcRect/>
          <a:stretch>
            <a:fillRect/>
          </a:stretch>
        </p:blipFill>
        <p:spPr bwMode="auto">
          <a:xfrm>
            <a:off x="179512" y="1052736"/>
            <a:ext cx="7632848" cy="512421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7239000" cy="748684"/>
          </a:xfrm>
        </p:spPr>
        <p:txBody>
          <a:bodyPr/>
          <a:lstStyle/>
          <a:p>
            <a:r>
              <a:rPr lang="en-US" dirty="0"/>
              <a:t>While loop example</a:t>
            </a:r>
          </a:p>
        </p:txBody>
      </p:sp>
      <p:pic>
        <p:nvPicPr>
          <p:cNvPr id="24579" name="Picture 3"/>
          <p:cNvPicPr>
            <a:picLocks noGrp="1" noChangeAspect="1" noChangeArrowheads="1"/>
          </p:cNvPicPr>
          <p:nvPr>
            <p:ph idx="1"/>
          </p:nvPr>
        </p:nvPicPr>
        <p:blipFill>
          <a:blip r:embed="rId2"/>
          <a:srcRect/>
          <a:stretch>
            <a:fillRect/>
          </a:stretch>
        </p:blipFill>
        <p:spPr bwMode="auto">
          <a:xfrm>
            <a:off x="428596" y="1214422"/>
            <a:ext cx="2822953" cy="1428760"/>
          </a:xfrm>
          <a:prstGeom prst="rect">
            <a:avLst/>
          </a:prstGeom>
          <a:noFill/>
          <a:ln w="9525">
            <a:noFill/>
            <a:miter lim="800000"/>
            <a:headEnd/>
            <a:tailEnd/>
          </a:ln>
          <a:effectLst/>
        </p:spPr>
      </p:pic>
      <p:pic>
        <p:nvPicPr>
          <p:cNvPr id="24580" name="Picture 4"/>
          <p:cNvPicPr>
            <a:picLocks noChangeAspect="1" noChangeArrowheads="1"/>
          </p:cNvPicPr>
          <p:nvPr/>
        </p:nvPicPr>
        <p:blipFill>
          <a:blip r:embed="rId3"/>
          <a:srcRect/>
          <a:stretch>
            <a:fillRect/>
          </a:stretch>
        </p:blipFill>
        <p:spPr bwMode="auto">
          <a:xfrm>
            <a:off x="4463691" y="1285860"/>
            <a:ext cx="3547916" cy="1143008"/>
          </a:xfrm>
          <a:prstGeom prst="rect">
            <a:avLst/>
          </a:prstGeom>
          <a:noFill/>
          <a:ln w="9525">
            <a:noFill/>
            <a:miter lim="800000"/>
            <a:headEnd/>
            <a:tailEnd/>
          </a:ln>
          <a:effectLst/>
        </p:spPr>
      </p:pic>
      <p:sp>
        <p:nvSpPr>
          <p:cNvPr id="12" name="TextBox 11"/>
          <p:cNvSpPr txBox="1"/>
          <p:nvPr/>
        </p:nvSpPr>
        <p:spPr>
          <a:xfrm>
            <a:off x="3251549" y="1214422"/>
            <a:ext cx="1212141" cy="369332"/>
          </a:xfrm>
          <a:prstGeom prst="rect">
            <a:avLst/>
          </a:prstGeom>
          <a:noFill/>
        </p:spPr>
        <p:txBody>
          <a:bodyPr wrap="square" rtlCol="0">
            <a:spAutoFit/>
          </a:bodyPr>
          <a:lstStyle/>
          <a:p>
            <a:r>
              <a:rPr lang="en-US" dirty="0"/>
              <a:t>Output:</a:t>
            </a:r>
          </a:p>
        </p:txBody>
      </p:sp>
      <p:pic>
        <p:nvPicPr>
          <p:cNvPr id="24583" name="Picture 7"/>
          <p:cNvPicPr>
            <a:picLocks noChangeAspect="1" noChangeArrowheads="1"/>
          </p:cNvPicPr>
          <p:nvPr/>
        </p:nvPicPr>
        <p:blipFill>
          <a:blip r:embed="rId4"/>
          <a:srcRect r="12194"/>
          <a:stretch>
            <a:fillRect/>
          </a:stretch>
        </p:blipFill>
        <p:spPr bwMode="auto">
          <a:xfrm>
            <a:off x="428596" y="2714620"/>
            <a:ext cx="2822953" cy="1847850"/>
          </a:xfrm>
          <a:prstGeom prst="rect">
            <a:avLst/>
          </a:prstGeom>
          <a:noFill/>
          <a:ln w="9525">
            <a:noFill/>
            <a:miter lim="800000"/>
            <a:headEnd/>
            <a:tailEnd/>
          </a:ln>
          <a:effectLst/>
        </p:spPr>
      </p:pic>
      <p:sp>
        <p:nvSpPr>
          <p:cNvPr id="17" name="TextBox 16"/>
          <p:cNvSpPr txBox="1"/>
          <p:nvPr/>
        </p:nvSpPr>
        <p:spPr>
          <a:xfrm>
            <a:off x="3357554" y="2643182"/>
            <a:ext cx="1571636" cy="369332"/>
          </a:xfrm>
          <a:prstGeom prst="rect">
            <a:avLst/>
          </a:prstGeom>
          <a:noFill/>
        </p:spPr>
        <p:txBody>
          <a:bodyPr wrap="square" rtlCol="0">
            <a:spAutoFit/>
          </a:bodyPr>
          <a:lstStyle/>
          <a:p>
            <a:r>
              <a:rPr lang="en-US" dirty="0"/>
              <a:t>Output:</a:t>
            </a:r>
          </a:p>
        </p:txBody>
      </p:sp>
      <p:pic>
        <p:nvPicPr>
          <p:cNvPr id="24585" name="Picture 9"/>
          <p:cNvPicPr>
            <a:picLocks noChangeAspect="1" noChangeArrowheads="1"/>
          </p:cNvPicPr>
          <p:nvPr/>
        </p:nvPicPr>
        <p:blipFill>
          <a:blip r:embed="rId5"/>
          <a:srcRect/>
          <a:stretch>
            <a:fillRect/>
          </a:stretch>
        </p:blipFill>
        <p:spPr bwMode="auto">
          <a:xfrm>
            <a:off x="5000628" y="2714620"/>
            <a:ext cx="3010979" cy="2143140"/>
          </a:xfrm>
          <a:prstGeom prst="rect">
            <a:avLst/>
          </a:prstGeom>
          <a:noFill/>
          <a:ln w="9525">
            <a:noFill/>
            <a:miter lim="800000"/>
            <a:headEnd/>
            <a:tailEnd/>
          </a:ln>
          <a:effectLst/>
        </p:spPr>
      </p:pic>
      <p:sp>
        <p:nvSpPr>
          <p:cNvPr id="19" name="TextBox 18"/>
          <p:cNvSpPr txBox="1"/>
          <p:nvPr/>
        </p:nvSpPr>
        <p:spPr>
          <a:xfrm>
            <a:off x="3357554" y="5072074"/>
            <a:ext cx="1428760" cy="369332"/>
          </a:xfrm>
          <a:prstGeom prst="rect">
            <a:avLst/>
          </a:prstGeom>
          <a:noFill/>
        </p:spPr>
        <p:txBody>
          <a:bodyPr wrap="square" rtlCol="0">
            <a:spAutoFit/>
          </a:bodyPr>
          <a:lstStyle/>
          <a:p>
            <a:r>
              <a:rPr lang="en-US" dirty="0"/>
              <a:t>Output:</a:t>
            </a:r>
          </a:p>
        </p:txBody>
      </p:sp>
      <p:pic>
        <p:nvPicPr>
          <p:cNvPr id="24587" name="Picture 11"/>
          <p:cNvPicPr>
            <a:picLocks noChangeAspect="1" noChangeArrowheads="1"/>
          </p:cNvPicPr>
          <p:nvPr/>
        </p:nvPicPr>
        <p:blipFill>
          <a:blip r:embed="rId6"/>
          <a:srcRect/>
          <a:stretch>
            <a:fillRect/>
          </a:stretch>
        </p:blipFill>
        <p:spPr bwMode="auto">
          <a:xfrm>
            <a:off x="428597" y="4786322"/>
            <a:ext cx="2928958" cy="1857375"/>
          </a:xfrm>
          <a:prstGeom prst="rect">
            <a:avLst/>
          </a:prstGeom>
          <a:noFill/>
          <a:ln w="9525">
            <a:noFill/>
            <a:miter lim="800000"/>
            <a:headEnd/>
            <a:tailEnd/>
          </a:ln>
          <a:effectLst/>
        </p:spPr>
      </p:pic>
      <p:pic>
        <p:nvPicPr>
          <p:cNvPr id="24588" name="Picture 12"/>
          <p:cNvPicPr>
            <a:picLocks noChangeAspect="1" noChangeArrowheads="1"/>
          </p:cNvPicPr>
          <p:nvPr/>
        </p:nvPicPr>
        <p:blipFill>
          <a:blip r:embed="rId7"/>
          <a:srcRect/>
          <a:stretch>
            <a:fillRect/>
          </a:stretch>
        </p:blipFill>
        <p:spPr bwMode="auto">
          <a:xfrm>
            <a:off x="4786314" y="5072074"/>
            <a:ext cx="3277908" cy="132397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900"/>
            <a:ext cx="7239000" cy="907604"/>
          </a:xfrm>
        </p:spPr>
        <p:txBody>
          <a:bodyPr/>
          <a:lstStyle/>
          <a:p>
            <a:r>
              <a:rPr lang="en-US" dirty="0"/>
              <a:t>For loop</a:t>
            </a:r>
          </a:p>
        </p:txBody>
      </p:sp>
      <p:sp>
        <p:nvSpPr>
          <p:cNvPr id="3" name="Content Placeholder 2"/>
          <p:cNvSpPr>
            <a:spLocks noGrp="1"/>
          </p:cNvSpPr>
          <p:nvPr>
            <p:ph idx="1"/>
          </p:nvPr>
        </p:nvSpPr>
        <p:spPr>
          <a:xfrm>
            <a:off x="357158" y="1071546"/>
            <a:ext cx="7743234" cy="5429288"/>
          </a:xfrm>
        </p:spPr>
        <p:txBody>
          <a:bodyPr>
            <a:normAutofit fontScale="92500" lnSpcReduction="20000"/>
          </a:bodyPr>
          <a:lstStyle/>
          <a:p>
            <a:pPr algn="just"/>
            <a:r>
              <a:rPr lang="en-US" dirty="0"/>
              <a:t>A </a:t>
            </a:r>
            <a:r>
              <a:rPr lang="en-US" dirty="0">
                <a:solidFill>
                  <a:srgbClr val="7030A0"/>
                </a:solidFill>
              </a:rPr>
              <a:t>for loop </a:t>
            </a:r>
            <a:r>
              <a:rPr lang="en-US" dirty="0"/>
              <a:t>is used for iterating over a sequence </a:t>
            </a:r>
          </a:p>
          <a:p>
            <a:pPr algn="just">
              <a:buNone/>
            </a:pPr>
            <a:r>
              <a:rPr lang="en-US" dirty="0"/>
              <a:t>	(that is either a list, a </a:t>
            </a:r>
            <a:r>
              <a:rPr lang="en-US" dirty="0" err="1"/>
              <a:t>tuple</a:t>
            </a:r>
            <a:r>
              <a:rPr lang="en-US" dirty="0"/>
              <a:t>, a dictionary, a set, or a string).</a:t>
            </a:r>
          </a:p>
          <a:p>
            <a:pPr algn="just"/>
            <a:r>
              <a:rPr lang="en-US" dirty="0"/>
              <a:t>This is less like the for keyword in other programming languages, and works more like an </a:t>
            </a:r>
            <a:r>
              <a:rPr lang="en-US" dirty="0" err="1"/>
              <a:t>iterater</a:t>
            </a:r>
            <a:r>
              <a:rPr lang="en-US" dirty="0"/>
              <a:t> method as found in other object-orientated programming languages.</a:t>
            </a:r>
          </a:p>
          <a:p>
            <a:r>
              <a:rPr lang="en-US" dirty="0"/>
              <a:t>Range function in python is used to generate a sequence of numbers.</a:t>
            </a:r>
          </a:p>
          <a:p>
            <a:pPr lvl="1">
              <a:buNone/>
            </a:pPr>
            <a:r>
              <a:rPr lang="en-US" dirty="0"/>
              <a:t>We can also specify the start, stop, skip value</a:t>
            </a:r>
          </a:p>
          <a:p>
            <a:pPr lvl="1">
              <a:buNone/>
            </a:pPr>
            <a:r>
              <a:rPr lang="en-US" dirty="0"/>
              <a:t>	</a:t>
            </a:r>
            <a:r>
              <a:rPr lang="en-US" dirty="0" err="1"/>
              <a:t>eg</a:t>
            </a:r>
            <a:r>
              <a:rPr lang="en-US" dirty="0"/>
              <a:t>:- range(1,10,2) </a:t>
            </a:r>
            <a:r>
              <a:rPr lang="en-US" dirty="0">
                <a:solidFill>
                  <a:srgbClr val="002060"/>
                </a:solidFill>
              </a:rPr>
              <a:t>here 1 is start value (default value 0)</a:t>
            </a:r>
          </a:p>
          <a:p>
            <a:pPr lvl="1">
              <a:buNone/>
            </a:pPr>
            <a:r>
              <a:rPr lang="en-US" dirty="0">
                <a:solidFill>
                  <a:srgbClr val="002060"/>
                </a:solidFill>
              </a:rPr>
              <a:t>			                  10 is stop value </a:t>
            </a:r>
            <a:r>
              <a:rPr lang="en-US" sz="1700" dirty="0">
                <a:solidFill>
                  <a:srgbClr val="002060"/>
                </a:solidFill>
              </a:rPr>
              <a:t>(need to be specified)</a:t>
            </a:r>
            <a:r>
              <a:rPr lang="en-US" dirty="0">
                <a:solidFill>
                  <a:srgbClr val="002060"/>
                </a:solidFill>
              </a:rPr>
              <a:t>	</a:t>
            </a:r>
          </a:p>
          <a:p>
            <a:pPr lvl="1">
              <a:buNone/>
            </a:pPr>
            <a:r>
              <a:rPr lang="en-US" dirty="0">
                <a:solidFill>
                  <a:srgbClr val="002060"/>
                </a:solidFill>
              </a:rPr>
              <a:t>    	                               2 is skip value (default value 1) </a:t>
            </a:r>
          </a:p>
          <a:p>
            <a:pPr>
              <a:buNone/>
            </a:pPr>
            <a:r>
              <a:rPr lang="en-US" b="1" dirty="0"/>
              <a:t>Syntax:</a:t>
            </a:r>
          </a:p>
          <a:p>
            <a:pPr>
              <a:buNone/>
            </a:pPr>
            <a:r>
              <a:rPr lang="en-US" dirty="0"/>
              <a:t>for variable in sequence: </a:t>
            </a:r>
          </a:p>
          <a:p>
            <a:pPr>
              <a:buNone/>
            </a:pPr>
            <a:r>
              <a:rPr lang="en-US" dirty="0"/>
              <a:t>	# statement(s)</a:t>
            </a: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chart of For loop</a:t>
            </a:r>
          </a:p>
        </p:txBody>
      </p:sp>
      <p:pic>
        <p:nvPicPr>
          <p:cNvPr id="27652" name="Picture 4" descr="Python for Loop (With Examples)"/>
          <p:cNvPicPr>
            <a:picLocks noChangeAspect="1" noChangeArrowheads="1"/>
          </p:cNvPicPr>
          <p:nvPr/>
        </p:nvPicPr>
        <p:blipFill>
          <a:blip r:embed="rId2"/>
          <a:srcRect/>
          <a:stretch>
            <a:fillRect/>
          </a:stretch>
        </p:blipFill>
        <p:spPr bwMode="auto">
          <a:xfrm>
            <a:off x="785786" y="1487388"/>
            <a:ext cx="6229350" cy="4533900"/>
          </a:xfrm>
          <a:prstGeom prst="rect">
            <a:avLst/>
          </a:prstGeom>
          <a:noFill/>
        </p:spPr>
      </p:pic>
      <p:sp>
        <p:nvSpPr>
          <p:cNvPr id="7" name="TextBox 6"/>
          <p:cNvSpPr txBox="1"/>
          <p:nvPr/>
        </p:nvSpPr>
        <p:spPr>
          <a:xfrm>
            <a:off x="5143504" y="6357958"/>
            <a:ext cx="2786082" cy="369332"/>
          </a:xfrm>
          <a:prstGeom prst="rect">
            <a:avLst/>
          </a:prstGeom>
          <a:noFill/>
        </p:spPr>
        <p:txBody>
          <a:bodyPr wrap="square" rtlCol="0">
            <a:spAutoFit/>
          </a:bodyPr>
          <a:lstStyle/>
          <a:p>
            <a:r>
              <a:rPr lang="en-US" dirty="0">
                <a:solidFill>
                  <a:srgbClr val="7030A0"/>
                </a:solidFill>
              </a:rPr>
              <a:t>(*same as while loop)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239000" cy="748684"/>
          </a:xfrm>
        </p:spPr>
        <p:txBody>
          <a:bodyPr/>
          <a:lstStyle/>
          <a:p>
            <a:r>
              <a:rPr lang="en-US" dirty="0"/>
              <a:t>For loop example</a:t>
            </a:r>
          </a:p>
        </p:txBody>
      </p:sp>
      <p:sp>
        <p:nvSpPr>
          <p:cNvPr id="12" name="TextBox 11"/>
          <p:cNvSpPr txBox="1"/>
          <p:nvPr/>
        </p:nvSpPr>
        <p:spPr>
          <a:xfrm>
            <a:off x="4357686" y="642918"/>
            <a:ext cx="1000132" cy="369332"/>
          </a:xfrm>
          <a:prstGeom prst="rect">
            <a:avLst/>
          </a:prstGeom>
          <a:noFill/>
        </p:spPr>
        <p:txBody>
          <a:bodyPr wrap="square" rtlCol="0">
            <a:spAutoFit/>
          </a:bodyPr>
          <a:lstStyle/>
          <a:p>
            <a:r>
              <a:rPr lang="en-US" dirty="0"/>
              <a:t>Output:</a:t>
            </a:r>
          </a:p>
        </p:txBody>
      </p:sp>
      <p:sp>
        <p:nvSpPr>
          <p:cNvPr id="17" name="TextBox 16"/>
          <p:cNvSpPr txBox="1"/>
          <p:nvPr/>
        </p:nvSpPr>
        <p:spPr>
          <a:xfrm>
            <a:off x="4286248" y="2000240"/>
            <a:ext cx="1143008" cy="369332"/>
          </a:xfrm>
          <a:prstGeom prst="rect">
            <a:avLst/>
          </a:prstGeom>
          <a:noFill/>
        </p:spPr>
        <p:txBody>
          <a:bodyPr wrap="square" rtlCol="0">
            <a:spAutoFit/>
          </a:bodyPr>
          <a:lstStyle/>
          <a:p>
            <a:r>
              <a:rPr lang="en-US" dirty="0"/>
              <a:t>  Output:</a:t>
            </a:r>
          </a:p>
        </p:txBody>
      </p:sp>
      <p:sp>
        <p:nvSpPr>
          <p:cNvPr id="19" name="TextBox 18"/>
          <p:cNvSpPr txBox="1"/>
          <p:nvPr/>
        </p:nvSpPr>
        <p:spPr>
          <a:xfrm>
            <a:off x="3214678" y="3929066"/>
            <a:ext cx="1071570" cy="369332"/>
          </a:xfrm>
          <a:prstGeom prst="rect">
            <a:avLst/>
          </a:prstGeom>
          <a:noFill/>
        </p:spPr>
        <p:txBody>
          <a:bodyPr wrap="square" rtlCol="0">
            <a:spAutoFit/>
          </a:bodyPr>
          <a:lstStyle/>
          <a:p>
            <a:r>
              <a:rPr lang="en-US" dirty="0"/>
              <a:t> Output:</a:t>
            </a:r>
          </a:p>
        </p:txBody>
      </p:sp>
      <p:pic>
        <p:nvPicPr>
          <p:cNvPr id="24588" name="Picture 12"/>
          <p:cNvPicPr>
            <a:picLocks noChangeAspect="1" noChangeArrowheads="1"/>
          </p:cNvPicPr>
          <p:nvPr/>
        </p:nvPicPr>
        <p:blipFill>
          <a:blip r:embed="rId3"/>
          <a:srcRect/>
          <a:stretch>
            <a:fillRect/>
          </a:stretch>
        </p:blipFill>
        <p:spPr bwMode="auto">
          <a:xfrm>
            <a:off x="4357686" y="3500438"/>
            <a:ext cx="3277908" cy="1323976"/>
          </a:xfrm>
          <a:prstGeom prst="rect">
            <a:avLst/>
          </a:prstGeom>
          <a:noFill/>
          <a:ln w="9525">
            <a:noFill/>
            <a:miter lim="800000"/>
            <a:headEnd/>
            <a:tailEnd/>
          </a:ln>
          <a:effectLst/>
        </p:spPr>
      </p:pic>
      <p:pic>
        <p:nvPicPr>
          <p:cNvPr id="30722" name="Picture 2"/>
          <p:cNvPicPr>
            <a:picLocks noChangeAspect="1" noChangeArrowheads="1"/>
          </p:cNvPicPr>
          <p:nvPr/>
        </p:nvPicPr>
        <p:blipFill>
          <a:blip r:embed="rId4"/>
          <a:srcRect/>
          <a:stretch>
            <a:fillRect/>
          </a:stretch>
        </p:blipFill>
        <p:spPr bwMode="auto">
          <a:xfrm>
            <a:off x="214282" y="785794"/>
            <a:ext cx="2764050" cy="1428760"/>
          </a:xfrm>
          <a:prstGeom prst="rect">
            <a:avLst/>
          </a:prstGeom>
          <a:noFill/>
          <a:ln w="9525">
            <a:noFill/>
            <a:miter lim="800000"/>
            <a:headEnd/>
            <a:tailEnd/>
          </a:ln>
          <a:effectLst/>
        </p:spPr>
      </p:pic>
      <p:pic>
        <p:nvPicPr>
          <p:cNvPr id="30723" name="Picture 3"/>
          <p:cNvPicPr>
            <a:picLocks noChangeAspect="1" noChangeArrowheads="1"/>
          </p:cNvPicPr>
          <p:nvPr/>
        </p:nvPicPr>
        <p:blipFill>
          <a:blip r:embed="rId5">
            <a:biLevel thresh="50000"/>
          </a:blip>
          <a:srcRect/>
          <a:stretch>
            <a:fillRect/>
          </a:stretch>
        </p:blipFill>
        <p:spPr bwMode="auto">
          <a:xfrm>
            <a:off x="4357686" y="986263"/>
            <a:ext cx="2857520" cy="1085415"/>
          </a:xfrm>
          <a:prstGeom prst="rect">
            <a:avLst/>
          </a:prstGeom>
          <a:noFill/>
          <a:ln w="9525">
            <a:noFill/>
            <a:miter lim="800000"/>
            <a:headEnd/>
            <a:tailEnd/>
          </a:ln>
          <a:effectLst/>
        </p:spPr>
      </p:pic>
      <p:pic>
        <p:nvPicPr>
          <p:cNvPr id="30725" name="Picture 5"/>
          <p:cNvPicPr>
            <a:picLocks noChangeAspect="1" noChangeArrowheads="1"/>
          </p:cNvPicPr>
          <p:nvPr/>
        </p:nvPicPr>
        <p:blipFill>
          <a:blip r:embed="rId6"/>
          <a:srcRect/>
          <a:stretch>
            <a:fillRect/>
          </a:stretch>
        </p:blipFill>
        <p:spPr bwMode="auto">
          <a:xfrm>
            <a:off x="4349446" y="2305049"/>
            <a:ext cx="2628900" cy="981075"/>
          </a:xfrm>
          <a:prstGeom prst="rect">
            <a:avLst/>
          </a:prstGeom>
          <a:noFill/>
          <a:ln w="9525">
            <a:noFill/>
            <a:miter lim="800000"/>
            <a:headEnd/>
            <a:tailEnd/>
          </a:ln>
          <a:effectLst/>
        </p:spPr>
      </p:pic>
      <p:pic>
        <p:nvPicPr>
          <p:cNvPr id="30726" name="Picture 6"/>
          <p:cNvPicPr>
            <a:picLocks noChangeAspect="1" noChangeArrowheads="1"/>
          </p:cNvPicPr>
          <p:nvPr/>
        </p:nvPicPr>
        <p:blipFill>
          <a:blip r:embed="rId7"/>
          <a:srcRect/>
          <a:stretch>
            <a:fillRect/>
          </a:stretch>
        </p:blipFill>
        <p:spPr bwMode="auto">
          <a:xfrm>
            <a:off x="214282" y="3786190"/>
            <a:ext cx="2790825" cy="1362075"/>
          </a:xfrm>
          <a:prstGeom prst="rect">
            <a:avLst/>
          </a:prstGeom>
          <a:noFill/>
          <a:ln w="9525">
            <a:noFill/>
            <a:miter lim="800000"/>
            <a:headEnd/>
            <a:tailEnd/>
          </a:ln>
          <a:effectLst/>
        </p:spPr>
      </p:pic>
      <p:pic>
        <p:nvPicPr>
          <p:cNvPr id="30727" name="Picture 7"/>
          <p:cNvPicPr>
            <a:picLocks noChangeAspect="1" noChangeArrowheads="1"/>
          </p:cNvPicPr>
          <p:nvPr/>
        </p:nvPicPr>
        <p:blipFill>
          <a:blip r:embed="rId8"/>
          <a:srcRect/>
          <a:stretch>
            <a:fillRect/>
          </a:stretch>
        </p:blipFill>
        <p:spPr bwMode="auto">
          <a:xfrm>
            <a:off x="206042" y="2285992"/>
            <a:ext cx="3495675" cy="1409700"/>
          </a:xfrm>
          <a:prstGeom prst="rect">
            <a:avLst/>
          </a:prstGeom>
          <a:noFill/>
          <a:ln w="9525">
            <a:noFill/>
            <a:miter lim="800000"/>
            <a:headEnd/>
            <a:tailEnd/>
          </a:ln>
          <a:effectLst/>
        </p:spPr>
      </p:pic>
      <p:pic>
        <p:nvPicPr>
          <p:cNvPr id="30728" name="Picture 8"/>
          <p:cNvPicPr>
            <a:picLocks noChangeAspect="1" noChangeArrowheads="1"/>
          </p:cNvPicPr>
          <p:nvPr/>
        </p:nvPicPr>
        <p:blipFill>
          <a:blip r:embed="rId9"/>
          <a:srcRect/>
          <a:stretch>
            <a:fillRect/>
          </a:stretch>
        </p:blipFill>
        <p:spPr bwMode="auto">
          <a:xfrm>
            <a:off x="214282" y="5238774"/>
            <a:ext cx="3612774" cy="1476374"/>
          </a:xfrm>
          <a:prstGeom prst="rect">
            <a:avLst/>
          </a:prstGeom>
          <a:noFill/>
          <a:ln w="9525">
            <a:noFill/>
            <a:miter lim="800000"/>
            <a:headEnd/>
            <a:tailEnd/>
          </a:ln>
          <a:effectLst/>
        </p:spPr>
      </p:pic>
      <p:pic>
        <p:nvPicPr>
          <p:cNvPr id="30729" name="Picture 9"/>
          <p:cNvPicPr>
            <a:picLocks noChangeAspect="1" noChangeArrowheads="1"/>
          </p:cNvPicPr>
          <p:nvPr/>
        </p:nvPicPr>
        <p:blipFill>
          <a:blip r:embed="rId10"/>
          <a:srcRect/>
          <a:stretch>
            <a:fillRect/>
          </a:stretch>
        </p:blipFill>
        <p:spPr bwMode="auto">
          <a:xfrm>
            <a:off x="5124472" y="4929198"/>
            <a:ext cx="2590800" cy="1800225"/>
          </a:xfrm>
          <a:prstGeom prst="rect">
            <a:avLst/>
          </a:prstGeom>
          <a:noFill/>
          <a:ln w="9525">
            <a:noFill/>
            <a:miter lim="800000"/>
            <a:headEnd/>
            <a:tailEnd/>
          </a:ln>
          <a:effectLst/>
        </p:spPr>
      </p:pic>
      <p:sp>
        <p:nvSpPr>
          <p:cNvPr id="22" name="TextBox 21"/>
          <p:cNvSpPr txBox="1"/>
          <p:nvPr/>
        </p:nvSpPr>
        <p:spPr>
          <a:xfrm>
            <a:off x="4000496" y="5286388"/>
            <a:ext cx="1071570" cy="369332"/>
          </a:xfrm>
          <a:prstGeom prst="rect">
            <a:avLst/>
          </a:prstGeom>
          <a:noFill/>
        </p:spPr>
        <p:txBody>
          <a:bodyPr wrap="square" rtlCol="0">
            <a:spAutoFit/>
          </a:bodyPr>
          <a:lstStyle/>
          <a:p>
            <a:r>
              <a:rPr lang="en-US" dirty="0"/>
              <a:t> Output: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7267604" cy="642942"/>
          </a:xfrm>
        </p:spPr>
        <p:txBody>
          <a:bodyPr/>
          <a:lstStyle/>
          <a:p>
            <a:r>
              <a:rPr lang="en-US" dirty="0"/>
              <a:t>Loop manipulation</a:t>
            </a:r>
          </a:p>
        </p:txBody>
      </p:sp>
      <p:sp>
        <p:nvSpPr>
          <p:cNvPr id="3" name="Content Placeholder 2"/>
          <p:cNvSpPr>
            <a:spLocks noGrp="1"/>
          </p:cNvSpPr>
          <p:nvPr>
            <p:ph idx="1"/>
          </p:nvPr>
        </p:nvSpPr>
        <p:spPr>
          <a:xfrm>
            <a:off x="428596" y="857232"/>
            <a:ext cx="7239000" cy="5715040"/>
          </a:xfrm>
        </p:spPr>
        <p:txBody>
          <a:bodyPr/>
          <a:lstStyle/>
          <a:p>
            <a:r>
              <a:rPr lang="en-US" b="1" u="sng" dirty="0"/>
              <a:t>Pass statement:-</a:t>
            </a:r>
          </a:p>
          <a:p>
            <a:endParaRPr lang="en-US" b="1" u="sng" dirty="0"/>
          </a:p>
        </p:txBody>
      </p:sp>
      <p:graphicFrame>
        <p:nvGraphicFramePr>
          <p:cNvPr id="4" name="Table 3"/>
          <p:cNvGraphicFramePr>
            <a:graphicFrameLocks noGrp="1"/>
          </p:cNvGraphicFramePr>
          <p:nvPr/>
        </p:nvGraphicFramePr>
        <p:xfrm>
          <a:off x="285720" y="1428736"/>
          <a:ext cx="3643338" cy="5261317"/>
        </p:xfrm>
        <a:graphic>
          <a:graphicData uri="http://schemas.openxmlformats.org/drawingml/2006/table">
            <a:tbl>
              <a:tblPr/>
              <a:tblGrid>
                <a:gridCol w="3643338">
                  <a:extLst>
                    <a:ext uri="{9D8B030D-6E8A-4147-A177-3AD203B41FA5}">
                      <a16:colId xmlns:a16="http://schemas.microsoft.com/office/drawing/2014/main" val="20000"/>
                    </a:ext>
                  </a:extLst>
                </a:gridCol>
              </a:tblGrid>
              <a:tr h="5261317">
                <a:tc>
                  <a:txBody>
                    <a:bodyPr/>
                    <a:lstStyle/>
                    <a:p>
                      <a:pPr algn="ctr"/>
                      <a:r>
                        <a:rPr lang="en-US" u="sng" dirty="0"/>
                        <a:t>While Loop:</a:t>
                      </a:r>
                    </a:p>
                    <a:p>
                      <a:pPr algn="l"/>
                      <a:endParaRPr lang="en-IN" u="sng" dirty="0"/>
                    </a:p>
                    <a:p>
                      <a:pPr algn="l"/>
                      <a:endParaRPr lang="en-IN" u="sng" dirty="0"/>
                    </a:p>
                    <a:p>
                      <a:pPr algn="l"/>
                      <a:r>
                        <a:rPr lang="en-IN" u="sng" dirty="0"/>
                        <a:t>Q)</a:t>
                      </a:r>
                    </a:p>
                    <a:p>
                      <a:pPr algn="l"/>
                      <a:endParaRPr lang="en-IN" u="sng" dirty="0"/>
                    </a:p>
                    <a:p>
                      <a:pPr algn="l"/>
                      <a:endParaRPr lang="en-IN" u="sng" dirty="0"/>
                    </a:p>
                    <a:p>
                      <a:pPr algn="l"/>
                      <a:endParaRPr lang="en-IN" u="sng" dirty="0"/>
                    </a:p>
                    <a:p>
                      <a:pPr algn="l"/>
                      <a:endParaRPr lang="en-IN" u="sng" dirty="0"/>
                    </a:p>
                    <a:p>
                      <a:pPr algn="l"/>
                      <a:endParaRPr lang="en-IN" u="sng" dirty="0"/>
                    </a:p>
                    <a:p>
                      <a:pPr algn="l"/>
                      <a:r>
                        <a:rPr lang="en-IN" u="sng" dirty="0"/>
                        <a:t>Output:</a:t>
                      </a:r>
                      <a:endParaRPr lang="en-US" u="sng"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4071934" y="1428736"/>
          <a:ext cx="3643338" cy="5261317"/>
        </p:xfrm>
        <a:graphic>
          <a:graphicData uri="http://schemas.openxmlformats.org/drawingml/2006/table">
            <a:tbl>
              <a:tblPr/>
              <a:tblGrid>
                <a:gridCol w="3643338">
                  <a:extLst>
                    <a:ext uri="{9D8B030D-6E8A-4147-A177-3AD203B41FA5}">
                      <a16:colId xmlns:a16="http://schemas.microsoft.com/office/drawing/2014/main" val="20000"/>
                    </a:ext>
                  </a:extLst>
                </a:gridCol>
              </a:tblGrid>
              <a:tr h="5261317">
                <a:tc>
                  <a:txBody>
                    <a:bodyPr/>
                    <a:lstStyle/>
                    <a:p>
                      <a:pPr algn="ctr"/>
                      <a:r>
                        <a:rPr lang="en-US" u="sng" dirty="0"/>
                        <a:t>For Loop:</a:t>
                      </a:r>
                    </a:p>
                    <a:p>
                      <a:pPr algn="l"/>
                      <a:endParaRPr lang="en-US" u="sng" dirty="0"/>
                    </a:p>
                    <a:p>
                      <a:pPr algn="l"/>
                      <a:endParaRPr lang="en-US" u="sng" dirty="0"/>
                    </a:p>
                    <a:p>
                      <a:pPr algn="l"/>
                      <a:r>
                        <a:rPr lang="en-US" u="sng" dirty="0"/>
                        <a:t>Q)</a:t>
                      </a:r>
                    </a:p>
                    <a:p>
                      <a:pPr algn="l"/>
                      <a:endParaRPr lang="en-US" u="sng" dirty="0"/>
                    </a:p>
                    <a:p>
                      <a:pPr algn="l"/>
                      <a:endParaRPr lang="en-US" u="sng" dirty="0"/>
                    </a:p>
                    <a:p>
                      <a:pPr algn="l"/>
                      <a:endParaRPr lang="en-US" u="sng" dirty="0"/>
                    </a:p>
                    <a:p>
                      <a:pPr algn="l"/>
                      <a:endParaRPr lang="en-US" u="sng" dirty="0"/>
                    </a:p>
                    <a:p>
                      <a:pPr algn="l"/>
                      <a:endParaRPr lang="en-US" u="sng" dirty="0"/>
                    </a:p>
                    <a:p>
                      <a:pPr algn="l"/>
                      <a:r>
                        <a:rPr lang="en-US" u="sng" dirty="0"/>
                        <a:t>Output:</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pic>
        <p:nvPicPr>
          <p:cNvPr id="3074" name="Picture 2"/>
          <p:cNvPicPr>
            <a:picLocks noChangeAspect="1" noChangeArrowheads="1"/>
          </p:cNvPicPr>
          <p:nvPr/>
        </p:nvPicPr>
        <p:blipFill>
          <a:blip r:embed="rId2"/>
          <a:srcRect b="59411"/>
          <a:stretch>
            <a:fillRect/>
          </a:stretch>
        </p:blipFill>
        <p:spPr bwMode="auto">
          <a:xfrm>
            <a:off x="4595833" y="2214554"/>
            <a:ext cx="2905125" cy="1643074"/>
          </a:xfrm>
          <a:prstGeom prst="rect">
            <a:avLst/>
          </a:prstGeom>
          <a:noFill/>
          <a:ln w="9525">
            <a:noFill/>
            <a:miter lim="800000"/>
            <a:headEnd/>
            <a:tailEnd/>
          </a:ln>
          <a:effectLst/>
        </p:spPr>
      </p:pic>
      <p:pic>
        <p:nvPicPr>
          <p:cNvPr id="3075" name="Picture 3"/>
          <p:cNvPicPr>
            <a:picLocks noChangeAspect="1" noChangeArrowheads="1"/>
          </p:cNvPicPr>
          <p:nvPr/>
        </p:nvPicPr>
        <p:blipFill>
          <a:blip r:embed="rId2"/>
          <a:srcRect t="54706"/>
          <a:stretch>
            <a:fillRect/>
          </a:stretch>
        </p:blipFill>
        <p:spPr bwMode="auto">
          <a:xfrm>
            <a:off x="4595833" y="4357694"/>
            <a:ext cx="2905125" cy="1833547"/>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681765" y="2143116"/>
            <a:ext cx="3175855" cy="1500197"/>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900104" y="4252932"/>
            <a:ext cx="2457450" cy="19621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7267604" cy="642942"/>
          </a:xfrm>
        </p:spPr>
        <p:txBody>
          <a:bodyPr/>
          <a:lstStyle/>
          <a:p>
            <a:r>
              <a:rPr lang="en-US" dirty="0"/>
              <a:t>Loop manipulation</a:t>
            </a:r>
          </a:p>
        </p:txBody>
      </p:sp>
      <p:sp>
        <p:nvSpPr>
          <p:cNvPr id="3" name="Content Placeholder 2"/>
          <p:cNvSpPr>
            <a:spLocks noGrp="1"/>
          </p:cNvSpPr>
          <p:nvPr>
            <p:ph idx="1"/>
          </p:nvPr>
        </p:nvSpPr>
        <p:spPr>
          <a:xfrm>
            <a:off x="428596" y="857232"/>
            <a:ext cx="7239000" cy="5715040"/>
          </a:xfrm>
        </p:spPr>
        <p:txBody>
          <a:bodyPr/>
          <a:lstStyle/>
          <a:p>
            <a:r>
              <a:rPr lang="en-US" b="1" u="sng" dirty="0"/>
              <a:t>Continue statement:-</a:t>
            </a:r>
          </a:p>
          <a:p>
            <a:endParaRPr lang="en-US" b="1" u="sng" dirty="0"/>
          </a:p>
        </p:txBody>
      </p:sp>
      <p:graphicFrame>
        <p:nvGraphicFramePr>
          <p:cNvPr id="4" name="Table 3"/>
          <p:cNvGraphicFramePr>
            <a:graphicFrameLocks noGrp="1"/>
          </p:cNvGraphicFramePr>
          <p:nvPr/>
        </p:nvGraphicFramePr>
        <p:xfrm>
          <a:off x="285720" y="1428736"/>
          <a:ext cx="3643338" cy="5261317"/>
        </p:xfrm>
        <a:graphic>
          <a:graphicData uri="http://schemas.openxmlformats.org/drawingml/2006/table">
            <a:tbl>
              <a:tblPr/>
              <a:tblGrid>
                <a:gridCol w="3643338">
                  <a:extLst>
                    <a:ext uri="{9D8B030D-6E8A-4147-A177-3AD203B41FA5}">
                      <a16:colId xmlns:a16="http://schemas.microsoft.com/office/drawing/2014/main" val="20000"/>
                    </a:ext>
                  </a:extLst>
                </a:gridCol>
              </a:tblGrid>
              <a:tr h="5261317">
                <a:tc>
                  <a:txBody>
                    <a:bodyPr/>
                    <a:lstStyle/>
                    <a:p>
                      <a:pPr algn="ctr"/>
                      <a:r>
                        <a:rPr lang="en-US" u="sng" dirty="0"/>
                        <a:t>While Loop:</a:t>
                      </a:r>
                    </a:p>
                    <a:p>
                      <a:pPr algn="l"/>
                      <a:endParaRPr lang="en-US" u="sng" dirty="0"/>
                    </a:p>
                    <a:p>
                      <a:pPr algn="l"/>
                      <a:endParaRPr lang="en-US" u="sng" dirty="0"/>
                    </a:p>
                    <a:p>
                      <a:pPr algn="l"/>
                      <a:endParaRPr lang="en-US" u="sng" dirty="0"/>
                    </a:p>
                    <a:p>
                      <a:pPr algn="l"/>
                      <a:r>
                        <a:rPr lang="en-US" u="sng" dirty="0"/>
                        <a:t>Q)</a:t>
                      </a:r>
                    </a:p>
                    <a:p>
                      <a:pPr algn="l"/>
                      <a:endParaRPr lang="en-US" u="sng" dirty="0"/>
                    </a:p>
                    <a:p>
                      <a:pPr algn="l"/>
                      <a:endParaRPr lang="en-US" u="sng" dirty="0"/>
                    </a:p>
                    <a:p>
                      <a:pPr algn="l"/>
                      <a:endParaRPr lang="en-US" u="sng" dirty="0"/>
                    </a:p>
                    <a:p>
                      <a:pPr algn="l"/>
                      <a:endParaRPr lang="en-US" u="sng" dirty="0"/>
                    </a:p>
                    <a:p>
                      <a:pPr algn="l"/>
                      <a:endParaRPr lang="en-US" u="sng" dirty="0"/>
                    </a:p>
                    <a:p>
                      <a:pPr algn="l"/>
                      <a:r>
                        <a:rPr lang="en-US" u="none" dirty="0"/>
                        <a:t>Output:</a:t>
                      </a:r>
                    </a:p>
                    <a:p>
                      <a:pPr algn="l"/>
                      <a:endParaRPr lang="en-IN" u="sng"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4071934" y="1428736"/>
          <a:ext cx="3643338" cy="5261317"/>
        </p:xfrm>
        <a:graphic>
          <a:graphicData uri="http://schemas.openxmlformats.org/drawingml/2006/table">
            <a:tbl>
              <a:tblPr/>
              <a:tblGrid>
                <a:gridCol w="3643338">
                  <a:extLst>
                    <a:ext uri="{9D8B030D-6E8A-4147-A177-3AD203B41FA5}">
                      <a16:colId xmlns:a16="http://schemas.microsoft.com/office/drawing/2014/main" val="20000"/>
                    </a:ext>
                  </a:extLst>
                </a:gridCol>
              </a:tblGrid>
              <a:tr h="5261317">
                <a:tc>
                  <a:txBody>
                    <a:bodyPr/>
                    <a:lstStyle/>
                    <a:p>
                      <a:pPr algn="ctr"/>
                      <a:r>
                        <a:rPr lang="en-US" b="1" u="none" dirty="0"/>
                        <a:t>For Loop:</a:t>
                      </a:r>
                    </a:p>
                    <a:p>
                      <a:pPr algn="l"/>
                      <a:endParaRPr lang="en-US" b="1" u="none" dirty="0"/>
                    </a:p>
                    <a:p>
                      <a:pPr algn="l"/>
                      <a:endParaRPr lang="en-US" b="1" u="none" dirty="0"/>
                    </a:p>
                    <a:p>
                      <a:pPr algn="l"/>
                      <a:endParaRPr lang="en-US" b="1" u="none" dirty="0"/>
                    </a:p>
                    <a:p>
                      <a:pPr algn="l"/>
                      <a:r>
                        <a:rPr lang="en-US" b="1" u="none" dirty="0"/>
                        <a:t>Q)</a:t>
                      </a:r>
                    </a:p>
                    <a:p>
                      <a:pPr algn="l"/>
                      <a:endParaRPr lang="en-US" b="1" u="none" dirty="0"/>
                    </a:p>
                    <a:p>
                      <a:pPr algn="l"/>
                      <a:endParaRPr lang="en-US" b="1" u="none" dirty="0"/>
                    </a:p>
                    <a:p>
                      <a:pPr algn="l"/>
                      <a:endParaRPr lang="en-US" b="1" u="none" dirty="0"/>
                    </a:p>
                    <a:p>
                      <a:pPr algn="l"/>
                      <a:endParaRPr lang="en-US" b="1" u="none" dirty="0"/>
                    </a:p>
                    <a:p>
                      <a:pPr algn="l"/>
                      <a:endParaRPr lang="en-US" b="1" u="none" dirty="0"/>
                    </a:p>
                    <a:p>
                      <a:pPr algn="l"/>
                      <a:r>
                        <a:rPr lang="en-US" b="0" u="none" dirty="0"/>
                        <a:t>Output:</a:t>
                      </a:r>
                      <a:endParaRPr lang="en-IN" b="0" u="none"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pic>
        <p:nvPicPr>
          <p:cNvPr id="2050" name="Picture 2"/>
          <p:cNvPicPr>
            <a:picLocks noChangeAspect="1" noChangeArrowheads="1"/>
          </p:cNvPicPr>
          <p:nvPr/>
        </p:nvPicPr>
        <p:blipFill>
          <a:blip r:embed="rId2"/>
          <a:srcRect r="18650"/>
          <a:stretch>
            <a:fillRect/>
          </a:stretch>
        </p:blipFill>
        <p:spPr bwMode="auto">
          <a:xfrm>
            <a:off x="4500562" y="2481263"/>
            <a:ext cx="2928958" cy="10191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133993" y="4476765"/>
            <a:ext cx="2009775" cy="10953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642910" y="2357430"/>
            <a:ext cx="3214710" cy="1514475"/>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1285852" y="4143395"/>
            <a:ext cx="2295525" cy="21431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7267604" cy="642942"/>
          </a:xfrm>
        </p:spPr>
        <p:txBody>
          <a:bodyPr/>
          <a:lstStyle/>
          <a:p>
            <a:r>
              <a:rPr lang="en-US" dirty="0"/>
              <a:t>Loop manipulation</a:t>
            </a:r>
          </a:p>
        </p:txBody>
      </p:sp>
      <p:sp>
        <p:nvSpPr>
          <p:cNvPr id="3" name="Content Placeholder 2"/>
          <p:cNvSpPr>
            <a:spLocks noGrp="1"/>
          </p:cNvSpPr>
          <p:nvPr>
            <p:ph idx="1"/>
          </p:nvPr>
        </p:nvSpPr>
        <p:spPr>
          <a:xfrm>
            <a:off x="428596" y="857232"/>
            <a:ext cx="7239000" cy="5715040"/>
          </a:xfrm>
        </p:spPr>
        <p:txBody>
          <a:bodyPr/>
          <a:lstStyle/>
          <a:p>
            <a:r>
              <a:rPr lang="en-US" b="1" u="sng" dirty="0"/>
              <a:t>Break statement:-</a:t>
            </a:r>
          </a:p>
          <a:p>
            <a:endParaRPr lang="en-US" b="1" u="sng" dirty="0"/>
          </a:p>
        </p:txBody>
      </p:sp>
      <p:graphicFrame>
        <p:nvGraphicFramePr>
          <p:cNvPr id="4" name="Table 3"/>
          <p:cNvGraphicFramePr>
            <a:graphicFrameLocks noGrp="1"/>
          </p:cNvGraphicFramePr>
          <p:nvPr/>
        </p:nvGraphicFramePr>
        <p:xfrm>
          <a:off x="285720" y="1428736"/>
          <a:ext cx="3643338" cy="5261317"/>
        </p:xfrm>
        <a:graphic>
          <a:graphicData uri="http://schemas.openxmlformats.org/drawingml/2006/table">
            <a:tbl>
              <a:tblPr/>
              <a:tblGrid>
                <a:gridCol w="3643338">
                  <a:extLst>
                    <a:ext uri="{9D8B030D-6E8A-4147-A177-3AD203B41FA5}">
                      <a16:colId xmlns:a16="http://schemas.microsoft.com/office/drawing/2014/main" val="20000"/>
                    </a:ext>
                  </a:extLst>
                </a:gridCol>
              </a:tblGrid>
              <a:tr h="5261317">
                <a:tc>
                  <a:txBody>
                    <a:bodyPr/>
                    <a:lstStyle/>
                    <a:p>
                      <a:pPr algn="ctr"/>
                      <a:r>
                        <a:rPr lang="en-US" u="sng" dirty="0"/>
                        <a:t>While Loop:</a:t>
                      </a:r>
                    </a:p>
                    <a:p>
                      <a:pPr algn="l"/>
                      <a:endParaRPr lang="en-US" u="sng" dirty="0"/>
                    </a:p>
                    <a:p>
                      <a:pPr algn="l"/>
                      <a:r>
                        <a:rPr lang="en-US" u="sng" dirty="0"/>
                        <a:t>Q)</a:t>
                      </a:r>
                      <a:endParaRPr lang="en-IN" u="sng"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4071934" y="1428736"/>
          <a:ext cx="3643338" cy="5261317"/>
        </p:xfrm>
        <a:graphic>
          <a:graphicData uri="http://schemas.openxmlformats.org/drawingml/2006/table">
            <a:tbl>
              <a:tblPr/>
              <a:tblGrid>
                <a:gridCol w="3643338">
                  <a:extLst>
                    <a:ext uri="{9D8B030D-6E8A-4147-A177-3AD203B41FA5}">
                      <a16:colId xmlns:a16="http://schemas.microsoft.com/office/drawing/2014/main" val="20000"/>
                    </a:ext>
                  </a:extLst>
                </a:gridCol>
              </a:tblGrid>
              <a:tr h="5261317">
                <a:tc>
                  <a:txBody>
                    <a:bodyPr/>
                    <a:lstStyle/>
                    <a:p>
                      <a:pPr algn="ctr"/>
                      <a:r>
                        <a:rPr lang="en-US" u="sng" dirty="0"/>
                        <a:t>For Loop:</a:t>
                      </a:r>
                    </a:p>
                    <a:p>
                      <a:pPr algn="l"/>
                      <a:endParaRPr lang="en-US" u="sng" dirty="0"/>
                    </a:p>
                    <a:p>
                      <a:pPr algn="l"/>
                      <a:r>
                        <a:rPr lang="en-US" u="sng" dirty="0"/>
                        <a:t>Q)</a:t>
                      </a:r>
                    </a:p>
                    <a:p>
                      <a:pPr marL="0" marR="0" indent="0" algn="ctr" defTabSz="914400" rtl="0" eaLnBrk="1" fontAlgn="auto" latinLnBrk="0" hangingPunct="1">
                        <a:lnSpc>
                          <a:spcPct val="100000"/>
                        </a:lnSpc>
                        <a:spcBef>
                          <a:spcPts val="0"/>
                        </a:spcBef>
                        <a:spcAft>
                          <a:spcPts val="0"/>
                        </a:spcAft>
                        <a:buClrTx/>
                        <a:buSzTx/>
                        <a:buFontTx/>
                        <a:buNone/>
                        <a:tabLst/>
                        <a:defRPr/>
                      </a:pPr>
                      <a:endParaRPr lang="en-IN" u="sng" dirty="0"/>
                    </a:p>
                    <a:p>
                      <a:pPr algn="ctr"/>
                      <a:endParaRPr lang="en-IN" u="sng"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pic>
        <p:nvPicPr>
          <p:cNvPr id="7" name="Picture 4"/>
          <p:cNvPicPr>
            <a:picLocks noChangeAspect="1" noChangeArrowheads="1"/>
          </p:cNvPicPr>
          <p:nvPr/>
        </p:nvPicPr>
        <p:blipFill>
          <a:blip r:embed="rId2"/>
          <a:srcRect/>
          <a:stretch>
            <a:fillRect/>
          </a:stretch>
        </p:blipFill>
        <p:spPr bwMode="auto">
          <a:xfrm>
            <a:off x="928662" y="2071678"/>
            <a:ext cx="2214578" cy="1278605"/>
          </a:xfrm>
          <a:prstGeom prst="rect">
            <a:avLst/>
          </a:prstGeom>
          <a:noFill/>
          <a:ln w="9525">
            <a:noFill/>
            <a:miter lim="800000"/>
            <a:headEnd/>
            <a:tailEnd/>
          </a:ln>
          <a:effectLst/>
        </p:spPr>
      </p:pic>
      <p:sp>
        <p:nvSpPr>
          <p:cNvPr id="9" name="TextBox 8"/>
          <p:cNvSpPr txBox="1"/>
          <p:nvPr/>
        </p:nvSpPr>
        <p:spPr>
          <a:xfrm>
            <a:off x="428596" y="4286256"/>
            <a:ext cx="1071570" cy="369332"/>
          </a:xfrm>
          <a:prstGeom prst="rect">
            <a:avLst/>
          </a:prstGeom>
          <a:noFill/>
        </p:spPr>
        <p:txBody>
          <a:bodyPr wrap="square" rtlCol="0">
            <a:spAutoFit/>
          </a:bodyPr>
          <a:lstStyle/>
          <a:p>
            <a:r>
              <a:rPr lang="en-US" dirty="0"/>
              <a:t>Output:</a:t>
            </a:r>
          </a:p>
        </p:txBody>
      </p:sp>
      <p:pic>
        <p:nvPicPr>
          <p:cNvPr id="10" name="Picture 5"/>
          <p:cNvPicPr>
            <a:picLocks noChangeAspect="1" noChangeArrowheads="1"/>
          </p:cNvPicPr>
          <p:nvPr/>
        </p:nvPicPr>
        <p:blipFill>
          <a:blip r:embed="rId3"/>
          <a:srcRect/>
          <a:stretch>
            <a:fillRect/>
          </a:stretch>
        </p:blipFill>
        <p:spPr bwMode="auto">
          <a:xfrm>
            <a:off x="1571604" y="4071942"/>
            <a:ext cx="904875" cy="1752600"/>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a:srcRect/>
          <a:stretch>
            <a:fillRect/>
          </a:stretch>
        </p:blipFill>
        <p:spPr bwMode="auto">
          <a:xfrm>
            <a:off x="4857752" y="2071678"/>
            <a:ext cx="1781175" cy="8667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5429256" y="4357694"/>
            <a:ext cx="1143000" cy="971550"/>
          </a:xfrm>
          <a:prstGeom prst="rect">
            <a:avLst/>
          </a:prstGeom>
          <a:noFill/>
          <a:ln w="9525">
            <a:noFill/>
            <a:miter lim="800000"/>
            <a:headEnd/>
            <a:tailEnd/>
          </a:ln>
          <a:effectLst/>
        </p:spPr>
      </p:pic>
      <p:sp>
        <p:nvSpPr>
          <p:cNvPr id="12" name="TextBox 11"/>
          <p:cNvSpPr txBox="1"/>
          <p:nvPr/>
        </p:nvSpPr>
        <p:spPr>
          <a:xfrm>
            <a:off x="4286248" y="4345552"/>
            <a:ext cx="1071570" cy="369332"/>
          </a:xfrm>
          <a:prstGeom prst="rect">
            <a:avLst/>
          </a:prstGeom>
          <a:noFill/>
        </p:spPr>
        <p:txBody>
          <a:bodyPr wrap="square" rtlCol="0">
            <a:spAutoFit/>
          </a:bodyPr>
          <a:lstStyle/>
          <a:p>
            <a:r>
              <a:rPr lang="en-US" dirty="0"/>
              <a:t>Output: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7267604" cy="642942"/>
          </a:xfrm>
        </p:spPr>
        <p:txBody>
          <a:bodyPr/>
          <a:lstStyle/>
          <a:p>
            <a:r>
              <a:rPr lang="en-US" dirty="0"/>
              <a:t>Loop manipulation</a:t>
            </a:r>
          </a:p>
        </p:txBody>
      </p:sp>
      <p:sp>
        <p:nvSpPr>
          <p:cNvPr id="3" name="Content Placeholder 2"/>
          <p:cNvSpPr>
            <a:spLocks noGrp="1"/>
          </p:cNvSpPr>
          <p:nvPr>
            <p:ph idx="1"/>
          </p:nvPr>
        </p:nvSpPr>
        <p:spPr>
          <a:xfrm>
            <a:off x="428596" y="857232"/>
            <a:ext cx="7239000" cy="5715040"/>
          </a:xfrm>
        </p:spPr>
        <p:txBody>
          <a:bodyPr/>
          <a:lstStyle/>
          <a:p>
            <a:r>
              <a:rPr lang="en-US" b="1" u="sng" dirty="0"/>
              <a:t>Else statement:-</a:t>
            </a:r>
          </a:p>
          <a:p>
            <a:endParaRPr lang="en-US" b="1" u="sng" dirty="0"/>
          </a:p>
        </p:txBody>
      </p:sp>
      <p:graphicFrame>
        <p:nvGraphicFramePr>
          <p:cNvPr id="4" name="Table 3"/>
          <p:cNvGraphicFramePr>
            <a:graphicFrameLocks noGrp="1"/>
          </p:cNvGraphicFramePr>
          <p:nvPr/>
        </p:nvGraphicFramePr>
        <p:xfrm>
          <a:off x="285720" y="1428736"/>
          <a:ext cx="3643338" cy="5261317"/>
        </p:xfrm>
        <a:graphic>
          <a:graphicData uri="http://schemas.openxmlformats.org/drawingml/2006/table">
            <a:tbl>
              <a:tblPr/>
              <a:tblGrid>
                <a:gridCol w="3643338">
                  <a:extLst>
                    <a:ext uri="{9D8B030D-6E8A-4147-A177-3AD203B41FA5}">
                      <a16:colId xmlns:a16="http://schemas.microsoft.com/office/drawing/2014/main" val="20000"/>
                    </a:ext>
                  </a:extLst>
                </a:gridCol>
              </a:tblGrid>
              <a:tr h="5261317">
                <a:tc>
                  <a:txBody>
                    <a:bodyPr/>
                    <a:lstStyle/>
                    <a:p>
                      <a:pPr algn="ctr"/>
                      <a:r>
                        <a:rPr lang="en-US" u="sng" dirty="0"/>
                        <a:t>While Loop:</a:t>
                      </a:r>
                    </a:p>
                    <a:p>
                      <a:pPr algn="l"/>
                      <a:endParaRPr lang="en-IN" u="sng" dirty="0"/>
                    </a:p>
                    <a:p>
                      <a:pPr algn="l"/>
                      <a:endParaRPr lang="en-IN" u="sng" dirty="0"/>
                    </a:p>
                    <a:p>
                      <a:pPr algn="l"/>
                      <a:r>
                        <a:rPr lang="en-IN" u="sng" dirty="0"/>
                        <a:t>Q)</a:t>
                      </a:r>
                    </a:p>
                    <a:p>
                      <a:pPr algn="l"/>
                      <a:endParaRPr lang="en-IN" u="sng" dirty="0"/>
                    </a:p>
                    <a:p>
                      <a:pPr algn="l"/>
                      <a:endParaRPr lang="en-IN" u="sng" dirty="0"/>
                    </a:p>
                    <a:p>
                      <a:pPr algn="l"/>
                      <a:endParaRPr lang="en-IN" u="sng" dirty="0"/>
                    </a:p>
                    <a:p>
                      <a:pPr algn="l"/>
                      <a:endParaRPr lang="en-IN" u="sng" dirty="0"/>
                    </a:p>
                    <a:p>
                      <a:pPr algn="l"/>
                      <a:endParaRPr lang="en-IN" u="sng" dirty="0"/>
                    </a:p>
                    <a:p>
                      <a:pPr algn="l"/>
                      <a:r>
                        <a:rPr lang="en-IN" u="sng" dirty="0"/>
                        <a:t>Output:</a:t>
                      </a:r>
                    </a:p>
                    <a:p>
                      <a:pPr algn="l"/>
                      <a:endParaRPr lang="en-IN" u="sng" dirty="0"/>
                    </a:p>
                    <a:p>
                      <a:pPr algn="l"/>
                      <a:endParaRPr lang="en-IN" u="sng" dirty="0"/>
                    </a:p>
                    <a:p>
                      <a:pPr algn="l"/>
                      <a:endParaRPr lang="en-IN" u="sng"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4143372" y="1428736"/>
          <a:ext cx="3643338" cy="5261317"/>
        </p:xfrm>
        <a:graphic>
          <a:graphicData uri="http://schemas.openxmlformats.org/drawingml/2006/table">
            <a:tbl>
              <a:tblPr/>
              <a:tblGrid>
                <a:gridCol w="3643338">
                  <a:extLst>
                    <a:ext uri="{9D8B030D-6E8A-4147-A177-3AD203B41FA5}">
                      <a16:colId xmlns:a16="http://schemas.microsoft.com/office/drawing/2014/main" val="20000"/>
                    </a:ext>
                  </a:extLst>
                </a:gridCol>
              </a:tblGrid>
              <a:tr h="5261317">
                <a:tc>
                  <a:txBody>
                    <a:bodyPr/>
                    <a:lstStyle/>
                    <a:p>
                      <a:pPr algn="ctr"/>
                      <a:r>
                        <a:rPr lang="en-US" u="sng" dirty="0"/>
                        <a:t>For Loop:</a:t>
                      </a:r>
                    </a:p>
                    <a:p>
                      <a:pPr algn="l"/>
                      <a:endParaRPr lang="en-US" u="sng" dirty="0"/>
                    </a:p>
                    <a:p>
                      <a:pPr algn="l"/>
                      <a:r>
                        <a:rPr lang="en-US" u="sng" dirty="0"/>
                        <a:t>Q)</a:t>
                      </a:r>
                    </a:p>
                    <a:p>
                      <a:pPr algn="l"/>
                      <a:endParaRPr lang="en-US" u="sng" dirty="0"/>
                    </a:p>
                    <a:p>
                      <a:pPr algn="l"/>
                      <a:endParaRPr lang="en-US" u="sng" dirty="0"/>
                    </a:p>
                    <a:p>
                      <a:pPr algn="l"/>
                      <a:endParaRPr lang="en-US" u="sng" dirty="0"/>
                    </a:p>
                    <a:p>
                      <a:pPr algn="l"/>
                      <a:endParaRPr lang="en-US" u="sng" dirty="0"/>
                    </a:p>
                    <a:p>
                      <a:pPr algn="l"/>
                      <a:endParaRPr lang="en-US" u="sng" dirty="0"/>
                    </a:p>
                    <a:p>
                      <a:pPr algn="l"/>
                      <a:endParaRPr lang="en-US" u="sng" dirty="0"/>
                    </a:p>
                    <a:p>
                      <a:pPr algn="l"/>
                      <a:r>
                        <a:rPr lang="en-IN" u="sng" dirty="0"/>
                        <a:t>Output:</a:t>
                      </a:r>
                      <a:endParaRPr lang="en-US" u="sng"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pic>
        <p:nvPicPr>
          <p:cNvPr id="4098" name="Picture 2"/>
          <p:cNvPicPr>
            <a:picLocks noChangeAspect="1" noChangeArrowheads="1"/>
          </p:cNvPicPr>
          <p:nvPr/>
        </p:nvPicPr>
        <p:blipFill>
          <a:blip r:embed="rId2"/>
          <a:srcRect/>
          <a:stretch>
            <a:fillRect/>
          </a:stretch>
        </p:blipFill>
        <p:spPr bwMode="auto">
          <a:xfrm>
            <a:off x="785786" y="2143116"/>
            <a:ext cx="3000375" cy="14382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214414" y="4357694"/>
            <a:ext cx="1781175" cy="13335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r="3899"/>
          <a:stretch>
            <a:fillRect/>
          </a:stretch>
        </p:blipFill>
        <p:spPr bwMode="auto">
          <a:xfrm>
            <a:off x="4500562" y="2143116"/>
            <a:ext cx="3214710" cy="801342"/>
          </a:xfrm>
          <a:prstGeom prst="rect">
            <a:avLst/>
          </a:prstGeom>
          <a:noFill/>
          <a:ln w="9525">
            <a:noFill/>
            <a:miter lim="800000"/>
            <a:headEnd/>
            <a:tailEnd/>
          </a:ln>
          <a:effectLst/>
        </p:spPr>
      </p:pic>
      <p:pic>
        <p:nvPicPr>
          <p:cNvPr id="4101" name="Picture 5"/>
          <p:cNvPicPr>
            <a:picLocks noChangeAspect="1" noChangeArrowheads="1"/>
          </p:cNvPicPr>
          <p:nvPr/>
        </p:nvPicPr>
        <p:blipFill>
          <a:blip r:embed="rId5"/>
          <a:srcRect/>
          <a:stretch>
            <a:fillRect/>
          </a:stretch>
        </p:blipFill>
        <p:spPr bwMode="auto">
          <a:xfrm>
            <a:off x="5286380" y="4357694"/>
            <a:ext cx="914400" cy="10382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Expression</a:t>
            </a:r>
          </a:p>
        </p:txBody>
      </p:sp>
      <p:sp>
        <p:nvSpPr>
          <p:cNvPr id="3" name="Content Placeholder 2"/>
          <p:cNvSpPr>
            <a:spLocks noGrp="1"/>
          </p:cNvSpPr>
          <p:nvPr>
            <p:ph idx="1"/>
          </p:nvPr>
        </p:nvSpPr>
        <p:spPr>
          <a:xfrm>
            <a:off x="179512" y="1609416"/>
            <a:ext cx="7516688" cy="4846320"/>
          </a:xfrm>
        </p:spPr>
        <p:txBody>
          <a:bodyPr>
            <a:normAutofit/>
          </a:bodyPr>
          <a:lstStyle/>
          <a:p>
            <a:pPr algn="just"/>
            <a:r>
              <a:rPr lang="en-US" dirty="0">
                <a:latin typeface="Times New Roman" panose="02020603050405020304" pitchFamily="18" charset="0"/>
                <a:cs typeface="Times New Roman" panose="02020603050405020304" pitchFamily="18" charset="0"/>
              </a:rPr>
              <a:t>A conditional statement as the name suggests itself, is used to handle conditions in your program. These statements guide the program while making decisions based on the conditions encountered by the program.</a:t>
            </a:r>
          </a:p>
          <a:p>
            <a:pPr algn="just"/>
            <a:r>
              <a:rPr lang="en-US" dirty="0">
                <a:latin typeface="Times New Roman" panose="02020603050405020304" pitchFamily="18" charset="0"/>
                <a:cs typeface="Times New Roman" panose="02020603050405020304" pitchFamily="18" charset="0"/>
              </a:rPr>
              <a:t>The if statement is a conditional statement in python, that is used to determine whether a block of code will be executed or not. Meaning if the program finds the condition defined in the if statement to be true, it will go ahead and execute the code block inside the if statement.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6672"/>
          </a:xfrm>
        </p:spPr>
        <p:txBody>
          <a:bodyPr>
            <a:normAutofit/>
          </a:bodyPr>
          <a:lstStyle/>
          <a:p>
            <a:r>
              <a:rPr lang="en-US" sz="2000" dirty="0">
                <a:latin typeface="Times New Roman" panose="02020603050405020304" pitchFamily="18" charset="0"/>
                <a:cs typeface="Times New Roman" panose="02020603050405020304" pitchFamily="18" charset="0"/>
              </a:rPr>
              <a:t>Flow chart of if-else statement</a:t>
            </a:r>
          </a:p>
        </p:txBody>
      </p:sp>
      <p:pic>
        <p:nvPicPr>
          <p:cNvPr id="1026" name="Picture 2" descr="Python if statement | What is Python if else statement ..."/>
          <p:cNvPicPr>
            <a:picLocks noChangeAspect="1" noChangeArrowheads="1"/>
          </p:cNvPicPr>
          <p:nvPr/>
        </p:nvPicPr>
        <p:blipFill>
          <a:blip r:embed="rId2"/>
          <a:srcRect b="13235"/>
          <a:stretch>
            <a:fillRect/>
          </a:stretch>
        </p:blipFill>
        <p:spPr bwMode="auto">
          <a:xfrm>
            <a:off x="571472" y="1124744"/>
            <a:ext cx="6232776" cy="5112568"/>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6672"/>
          </a:xfrm>
        </p:spPr>
        <p:txBody>
          <a:bodyPr>
            <a:normAutofit fontScale="90000"/>
          </a:bodyPr>
          <a:lstStyle/>
          <a:p>
            <a:r>
              <a:rPr lang="en-US" dirty="0"/>
              <a:t>Syntax of if-else</a:t>
            </a:r>
          </a:p>
        </p:txBody>
      </p:sp>
      <p:sp>
        <p:nvSpPr>
          <p:cNvPr id="3" name="Content Placeholder 2"/>
          <p:cNvSpPr>
            <a:spLocks noGrp="1"/>
          </p:cNvSpPr>
          <p:nvPr>
            <p:ph idx="1"/>
          </p:nvPr>
        </p:nvSpPr>
        <p:spPr>
          <a:xfrm>
            <a:off x="457200" y="836712"/>
            <a:ext cx="7239000" cy="5619024"/>
          </a:xfrm>
          <a:ln>
            <a:solidFill>
              <a:srgbClr val="92D050"/>
            </a:solidFill>
          </a:ln>
        </p:spPr>
        <p:txBody>
          <a:bodyPr>
            <a:normAutofit fontScale="92500" lnSpcReduction="10000"/>
          </a:bodyPr>
          <a:lstStyle/>
          <a:p>
            <a:pPr>
              <a:buNone/>
            </a:pPr>
            <a:r>
              <a:rPr lang="en-US" b="1" dirty="0"/>
              <a:t>if</a:t>
            </a:r>
            <a:r>
              <a:rPr lang="en-US" dirty="0"/>
              <a:t> condition: </a:t>
            </a:r>
          </a:p>
          <a:p>
            <a:pPr>
              <a:buNone/>
            </a:pPr>
            <a:r>
              <a:rPr lang="en-US" i="1" dirty="0"/>
              <a:t>	# execute code if condition is true</a:t>
            </a:r>
            <a:r>
              <a:rPr lang="en-US" dirty="0"/>
              <a:t> </a:t>
            </a:r>
          </a:p>
          <a:p>
            <a:pPr>
              <a:buNone/>
            </a:pPr>
            <a:r>
              <a:rPr lang="en-US" b="1" dirty="0"/>
              <a:t>else</a:t>
            </a:r>
            <a:r>
              <a:rPr lang="en-US" dirty="0"/>
              <a:t>: </a:t>
            </a:r>
          </a:p>
          <a:p>
            <a:pPr>
              <a:buNone/>
            </a:pPr>
            <a:r>
              <a:rPr lang="en-US" i="1" dirty="0"/>
              <a:t>	#execute code if condition if False</a:t>
            </a:r>
          </a:p>
          <a:p>
            <a:pPr>
              <a:buNone/>
            </a:pPr>
            <a:endParaRPr lang="en-US" i="1" dirty="0"/>
          </a:p>
          <a:p>
            <a:pPr>
              <a:buNone/>
            </a:pPr>
            <a:r>
              <a:rPr lang="en-US" i="1" dirty="0">
                <a:solidFill>
                  <a:srgbClr val="FF0000"/>
                </a:solidFill>
              </a:rPr>
              <a:t>Ex=&gt;</a:t>
            </a:r>
          </a:p>
          <a:p>
            <a:pPr>
              <a:buNone/>
            </a:pPr>
            <a:r>
              <a:rPr lang="en-US" i="1" dirty="0"/>
              <a:t>a=5</a:t>
            </a:r>
          </a:p>
          <a:p>
            <a:pPr>
              <a:buNone/>
            </a:pPr>
            <a:r>
              <a:rPr lang="en-US" i="1" dirty="0"/>
              <a:t>b=7</a:t>
            </a:r>
          </a:p>
          <a:p>
            <a:pPr>
              <a:buNone/>
            </a:pPr>
            <a:r>
              <a:rPr lang="en-US" i="1" dirty="0"/>
              <a:t>If (a&gt;b):</a:t>
            </a:r>
          </a:p>
          <a:p>
            <a:pPr>
              <a:buNone/>
            </a:pPr>
            <a:r>
              <a:rPr lang="en-US" i="1" dirty="0">
                <a:solidFill>
                  <a:srgbClr val="7030A0"/>
                </a:solidFill>
              </a:rPr>
              <a:t>	</a:t>
            </a:r>
            <a:r>
              <a:rPr lang="en-US" i="1" dirty="0"/>
              <a:t>print(“a is greater”)</a:t>
            </a:r>
          </a:p>
          <a:p>
            <a:pPr>
              <a:buNone/>
            </a:pPr>
            <a:r>
              <a:rPr lang="en-US" i="1" dirty="0"/>
              <a:t>Else:</a:t>
            </a:r>
          </a:p>
          <a:p>
            <a:pPr>
              <a:buNone/>
            </a:pPr>
            <a:r>
              <a:rPr lang="en-US" i="1" dirty="0"/>
              <a:t>	print(“b is grater”)</a:t>
            </a:r>
          </a:p>
          <a:p>
            <a:pPr>
              <a:buNone/>
            </a:pPr>
            <a:r>
              <a:rPr lang="en-US" i="1" dirty="0">
                <a:solidFill>
                  <a:srgbClr val="7030A0"/>
                </a:solidFill>
              </a:rPr>
              <a:t>Note: if statement can also be used without the else part of the code.</a:t>
            </a:r>
            <a:endParaRPr lang="en-US" dirty="0">
              <a:solidFill>
                <a:srgbClr val="7030A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if-</a:t>
            </a:r>
            <a:r>
              <a:rPr lang="en-US" dirty="0" err="1"/>
              <a:t>elif</a:t>
            </a:r>
            <a:r>
              <a:rPr lang="en-US" dirty="0"/>
              <a:t>-else ladder:</a:t>
            </a:r>
            <a:br>
              <a:rPr lang="en-US" dirty="0"/>
            </a:br>
            <a:endParaRPr lang="en-US" dirty="0"/>
          </a:p>
        </p:txBody>
      </p:sp>
      <p:sp>
        <p:nvSpPr>
          <p:cNvPr id="3" name="Content Placeholder 2"/>
          <p:cNvSpPr>
            <a:spLocks noGrp="1"/>
          </p:cNvSpPr>
          <p:nvPr>
            <p:ph idx="1"/>
          </p:nvPr>
        </p:nvSpPr>
        <p:spPr>
          <a:xfrm>
            <a:off x="285720" y="1000108"/>
            <a:ext cx="7239000" cy="5455628"/>
          </a:xfrm>
        </p:spPr>
        <p:txBody>
          <a:bodyPr>
            <a:normAutofit/>
          </a:bodyPr>
          <a:lstStyle/>
          <a:p>
            <a:pPr algn="just"/>
            <a:r>
              <a:rPr lang="en-US" dirty="0"/>
              <a:t>The </a:t>
            </a:r>
            <a:r>
              <a:rPr lang="en-US" dirty="0" err="1"/>
              <a:t>elif</a:t>
            </a:r>
            <a:r>
              <a:rPr lang="en-US" dirty="0"/>
              <a:t> keyword is Python's way of saying "if the previous conditions were not true, then try this condition".</a:t>
            </a:r>
          </a:p>
          <a:p>
            <a:endParaRPr lang="en-US" dirty="0"/>
          </a:p>
          <a:p>
            <a:pPr>
              <a:buNone/>
            </a:pPr>
            <a:r>
              <a:rPr lang="en-US" dirty="0"/>
              <a:t>Syntax-&gt;</a:t>
            </a:r>
          </a:p>
          <a:p>
            <a:pPr>
              <a:buNone/>
            </a:pPr>
            <a:r>
              <a:rPr lang="en-US" dirty="0"/>
              <a:t>if condition1: </a:t>
            </a:r>
          </a:p>
          <a:p>
            <a:pPr>
              <a:buNone/>
            </a:pPr>
            <a:r>
              <a:rPr lang="en-US" dirty="0"/>
              <a:t>	# code block 1 </a:t>
            </a:r>
          </a:p>
          <a:p>
            <a:pPr>
              <a:buNone/>
            </a:pPr>
            <a:r>
              <a:rPr lang="en-US" dirty="0" err="1"/>
              <a:t>elif</a:t>
            </a:r>
            <a:r>
              <a:rPr lang="en-US" dirty="0"/>
              <a:t> condition2: </a:t>
            </a:r>
          </a:p>
          <a:p>
            <a:pPr>
              <a:buNone/>
            </a:pPr>
            <a:r>
              <a:rPr lang="en-US" dirty="0"/>
              <a:t>	# code block 2 </a:t>
            </a:r>
          </a:p>
          <a:p>
            <a:pPr>
              <a:buNone/>
            </a:pPr>
            <a:r>
              <a:rPr lang="en-US" dirty="0"/>
              <a:t>else: </a:t>
            </a:r>
          </a:p>
          <a:p>
            <a:pPr>
              <a:buNone/>
            </a:pPr>
            <a:r>
              <a:rPr lang="en-US" dirty="0"/>
              <a:t>	# code block 3</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if-</a:t>
            </a:r>
            <a:r>
              <a:rPr lang="en-US" dirty="0" err="1"/>
              <a:t>elif</a:t>
            </a:r>
            <a:r>
              <a:rPr lang="en-US" dirty="0"/>
              <a:t>-else ladder:</a:t>
            </a:r>
            <a:br>
              <a:rPr lang="en-US" dirty="0"/>
            </a:br>
            <a:endParaRPr lang="en-US" dirty="0"/>
          </a:p>
        </p:txBody>
      </p:sp>
      <p:sp>
        <p:nvSpPr>
          <p:cNvPr id="3" name="Content Placeholder 2"/>
          <p:cNvSpPr>
            <a:spLocks noGrp="1"/>
          </p:cNvSpPr>
          <p:nvPr>
            <p:ph idx="1"/>
          </p:nvPr>
        </p:nvSpPr>
        <p:spPr>
          <a:xfrm>
            <a:off x="285720" y="1000108"/>
            <a:ext cx="7239000" cy="5455628"/>
          </a:xfrm>
        </p:spPr>
        <p:txBody>
          <a:bodyPr>
            <a:normAutofit/>
          </a:bodyPr>
          <a:lstStyle/>
          <a:p>
            <a:pPr>
              <a:buNone/>
            </a:pPr>
            <a:endParaRPr lang="en-US" dirty="0"/>
          </a:p>
          <a:p>
            <a:pPr>
              <a:buNone/>
            </a:pPr>
            <a:r>
              <a:rPr lang="en-US" dirty="0"/>
              <a:t>number = </a:t>
            </a:r>
            <a:r>
              <a:rPr lang="en-US" dirty="0" err="1"/>
              <a:t>int</a:t>
            </a:r>
            <a:r>
              <a:rPr lang="en-US" dirty="0"/>
              <a:t>(input(“enter any number”))</a:t>
            </a:r>
          </a:p>
          <a:p>
            <a:pPr>
              <a:buNone/>
            </a:pPr>
            <a:r>
              <a:rPr lang="en-US" dirty="0"/>
              <a:t>if number &gt; 0:</a:t>
            </a:r>
          </a:p>
          <a:p>
            <a:pPr>
              <a:buNone/>
            </a:pPr>
            <a:r>
              <a:rPr lang="en-US" dirty="0"/>
              <a:t>	print("Positive number") </a:t>
            </a:r>
          </a:p>
          <a:p>
            <a:pPr>
              <a:buNone/>
            </a:pPr>
            <a:r>
              <a:rPr lang="en-US" dirty="0" err="1"/>
              <a:t>elif</a:t>
            </a:r>
            <a:r>
              <a:rPr lang="en-US" dirty="0"/>
              <a:t> number == 0: </a:t>
            </a:r>
          </a:p>
          <a:p>
            <a:pPr>
              <a:buNone/>
            </a:pPr>
            <a:r>
              <a:rPr lang="en-US" dirty="0"/>
              <a:t>	print('Zero') </a:t>
            </a:r>
          </a:p>
          <a:p>
            <a:pPr>
              <a:buNone/>
            </a:pPr>
            <a:r>
              <a:rPr lang="en-US" dirty="0"/>
              <a:t>else: </a:t>
            </a:r>
          </a:p>
          <a:p>
            <a:pPr>
              <a:buNone/>
            </a:pPr>
            <a:r>
              <a:rPr lang="en-US" dirty="0"/>
              <a:t>	print('Negative number') </a:t>
            </a:r>
          </a:p>
          <a:p>
            <a:pPr>
              <a:buNone/>
            </a:pPr>
            <a:r>
              <a:rPr lang="en-US" dirty="0"/>
              <a:t>print('This statement is always executed')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Nested conditional statement</a:t>
            </a:r>
          </a:p>
        </p:txBody>
      </p:sp>
      <p:sp>
        <p:nvSpPr>
          <p:cNvPr id="3" name="Content Placeholder 2"/>
          <p:cNvSpPr>
            <a:spLocks noGrp="1"/>
          </p:cNvSpPr>
          <p:nvPr>
            <p:ph idx="1"/>
          </p:nvPr>
        </p:nvSpPr>
        <p:spPr/>
        <p:txBody>
          <a:bodyPr>
            <a:normAutofit fontScale="92500" lnSpcReduction="20000"/>
          </a:bodyPr>
          <a:lstStyle/>
          <a:p>
            <a:r>
              <a:rPr lang="en-US" dirty="0"/>
              <a:t>We can also use an </a:t>
            </a:r>
            <a:r>
              <a:rPr lang="en-US" b="1" dirty="0"/>
              <a:t>if</a:t>
            </a:r>
            <a:r>
              <a:rPr lang="en-US" dirty="0"/>
              <a:t> statement inside of an </a:t>
            </a:r>
            <a:r>
              <a:rPr lang="en-US" b="1" dirty="0"/>
              <a:t>if</a:t>
            </a:r>
            <a:r>
              <a:rPr lang="en-US" dirty="0"/>
              <a:t> statement. This is known as a </a:t>
            </a:r>
            <a:r>
              <a:rPr lang="en-US" b="1" dirty="0"/>
              <a:t>nested if</a:t>
            </a:r>
            <a:r>
              <a:rPr lang="en-US" dirty="0"/>
              <a:t> statement.</a:t>
            </a:r>
          </a:p>
          <a:p>
            <a:endParaRPr lang="en-US" dirty="0"/>
          </a:p>
          <a:p>
            <a:r>
              <a:rPr lang="en-US" dirty="0">
                <a:solidFill>
                  <a:srgbClr val="7030A0"/>
                </a:solidFill>
              </a:rPr>
              <a:t>Syntax=&gt;</a:t>
            </a:r>
          </a:p>
          <a:p>
            <a:pPr>
              <a:buNone/>
            </a:pPr>
            <a:r>
              <a:rPr lang="en-US" dirty="0"/>
              <a:t># outer if statement </a:t>
            </a:r>
          </a:p>
          <a:p>
            <a:pPr>
              <a:buNone/>
            </a:pPr>
            <a:r>
              <a:rPr lang="en-US" dirty="0"/>
              <a:t>if condition1: </a:t>
            </a:r>
          </a:p>
          <a:p>
            <a:pPr>
              <a:buNone/>
            </a:pPr>
            <a:r>
              <a:rPr lang="en-US" dirty="0"/>
              <a:t>	# statement(s) </a:t>
            </a:r>
          </a:p>
          <a:p>
            <a:pPr>
              <a:buNone/>
            </a:pPr>
            <a:endParaRPr lang="en-US" dirty="0"/>
          </a:p>
          <a:p>
            <a:pPr>
              <a:buNone/>
            </a:pPr>
            <a:r>
              <a:rPr lang="en-US" dirty="0"/>
              <a:t>	# inner if statement </a:t>
            </a:r>
          </a:p>
          <a:p>
            <a:pPr>
              <a:buNone/>
            </a:pPr>
            <a:r>
              <a:rPr lang="en-US" dirty="0"/>
              <a:t>	If condition2: </a:t>
            </a:r>
          </a:p>
          <a:p>
            <a:pPr>
              <a:buNone/>
            </a:pPr>
            <a:r>
              <a:rPr lang="en-US" dirty="0"/>
              <a:t>		# statement(s)</a:t>
            </a:r>
            <a:br>
              <a:rPr lang="en-US" dirty="0"/>
            </a:br>
            <a:endParaRPr lang="en-US" dirty="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444664"/>
          </a:xfrm>
        </p:spPr>
        <p:txBody>
          <a:bodyPr>
            <a:normAutofit fontScale="90000"/>
          </a:bodyPr>
          <a:lstStyle/>
          <a:p>
            <a:r>
              <a:rPr lang="en-US" dirty="0"/>
              <a:t>Example of nested if-else</a:t>
            </a:r>
          </a:p>
        </p:txBody>
      </p:sp>
      <p:pic>
        <p:nvPicPr>
          <p:cNvPr id="20483" name="Picture 3"/>
          <p:cNvPicPr>
            <a:picLocks noGrp="1" noChangeAspect="1" noChangeArrowheads="1"/>
          </p:cNvPicPr>
          <p:nvPr>
            <p:ph idx="1"/>
          </p:nvPr>
        </p:nvPicPr>
        <p:blipFill>
          <a:blip r:embed="rId2"/>
          <a:srcRect/>
          <a:stretch>
            <a:fillRect/>
          </a:stretch>
        </p:blipFill>
        <p:spPr bwMode="auto">
          <a:xfrm>
            <a:off x="251520" y="980728"/>
            <a:ext cx="7704856" cy="555723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6672"/>
          </a:xfrm>
        </p:spPr>
        <p:txBody>
          <a:bodyPr>
            <a:normAutofit fontScale="90000"/>
          </a:bodyPr>
          <a:lstStyle/>
          <a:p>
            <a:r>
              <a:rPr lang="en-US" dirty="0"/>
              <a:t>Loops</a:t>
            </a:r>
          </a:p>
        </p:txBody>
      </p:sp>
      <p:sp>
        <p:nvSpPr>
          <p:cNvPr id="3" name="Content Placeholder 2"/>
          <p:cNvSpPr>
            <a:spLocks noGrp="1"/>
          </p:cNvSpPr>
          <p:nvPr>
            <p:ph idx="1"/>
          </p:nvPr>
        </p:nvSpPr>
        <p:spPr>
          <a:xfrm>
            <a:off x="457200" y="908720"/>
            <a:ext cx="7239000" cy="5547016"/>
          </a:xfrm>
        </p:spPr>
        <p:txBody>
          <a:bodyPr/>
          <a:lstStyle/>
          <a:p>
            <a:pPr algn="just"/>
            <a:r>
              <a:rPr lang="en-US" sz="2400" dirty="0">
                <a:latin typeface="Times New Roman" panose="02020603050405020304" pitchFamily="18" charset="0"/>
                <a:cs typeface="Times New Roman" panose="02020603050405020304" pitchFamily="18" charset="0"/>
              </a:rPr>
              <a:t>Looping means repeating something over and over until a particular condition is satisfied. A for loop in Python is a control flow statement that is used to repeatedly execute a group of statements as long as the condition is satisfied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Python we have 2 type of looping: statement:</a:t>
            </a:r>
          </a:p>
          <a:p>
            <a:pPr lvl="2"/>
            <a:r>
              <a:rPr lang="en-US" dirty="0"/>
              <a:t>While loop</a:t>
            </a:r>
          </a:p>
          <a:p>
            <a:pPr lvl="2"/>
            <a:r>
              <a:rPr lang="en-US" dirty="0"/>
              <a:t>For loop</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765</TotalTime>
  <Words>737</Words>
  <Application>Microsoft Office PowerPoint</Application>
  <PresentationFormat>On-screen Show (4:3)</PresentationFormat>
  <Paragraphs>169</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Times New Roman</vt:lpstr>
      <vt:lpstr>Trebuchet MS</vt:lpstr>
      <vt:lpstr>Wingdings</vt:lpstr>
      <vt:lpstr>Wingdings 2</vt:lpstr>
      <vt:lpstr>Opulent</vt:lpstr>
      <vt:lpstr>Control flow statement</vt:lpstr>
      <vt:lpstr>Conditional Expression</vt:lpstr>
      <vt:lpstr>Flow chart of if-else statement</vt:lpstr>
      <vt:lpstr>Syntax of if-else</vt:lpstr>
      <vt:lpstr>if-elif-else ladder: </vt:lpstr>
      <vt:lpstr>Example of if-elif-else ladder: </vt:lpstr>
      <vt:lpstr>Nested conditional statement</vt:lpstr>
      <vt:lpstr>Example of nested if-else</vt:lpstr>
      <vt:lpstr>Loops</vt:lpstr>
      <vt:lpstr>While loop </vt:lpstr>
      <vt:lpstr>Flow chart of while loop</vt:lpstr>
      <vt:lpstr>While loop example</vt:lpstr>
      <vt:lpstr>For loop</vt:lpstr>
      <vt:lpstr>Flow chart of For loop</vt:lpstr>
      <vt:lpstr>For loop example</vt:lpstr>
      <vt:lpstr>Loop manipulation</vt:lpstr>
      <vt:lpstr>Loop manipulation</vt:lpstr>
      <vt:lpstr>Loop manipulation</vt:lpstr>
      <vt:lpstr>Loop manipulation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flow statement</dc:title>
  <dc:creator>admin</dc:creator>
  <cp:lastModifiedBy>shachin kumar</cp:lastModifiedBy>
  <cp:revision>55</cp:revision>
  <dcterms:created xsi:type="dcterms:W3CDTF">2023-03-27T10:05:43Z</dcterms:created>
  <dcterms:modified xsi:type="dcterms:W3CDTF">2024-03-20T06:54:07Z</dcterms:modified>
</cp:coreProperties>
</file>