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8"/>
  </p:notesMasterIdLst>
  <p:sldIdLst>
    <p:sldId id="256" r:id="rId2"/>
    <p:sldId id="257" r:id="rId3"/>
    <p:sldId id="260" r:id="rId4"/>
    <p:sldId id="261" r:id="rId5"/>
    <p:sldId id="258" r:id="rId6"/>
    <p:sldId id="259"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2F9FA-4CEA-4DB4-93BF-0169AC19E244}" type="datetimeFigureOut">
              <a:rPr lang="en-US" smtClean="0"/>
              <a:pPr/>
              <a:t>4/24/2024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038056-9949-459C-939D-DF6C4B6FA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038056-9949-459C-939D-DF6C4B6FA9E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99DFE-90C1-4C29-B739-1C6DAEC669AF}"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166243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99DFE-90C1-4C29-B739-1C6DAEC669AF}"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230741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D99DFE-90C1-4C29-B739-1C6DAEC669AF}"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3668508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D99DFE-90C1-4C29-B739-1C6DAEC669AF}"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E609-4242-4806-B71F-8DEBE5D36791}" type="slidenum">
              <a:rPr lang="en-US" smtClean="0"/>
              <a:pPr/>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990850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99DFE-90C1-4C29-B739-1C6DAEC669AF}"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1709794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D99DFE-90C1-4C29-B739-1C6DAEC669AF}" type="datetimeFigureOut">
              <a:rPr lang="en-US" smtClean="0"/>
              <a:pPr/>
              <a:t>4/24/2024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307662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D99DFE-90C1-4C29-B739-1C6DAEC669AF}" type="datetimeFigureOut">
              <a:rPr lang="en-US" smtClean="0"/>
              <a:pPr/>
              <a:t>4/24/2024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2145833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99DFE-90C1-4C29-B739-1C6DAEC669AF}"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3555742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99DFE-90C1-4C29-B739-1C6DAEC669AF}"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63010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99DFE-90C1-4C29-B739-1C6DAEC669AF}"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250679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99DFE-90C1-4C29-B739-1C6DAEC669AF}"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190043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99DFE-90C1-4C29-B739-1C6DAEC669AF}"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357303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99DFE-90C1-4C29-B739-1C6DAEC669AF}" type="datetimeFigureOut">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386190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CD99DFE-90C1-4C29-B739-1C6DAEC669AF}" type="datetimeFigureOut">
              <a:rPr lang="en-US" smtClean="0"/>
              <a:pPr/>
              <a:t>4/24/2024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174492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D99DFE-90C1-4C29-B739-1C6DAEC669AF}" type="datetimeFigureOut">
              <a:rPr lang="en-US" smtClean="0"/>
              <a:pPr/>
              <a:t>4/24/2024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427142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CD99DFE-90C1-4C29-B739-1C6DAEC669AF}" type="datetimeFigureOut">
              <a:rPr lang="en-US" smtClean="0"/>
              <a:pPr/>
              <a:t>4/24/2024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328077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99DFE-90C1-4C29-B739-1C6DAEC669AF}"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E609-4242-4806-B71F-8DEBE5D36791}" type="slidenum">
              <a:rPr lang="en-US" smtClean="0"/>
              <a:pPr/>
              <a:t>‹#›</a:t>
            </a:fld>
            <a:endParaRPr lang="en-US"/>
          </a:p>
        </p:txBody>
      </p:sp>
    </p:spTree>
    <p:extLst>
      <p:ext uri="{BB962C8B-B14F-4D97-AF65-F5344CB8AC3E}">
        <p14:creationId xmlns:p14="http://schemas.microsoft.com/office/powerpoint/2010/main" val="371602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D99DFE-90C1-4C29-B739-1C6DAEC669AF}" type="datetimeFigureOut">
              <a:rPr lang="en-US" smtClean="0"/>
              <a:pPr/>
              <a:t>4/24/2024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E27E609-4242-4806-B71F-8DEBE5D36791}" type="slidenum">
              <a:rPr lang="en-US" smtClean="0"/>
              <a:pPr/>
              <a:t>‹#›</a:t>
            </a:fld>
            <a:endParaRPr lang="en-US"/>
          </a:p>
        </p:txBody>
      </p:sp>
    </p:spTree>
    <p:extLst>
      <p:ext uri="{BB962C8B-B14F-4D97-AF65-F5344CB8AC3E}">
        <p14:creationId xmlns:p14="http://schemas.microsoft.com/office/powerpoint/2010/main" val="1306619893"/>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US" dirty="0"/>
              <a:t>       UNIT - 4</a:t>
            </a:r>
          </a:p>
        </p:txBody>
      </p:sp>
      <p:sp>
        <p:nvSpPr>
          <p:cNvPr id="3" name="Subtitle 2"/>
          <p:cNvSpPr>
            <a:spLocks noGrp="1"/>
          </p:cNvSpPr>
          <p:nvPr>
            <p:ph type="subTitle" idx="1"/>
          </p:nvPr>
        </p:nvSpPr>
        <p:spPr>
          <a:xfrm>
            <a:off x="457200" y="2819400"/>
            <a:ext cx="8001000" cy="1219200"/>
          </a:xfrm>
        </p:spPr>
        <p:txBody>
          <a:bodyPr>
            <a:normAutofit/>
          </a:bodyPr>
          <a:lstStyle/>
          <a:p>
            <a:r>
              <a:rPr lang="en-US" sz="4800" dirty="0">
                <a:solidFill>
                  <a:schemeClr val="tx1">
                    <a:lumMod val="95000"/>
                    <a:lumOff val="5000"/>
                  </a:schemeClr>
                </a:solidFill>
              </a:rPr>
              <a:t>FUNCTION AND MODULE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28600"/>
            <a:ext cx="5791200" cy="369332"/>
          </a:xfrm>
          <a:prstGeom prst="rect">
            <a:avLst/>
          </a:prstGeom>
        </p:spPr>
        <p:txBody>
          <a:bodyPr wrap="square">
            <a:spAutoFit/>
          </a:bodyPr>
          <a:lstStyle/>
          <a:p>
            <a:r>
              <a:rPr lang="en-US" b="1" dirty="0"/>
              <a:t>4)Variable Length Arguments or Range argument:</a:t>
            </a:r>
          </a:p>
        </p:txBody>
      </p:sp>
      <p:sp>
        <p:nvSpPr>
          <p:cNvPr id="6" name="Rectangle 5"/>
          <p:cNvSpPr/>
          <p:nvPr/>
        </p:nvSpPr>
        <p:spPr>
          <a:xfrm>
            <a:off x="152400" y="609600"/>
            <a:ext cx="7467600" cy="1156086"/>
          </a:xfrm>
          <a:prstGeom prst="rect">
            <a:avLst/>
          </a:prstGeom>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Sometimes, the programmer does not know how many values a function may receive. In that case, the programmer cannot decide how many arguments to be given in the function definition.</a:t>
            </a:r>
          </a:p>
        </p:txBody>
      </p:sp>
      <p:sp>
        <p:nvSpPr>
          <p:cNvPr id="7" name="Rectangle 6"/>
          <p:cNvSpPr/>
          <p:nvPr/>
        </p:nvSpPr>
        <p:spPr>
          <a:xfrm>
            <a:off x="152400" y="1600200"/>
            <a:ext cx="8686800" cy="4849404"/>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For example, if the programmer is writing a function to add two numbers, he can write: add(a, b) But, the user who is using this function may want to use this function to find sum of three numbers. In that case, there is a chance that the user may provide 3 arguments to this function as:</a:t>
            </a:r>
          </a:p>
          <a:p>
            <a:pPr algn="just">
              <a:lnSpc>
                <a:spcPct val="150000"/>
              </a:lnSpc>
            </a:pPr>
            <a:r>
              <a:rPr lang="en-US" sz="1600" dirty="0">
                <a:latin typeface="Times New Roman" panose="02020603050405020304" pitchFamily="18" charset="0"/>
                <a:cs typeface="Times New Roman" panose="02020603050405020304" pitchFamily="18" charset="0"/>
              </a:rPr>
              <a:t>add(10, 15, 20) Then the add() function will fail and error will be displayed . If the programmer wants to develop a function that can accept 'n' arguments, that is also possible in Python. </a:t>
            </a:r>
          </a:p>
          <a:p>
            <a:pPr algn="just">
              <a:lnSpc>
                <a:spcPct val="150000"/>
              </a:lnSpc>
            </a:pPr>
            <a:r>
              <a:rPr lang="en-US" sz="1600" dirty="0">
                <a:latin typeface="Times New Roman" panose="02020603050405020304" pitchFamily="18" charset="0"/>
                <a:cs typeface="Times New Roman" panose="02020603050405020304" pitchFamily="18" charset="0"/>
              </a:rPr>
              <a:t>In other words we can pass arguments in different number of arguments in different function call. It will handle all the arguments using pointer.</a:t>
            </a:r>
          </a:p>
          <a:p>
            <a:pPr algn="just">
              <a:lnSpc>
                <a:spcPct val="150000"/>
              </a:lnSpc>
            </a:pPr>
            <a:r>
              <a:rPr lang="en-US" sz="1600" dirty="0">
                <a:latin typeface="Times New Roman" panose="02020603050405020304" pitchFamily="18" charset="0"/>
                <a:cs typeface="Times New Roman" panose="02020603050405020304" pitchFamily="18" charset="0"/>
              </a:rPr>
              <a:t>Ex:  def fun (*x)                                                   def fun(*x)</a:t>
            </a:r>
          </a:p>
          <a:p>
            <a:pPr algn="just">
              <a:lnSpc>
                <a:spcPct val="150000"/>
              </a:lnSpc>
            </a:pPr>
            <a:r>
              <a:rPr lang="en-US" sz="1600" dirty="0">
                <a:latin typeface="Times New Roman" panose="02020603050405020304" pitchFamily="18" charset="0"/>
                <a:cs typeface="Times New Roman" panose="02020603050405020304" pitchFamily="18" charset="0"/>
              </a:rPr>
              <a:t> 	fun (1,2,3)                                                         for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in x :</a:t>
            </a:r>
          </a:p>
          <a:p>
            <a:pPr algn="just">
              <a:lnSpc>
                <a:spcPct val="150000"/>
              </a:lnSpc>
            </a:pPr>
            <a:r>
              <a:rPr lang="en-US" sz="1600" dirty="0">
                <a:latin typeface="Times New Roman" panose="02020603050405020304" pitchFamily="18" charset="0"/>
                <a:cs typeface="Times New Roman" panose="02020603050405020304" pitchFamily="18" charset="0"/>
              </a:rPr>
              <a:t>	fun ()                                                                 print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p>
          <a:p>
            <a:pPr algn="just">
              <a:lnSpc>
                <a:spcPct val="150000"/>
              </a:lnSpc>
            </a:pPr>
            <a:r>
              <a:rPr lang="en-US" sz="1600" dirty="0">
                <a:latin typeface="Times New Roman" panose="02020603050405020304" pitchFamily="18" charset="0"/>
                <a:cs typeface="Times New Roman" panose="02020603050405020304" pitchFamily="18" charset="0"/>
              </a:rPr>
              <a:t>	 fun (5,7) 							 </a:t>
            </a:r>
          </a:p>
          <a:p>
            <a:pPr algn="just">
              <a:lnSpc>
                <a:spcPct val="150000"/>
              </a:lnSpc>
            </a:pPr>
            <a:r>
              <a:rPr lang="en-US" sz="1600" dirty="0">
                <a:latin typeface="Times New Roman" panose="02020603050405020304" pitchFamily="18" charset="0"/>
                <a:cs typeface="Times New Roman" panose="02020603050405020304" pitchFamily="18" charset="0"/>
              </a:rPr>
              <a:t>									fun (1,2,3,4)</a:t>
            </a:r>
          </a:p>
          <a:p>
            <a:pPr algn="just">
              <a:lnSpc>
                <a:spcPct val="150000"/>
              </a:lnSpc>
            </a:pPr>
            <a:r>
              <a:rPr lang="en-US" sz="1600" dirty="0">
                <a:latin typeface="Times New Roman" panose="02020603050405020304" pitchFamily="18" charset="0"/>
                <a:cs typeface="Times New Roman" panose="02020603050405020304" pitchFamily="18" charset="0"/>
              </a:rPr>
              <a:t>									fun (“</a:t>
            </a:r>
            <a:r>
              <a:rPr lang="en-US" sz="1600" dirty="0" err="1">
                <a:latin typeface="Times New Roman" panose="02020603050405020304" pitchFamily="18" charset="0"/>
                <a:cs typeface="Times New Roman" panose="02020603050405020304" pitchFamily="18" charset="0"/>
              </a:rPr>
              <a:t>sachin</a:t>
            </a:r>
            <a:r>
              <a:rPr lang="en-US" sz="1600" dirty="0">
                <a:latin typeface="Times New Roman" panose="02020603050405020304" pitchFamily="18" charset="0"/>
                <a:cs typeface="Times New Roman" panose="02020603050405020304" pitchFamily="18" charset="0"/>
              </a:rPr>
              <a:t> ”,”kumar”)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3132E-DD8C-16BD-3312-8FA5CF460DD5}"/>
              </a:ext>
            </a:extLst>
          </p:cNvPr>
          <p:cNvSpPr txBox="1"/>
          <p:nvPr/>
        </p:nvSpPr>
        <p:spPr>
          <a:xfrm>
            <a:off x="1295400" y="76200"/>
            <a:ext cx="6477000" cy="954107"/>
          </a:xfrm>
          <a:prstGeom prst="rect">
            <a:avLst/>
          </a:prstGeom>
          <a:noFill/>
        </p:spPr>
        <p:txBody>
          <a:bodyPr wrap="square" rtlCol="0">
            <a:spAutoFit/>
          </a:bodyPr>
          <a:lstStyle/>
          <a:p>
            <a:pPr marL="457200" indent="-457200">
              <a:buFont typeface="Arial" panose="020B0604020202020204" pitchFamily="34" charset="0"/>
              <a:buChar char="•"/>
            </a:pPr>
            <a:endParaRPr lang="en-IN" sz="2800" dirty="0"/>
          </a:p>
          <a:p>
            <a:r>
              <a:rPr lang="en-IN" sz="2800" dirty="0"/>
              <a:t>      NAMED ARGUMENT</a:t>
            </a:r>
          </a:p>
        </p:txBody>
      </p:sp>
      <p:sp>
        <p:nvSpPr>
          <p:cNvPr id="6" name="TextBox 5">
            <a:extLst>
              <a:ext uri="{FF2B5EF4-FFF2-40B4-BE49-F238E27FC236}">
                <a16:creationId xmlns:a16="http://schemas.microsoft.com/office/drawing/2014/main" id="{96D53F3C-F875-89F5-F715-9F11DE0122A2}"/>
              </a:ext>
            </a:extLst>
          </p:cNvPr>
          <p:cNvSpPr txBox="1"/>
          <p:nvPr/>
        </p:nvSpPr>
        <p:spPr>
          <a:xfrm>
            <a:off x="228600" y="599420"/>
            <a:ext cx="8610600" cy="1200329"/>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Named arguments or keyword arguments are a way to pass values to parameters by using the parameter name and an equal sign</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B403299-A034-C1F3-DEB1-F929D051941A}"/>
              </a:ext>
            </a:extLst>
          </p:cNvPr>
          <p:cNvPicPr>
            <a:picLocks noChangeAspect="1"/>
          </p:cNvPicPr>
          <p:nvPr/>
        </p:nvPicPr>
        <p:blipFill>
          <a:blip r:embed="rId2"/>
          <a:stretch>
            <a:fillRect/>
          </a:stretch>
        </p:blipFill>
        <p:spPr>
          <a:xfrm>
            <a:off x="76200" y="2045970"/>
            <a:ext cx="9042372" cy="4354830"/>
          </a:xfrm>
          <a:prstGeom prst="rect">
            <a:avLst/>
          </a:prstGeom>
        </p:spPr>
      </p:pic>
      <p:sp>
        <p:nvSpPr>
          <p:cNvPr id="9" name="TextBox 8">
            <a:extLst>
              <a:ext uri="{FF2B5EF4-FFF2-40B4-BE49-F238E27FC236}">
                <a16:creationId xmlns:a16="http://schemas.microsoft.com/office/drawing/2014/main" id="{1AF72FA9-8535-9557-ED81-5471D543E7EC}"/>
              </a:ext>
            </a:extLst>
          </p:cNvPr>
          <p:cNvSpPr txBox="1"/>
          <p:nvPr/>
        </p:nvSpPr>
        <p:spPr>
          <a:xfrm flipH="1">
            <a:off x="25428" y="1399639"/>
            <a:ext cx="2575562" cy="646331"/>
          </a:xfrm>
          <a:prstGeom prst="rect">
            <a:avLst/>
          </a:prstGeom>
          <a:noFill/>
        </p:spPr>
        <p:txBody>
          <a:bodyPr wrap="square" rtlCol="0">
            <a:spAutoFit/>
          </a:bodyPr>
          <a:lstStyle/>
          <a:p>
            <a:endParaRPr lang="en-IN" dirty="0"/>
          </a:p>
          <a:p>
            <a:r>
              <a:rPr lang="en-IN" dirty="0"/>
              <a:t>EXAMPLE</a:t>
            </a:r>
          </a:p>
        </p:txBody>
      </p:sp>
    </p:spTree>
    <p:extLst>
      <p:ext uri="{BB962C8B-B14F-4D97-AF65-F5344CB8AC3E}">
        <p14:creationId xmlns:p14="http://schemas.microsoft.com/office/powerpoint/2010/main" val="129371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EBB07E-79BC-8DD4-8317-F914B84E05D0}"/>
              </a:ext>
            </a:extLst>
          </p:cNvPr>
          <p:cNvSpPr txBox="1"/>
          <p:nvPr/>
        </p:nvSpPr>
        <p:spPr>
          <a:xfrm>
            <a:off x="-24829" y="76200"/>
            <a:ext cx="5739829" cy="523220"/>
          </a:xfrm>
          <a:prstGeom prst="rect">
            <a:avLst/>
          </a:prstGeom>
          <a:noFill/>
        </p:spPr>
        <p:txBody>
          <a:bodyPr wrap="square" rtlCol="0">
            <a:spAutoFit/>
          </a:bodyPr>
          <a:lstStyle/>
          <a:p>
            <a:pPr algn="ctr"/>
            <a:r>
              <a:rPr lang="en-IN" sz="2800" dirty="0"/>
              <a:t>      PASS  ARGUMENT</a:t>
            </a:r>
          </a:p>
        </p:txBody>
      </p:sp>
      <p:sp>
        <p:nvSpPr>
          <p:cNvPr id="6" name="TextBox 5">
            <a:extLst>
              <a:ext uri="{FF2B5EF4-FFF2-40B4-BE49-F238E27FC236}">
                <a16:creationId xmlns:a16="http://schemas.microsoft.com/office/drawing/2014/main" id="{E3B63628-0A0E-4B9F-460A-9053B996A0BC}"/>
              </a:ext>
            </a:extLst>
          </p:cNvPr>
          <p:cNvSpPr txBox="1"/>
          <p:nvPr/>
        </p:nvSpPr>
        <p:spPr>
          <a:xfrm>
            <a:off x="228600" y="625105"/>
            <a:ext cx="8763000" cy="1843069"/>
          </a:xfrm>
          <a:prstGeom prst="rect">
            <a:avLst/>
          </a:prstGeom>
          <a:noFill/>
        </p:spPr>
        <p:txBody>
          <a:bodyPr wrap="square">
            <a:spAutoFit/>
          </a:bodyPr>
          <a:lstStyle/>
          <a:p>
            <a:endParaRPr lang="en-US" dirty="0"/>
          </a:p>
          <a:p>
            <a:endParaRPr lang="en-US" dirty="0"/>
          </a:p>
          <a:p>
            <a:pPr algn="just">
              <a:lnSpc>
                <a:spcPct val="150000"/>
              </a:lnSpc>
            </a:pPr>
            <a:r>
              <a:rPr lang="en-US" dirty="0">
                <a:latin typeface="Times New Roman" panose="02020603050405020304" pitchFamily="18" charset="0"/>
                <a:cs typeface="Times New Roman" panose="02020603050405020304" pitchFamily="18" charset="0"/>
              </a:rPr>
              <a:t>In Python programming, the pass statement is a null statement which can be used as a placeholder for future code. Suppose we have a loop or a function that is not implemented yet, but we want to implement it in the future. In such cases, we can use the pass statement.</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B8B8DF6-BDD9-8477-3998-59343E2C4A1A}"/>
              </a:ext>
            </a:extLst>
          </p:cNvPr>
          <p:cNvSpPr txBox="1"/>
          <p:nvPr/>
        </p:nvSpPr>
        <p:spPr>
          <a:xfrm>
            <a:off x="228600" y="2151235"/>
            <a:ext cx="4643918" cy="1200329"/>
          </a:xfrm>
          <a:prstGeom prst="rect">
            <a:avLst/>
          </a:prstGeom>
          <a:noFill/>
        </p:spPr>
        <p:txBody>
          <a:bodyPr wrap="square">
            <a:spAutoFit/>
          </a:bodyPr>
          <a:lstStyle/>
          <a:p>
            <a:r>
              <a:rPr lang="en-US" dirty="0"/>
              <a:t> </a:t>
            </a:r>
          </a:p>
          <a:p>
            <a:r>
              <a:rPr lang="en-US" dirty="0">
                <a:latin typeface="Times New Roman" panose="02020603050405020304" pitchFamily="18" charset="0"/>
                <a:cs typeface="Times New Roman" panose="02020603050405020304" pitchFamily="18" charset="0"/>
              </a:rPr>
              <a:t>The syntax of the pass statement is: </a:t>
            </a:r>
            <a:r>
              <a:rPr lang="en-US" b="1" dirty="0">
                <a:latin typeface="Times New Roman" panose="02020603050405020304" pitchFamily="18" charset="0"/>
                <a:cs typeface="Times New Roman" panose="02020603050405020304" pitchFamily="18" charset="0"/>
              </a:rPr>
              <a:t>pass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EXAMPLE </a:t>
            </a:r>
          </a:p>
        </p:txBody>
      </p:sp>
      <p:sp>
        <p:nvSpPr>
          <p:cNvPr id="10" name="TextBox 9">
            <a:extLst>
              <a:ext uri="{FF2B5EF4-FFF2-40B4-BE49-F238E27FC236}">
                <a16:creationId xmlns:a16="http://schemas.microsoft.com/office/drawing/2014/main" id="{921EDA88-198E-C332-62F2-E0507469B1ED}"/>
              </a:ext>
            </a:extLst>
          </p:cNvPr>
          <p:cNvSpPr txBox="1"/>
          <p:nvPr/>
        </p:nvSpPr>
        <p:spPr>
          <a:xfrm>
            <a:off x="152400" y="3429000"/>
            <a:ext cx="4643918"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n = 10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use pass inside if statement</a:t>
            </a:r>
          </a:p>
          <a:p>
            <a:r>
              <a:rPr lang="en-US" dirty="0">
                <a:latin typeface="Times New Roman" panose="02020603050405020304" pitchFamily="18" charset="0"/>
                <a:cs typeface="Times New Roman" panose="02020603050405020304" pitchFamily="18" charset="0"/>
              </a:rPr>
              <a:t>if n &gt; 10:</a:t>
            </a:r>
          </a:p>
          <a:p>
            <a:r>
              <a:rPr lang="en-US" dirty="0">
                <a:latin typeface="Times New Roman" panose="02020603050405020304" pitchFamily="18" charset="0"/>
                <a:cs typeface="Times New Roman" panose="02020603050405020304" pitchFamily="18" charset="0"/>
              </a:rPr>
              <a:t>    pass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print('Hello’)</a:t>
            </a:r>
          </a:p>
          <a:p>
            <a:endParaRPr lang="en-US" dirty="0"/>
          </a:p>
          <a:p>
            <a:r>
              <a:rPr lang="en-US" dirty="0"/>
              <a:t>Output</a:t>
            </a:r>
          </a:p>
          <a:p>
            <a:r>
              <a:rPr lang="en-US" dirty="0"/>
              <a:t>Hello</a:t>
            </a:r>
            <a:endParaRPr lang="en-IN" dirty="0"/>
          </a:p>
        </p:txBody>
      </p:sp>
    </p:spTree>
    <p:extLst>
      <p:ext uri="{BB962C8B-B14F-4D97-AF65-F5344CB8AC3E}">
        <p14:creationId xmlns:p14="http://schemas.microsoft.com/office/powerpoint/2010/main" val="88466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C387D7-667B-4A0A-17AF-EB3533525E16}"/>
              </a:ext>
            </a:extLst>
          </p:cNvPr>
          <p:cNvSpPr txBox="1"/>
          <p:nvPr/>
        </p:nvSpPr>
        <p:spPr>
          <a:xfrm>
            <a:off x="152400" y="609600"/>
            <a:ext cx="8915400" cy="3139321"/>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Python allows function arguments to have default values. If the function is called without the argument, the argument gets its default value.</a:t>
            </a:r>
          </a:p>
          <a:p>
            <a:r>
              <a:rPr lang="en-US" dirty="0">
                <a:latin typeface="Times New Roman" panose="02020603050405020304" pitchFamily="18" charset="0"/>
                <a:cs typeface="Times New Roman" panose="02020603050405020304" pitchFamily="18" charset="0"/>
              </a:rPr>
              <a:t>Default Arguments: </a:t>
            </a:r>
          </a:p>
          <a:p>
            <a:pPr algn="just"/>
            <a:r>
              <a:rPr lang="en-US" dirty="0">
                <a:latin typeface="Times New Roman" panose="02020603050405020304" pitchFamily="18" charset="0"/>
                <a:cs typeface="Times New Roman" panose="02020603050405020304" pitchFamily="18" charset="0"/>
              </a:rPr>
              <a:t>Python has a different way of representing syntax and default values for function arguments. Default values indicate that the function argument will take that value if no argument value is passed during the function call. The default value is assigned by using the assignment(=) operator of the form keyword name = value.</a:t>
            </a:r>
          </a:p>
          <a:p>
            <a:endParaRPr lang="en-US" dirty="0"/>
          </a:p>
          <a:p>
            <a:r>
              <a:rPr lang="en-US" b="1" dirty="0"/>
              <a:t>EXAMPLE</a:t>
            </a:r>
            <a:endParaRPr lang="en-IN" b="1" dirty="0"/>
          </a:p>
        </p:txBody>
      </p:sp>
      <p:sp>
        <p:nvSpPr>
          <p:cNvPr id="7" name="TextBox 6">
            <a:extLst>
              <a:ext uri="{FF2B5EF4-FFF2-40B4-BE49-F238E27FC236}">
                <a16:creationId xmlns:a16="http://schemas.microsoft.com/office/drawing/2014/main" id="{A052EAFE-8D2E-E8FD-7752-20A21C2AC11E}"/>
              </a:ext>
            </a:extLst>
          </p:cNvPr>
          <p:cNvSpPr txBox="1"/>
          <p:nvPr/>
        </p:nvSpPr>
        <p:spPr>
          <a:xfrm>
            <a:off x="152400" y="50420"/>
            <a:ext cx="6477000"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Default arguments in Python</a:t>
            </a:r>
          </a:p>
        </p:txBody>
      </p:sp>
      <p:sp>
        <p:nvSpPr>
          <p:cNvPr id="11" name="TextBox 10">
            <a:extLst>
              <a:ext uri="{FF2B5EF4-FFF2-40B4-BE49-F238E27FC236}">
                <a16:creationId xmlns:a16="http://schemas.microsoft.com/office/drawing/2014/main" id="{79528B23-38AF-8436-F5DA-EC220193209E}"/>
              </a:ext>
            </a:extLst>
          </p:cNvPr>
          <p:cNvSpPr txBox="1"/>
          <p:nvPr/>
        </p:nvSpPr>
        <p:spPr>
          <a:xfrm>
            <a:off x="152400" y="3429000"/>
            <a:ext cx="8686800" cy="3323987"/>
          </a:xfrm>
          <a:prstGeom prst="rect">
            <a:avLst/>
          </a:prstGeom>
          <a:noFill/>
        </p:spPr>
        <p:txBody>
          <a:bodyPr wrap="square">
            <a:spAutoFit/>
          </a:bodyPr>
          <a:lstStyle/>
          <a:p>
            <a:endParaRPr lang="en-IN" dirty="0"/>
          </a:p>
          <a:p>
            <a:r>
              <a:rPr lang="en-IN" sz="1600" dirty="0">
                <a:latin typeface="Times New Roman" panose="02020603050405020304" pitchFamily="18" charset="0"/>
                <a:cs typeface="Times New Roman" panose="02020603050405020304" pitchFamily="18" charset="0"/>
              </a:rPr>
              <a:t>def student(</a:t>
            </a:r>
            <a:r>
              <a:rPr lang="en-IN" sz="1600" dirty="0" err="1">
                <a:latin typeface="Times New Roman" panose="02020603050405020304" pitchFamily="18" charset="0"/>
                <a:cs typeface="Times New Roman" panose="02020603050405020304" pitchFamily="18" charset="0"/>
              </a:rPr>
              <a:t>firstname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lastname</a:t>
            </a:r>
            <a:r>
              <a:rPr lang="en-IN" sz="1600" dirty="0">
                <a:latin typeface="Times New Roman" panose="02020603050405020304" pitchFamily="18" charset="0"/>
                <a:cs typeface="Times New Roman" panose="02020603050405020304" pitchFamily="18" charset="0"/>
              </a:rPr>
              <a:t> ='Mark', standard ='Fifth'):</a:t>
            </a:r>
          </a:p>
          <a:p>
            <a:r>
              <a:rPr lang="en-IN" sz="1600" dirty="0">
                <a:latin typeface="Times New Roman" panose="02020603050405020304" pitchFamily="18" charset="0"/>
                <a:cs typeface="Times New Roman" panose="02020603050405020304" pitchFamily="18" charset="0"/>
              </a:rPr>
              <a:t>	print(</a:t>
            </a:r>
            <a:r>
              <a:rPr lang="en-IN" sz="1600" dirty="0" err="1">
                <a:latin typeface="Times New Roman" panose="02020603050405020304" pitchFamily="18" charset="0"/>
                <a:cs typeface="Times New Roman" panose="02020603050405020304" pitchFamily="18" charset="0"/>
              </a:rPr>
              <a:t>firstname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lastname</a:t>
            </a:r>
            <a:r>
              <a:rPr lang="en-IN" sz="1600" dirty="0">
                <a:latin typeface="Times New Roman" panose="02020603050405020304" pitchFamily="18" charset="0"/>
                <a:cs typeface="Times New Roman" panose="02020603050405020304" pitchFamily="18" charset="0"/>
              </a:rPr>
              <a:t>, 'studies in', standard, 'Standard')</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1 positional argument</a:t>
            </a:r>
          </a:p>
          <a:p>
            <a:r>
              <a:rPr lang="en-IN" sz="1600" dirty="0">
                <a:latin typeface="Times New Roman" panose="02020603050405020304" pitchFamily="18" charset="0"/>
                <a:cs typeface="Times New Roman" panose="02020603050405020304" pitchFamily="18" charset="0"/>
              </a:rPr>
              <a:t>student('John')</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3 positional arguments						</a:t>
            </a:r>
          </a:p>
          <a:p>
            <a:r>
              <a:rPr lang="en-IN" sz="1600" dirty="0">
                <a:latin typeface="Times New Roman" panose="02020603050405020304" pitchFamily="18" charset="0"/>
                <a:cs typeface="Times New Roman" panose="02020603050405020304" pitchFamily="18" charset="0"/>
              </a:rPr>
              <a:t>student('John', 'Gates', 'Seventh')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2 positional arguments</a:t>
            </a:r>
          </a:p>
          <a:p>
            <a:r>
              <a:rPr lang="en-IN" sz="1600" dirty="0">
                <a:latin typeface="Times New Roman" panose="02020603050405020304" pitchFamily="18" charset="0"/>
                <a:cs typeface="Times New Roman" panose="02020603050405020304" pitchFamily="18" charset="0"/>
              </a:rPr>
              <a:t>student('John', 'Gates')				</a:t>
            </a:r>
          </a:p>
          <a:p>
            <a:r>
              <a:rPr lang="en-IN" sz="1600" dirty="0">
                <a:latin typeface="Times New Roman" panose="02020603050405020304" pitchFamily="18" charset="0"/>
                <a:cs typeface="Times New Roman" panose="02020603050405020304" pitchFamily="18" charset="0"/>
              </a:rPr>
              <a:t>student('John', 'Seventh')</a:t>
            </a:r>
          </a:p>
        </p:txBody>
      </p:sp>
    </p:spTree>
    <p:extLst>
      <p:ext uri="{BB962C8B-B14F-4D97-AF65-F5344CB8AC3E}">
        <p14:creationId xmlns:p14="http://schemas.microsoft.com/office/powerpoint/2010/main" val="473565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613FE2-2ABE-65AB-BFD3-10F26D05F6AD}"/>
              </a:ext>
            </a:extLst>
          </p:cNvPr>
          <p:cNvSpPr txBox="1"/>
          <p:nvPr/>
        </p:nvSpPr>
        <p:spPr>
          <a:xfrm>
            <a:off x="76200" y="76200"/>
            <a:ext cx="4572000"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Output: </a:t>
            </a:r>
          </a:p>
          <a:p>
            <a:r>
              <a:rPr lang="en-US" dirty="0">
                <a:latin typeface="Times New Roman" panose="02020603050405020304" pitchFamily="18" charset="0"/>
                <a:cs typeface="Times New Roman" panose="02020603050405020304" pitchFamily="18" charset="0"/>
              </a:rPr>
              <a:t> John Mark studies in Fifth Standard</a:t>
            </a:r>
          </a:p>
          <a:p>
            <a:r>
              <a:rPr lang="en-US" dirty="0">
                <a:latin typeface="Times New Roman" panose="02020603050405020304" pitchFamily="18" charset="0"/>
                <a:cs typeface="Times New Roman" panose="02020603050405020304" pitchFamily="18" charset="0"/>
              </a:rPr>
              <a:t>John Gates studies in Seventh Standard</a:t>
            </a:r>
          </a:p>
          <a:p>
            <a:r>
              <a:rPr lang="en-US" dirty="0">
                <a:latin typeface="Times New Roman" panose="02020603050405020304" pitchFamily="18" charset="0"/>
                <a:cs typeface="Times New Roman" panose="02020603050405020304" pitchFamily="18" charset="0"/>
              </a:rPr>
              <a:t>John Gates studies in Fifth Standard</a:t>
            </a:r>
          </a:p>
          <a:p>
            <a:r>
              <a:rPr lang="en-US" dirty="0">
                <a:latin typeface="Times New Roman" panose="02020603050405020304" pitchFamily="18" charset="0"/>
                <a:cs typeface="Times New Roman" panose="02020603050405020304" pitchFamily="18" charset="0"/>
              </a:rPr>
              <a:t>John Seventh studies in Fifth Standard</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012B7A6-B33D-4C1A-CD14-4503FFA15A85}"/>
              </a:ext>
            </a:extLst>
          </p:cNvPr>
          <p:cNvSpPr txBox="1"/>
          <p:nvPr/>
        </p:nvSpPr>
        <p:spPr>
          <a:xfrm>
            <a:off x="88187" y="2438400"/>
            <a:ext cx="8686800" cy="1138773"/>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In Python, arbitrary arguments (also known as variable-length arguments) are used when you want to pass a variable number of arguments to a function. There are two types of arbitrary arguments: *</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kwargs</a:t>
            </a:r>
            <a:r>
              <a:rPr lang="en-US" sz="1600" dirty="0">
                <a:latin typeface="Times New Roman" panose="02020603050405020304" pitchFamily="18" charset="0"/>
                <a:cs typeface="Times New Roman" panose="02020603050405020304" pitchFamily="18" charset="0"/>
              </a:rPr>
              <a:t>. The *</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 syntax allows a function to receive any number of positional </a:t>
            </a:r>
            <a:r>
              <a:rPr lang="en-US" dirty="0">
                <a:latin typeface="Times New Roman" panose="02020603050405020304" pitchFamily="18" charset="0"/>
                <a:cs typeface="Times New Roman" panose="02020603050405020304" pitchFamily="18" charset="0"/>
              </a:rPr>
              <a:t>arguments as a tuple.</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E6C016A-A5AD-658C-4100-0AB0BE772334}"/>
              </a:ext>
            </a:extLst>
          </p:cNvPr>
          <p:cNvSpPr txBox="1"/>
          <p:nvPr/>
        </p:nvSpPr>
        <p:spPr>
          <a:xfrm rot="10800000" flipV="1">
            <a:off x="2133600" y="1843951"/>
            <a:ext cx="63246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ARBITARY ARGUMENTS</a:t>
            </a:r>
          </a:p>
        </p:txBody>
      </p:sp>
      <p:sp>
        <p:nvSpPr>
          <p:cNvPr id="10" name="TextBox 9">
            <a:extLst>
              <a:ext uri="{FF2B5EF4-FFF2-40B4-BE49-F238E27FC236}">
                <a16:creationId xmlns:a16="http://schemas.microsoft.com/office/drawing/2014/main" id="{6A1824D0-0F66-8672-5C4D-5CB03776B02D}"/>
              </a:ext>
            </a:extLst>
          </p:cNvPr>
          <p:cNvSpPr txBox="1"/>
          <p:nvPr/>
        </p:nvSpPr>
        <p:spPr>
          <a:xfrm>
            <a:off x="55652" y="3550146"/>
            <a:ext cx="4592548" cy="3077766"/>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Example</a:t>
            </a:r>
          </a:p>
          <a:p>
            <a:r>
              <a:rPr lang="en-US" sz="1600" dirty="0">
                <a:latin typeface="Times New Roman" panose="02020603050405020304" pitchFamily="18" charset="0"/>
                <a:cs typeface="Times New Roman" panose="02020603050405020304" pitchFamily="18" charset="0"/>
              </a:rPr>
              <a:t>#If the number of arguments is unknown, add a * before the parameter name: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my_function</a:t>
            </a:r>
            <a:r>
              <a:rPr lang="en-US" sz="1600" dirty="0">
                <a:latin typeface="Times New Roman" panose="02020603050405020304" pitchFamily="18" charset="0"/>
                <a:cs typeface="Times New Roman" panose="02020603050405020304" pitchFamily="18" charset="0"/>
              </a:rPr>
              <a:t>(*kids):</a:t>
            </a:r>
          </a:p>
          <a:p>
            <a:r>
              <a:rPr lang="en-US" sz="1600" dirty="0">
                <a:latin typeface="Times New Roman" panose="02020603050405020304" pitchFamily="18" charset="0"/>
                <a:cs typeface="Times New Roman" panose="02020603050405020304" pitchFamily="18" charset="0"/>
              </a:rPr>
              <a:t>  print("The youngest child is " + kids[2])</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my_function</a:t>
            </a:r>
            <a:r>
              <a:rPr lang="en-US" sz="1600" dirty="0">
                <a:latin typeface="Times New Roman" panose="02020603050405020304" pitchFamily="18" charset="0"/>
                <a:cs typeface="Times New Roman" panose="02020603050405020304" pitchFamily="18" charset="0"/>
              </a:rPr>
              <a:t>("Emil", "Tobias", "Linus")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OUTPUT</a:t>
            </a:r>
          </a:p>
          <a:p>
            <a:r>
              <a:rPr lang="en-US" sz="1600" dirty="0">
                <a:latin typeface="Times New Roman" panose="02020603050405020304" pitchFamily="18" charset="0"/>
                <a:cs typeface="Times New Roman" panose="02020603050405020304" pitchFamily="18" charset="0"/>
              </a:rPr>
              <a:t>The youngest child is Linus</a:t>
            </a:r>
          </a:p>
          <a:p>
            <a:endParaRPr lang="en-IN" dirty="0"/>
          </a:p>
        </p:txBody>
      </p:sp>
    </p:spTree>
    <p:extLst>
      <p:ext uri="{BB962C8B-B14F-4D97-AF65-F5344CB8AC3E}">
        <p14:creationId xmlns:p14="http://schemas.microsoft.com/office/powerpoint/2010/main" val="19622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394182-E1F0-BE93-541C-5C2CD7880B16}"/>
              </a:ext>
            </a:extLst>
          </p:cNvPr>
          <p:cNvSpPr txBox="1"/>
          <p:nvPr/>
        </p:nvSpPr>
        <p:spPr>
          <a:xfrm>
            <a:off x="0" y="685800"/>
            <a:ext cx="8991600" cy="2031325"/>
          </a:xfrm>
          <a:prstGeom prst="rect">
            <a:avLst/>
          </a:prstGeom>
          <a:noFill/>
        </p:spPr>
        <p:txBody>
          <a:bodyPr wrap="square">
            <a:spAutoFit/>
          </a:bodyPr>
          <a:lstStyle/>
          <a:p>
            <a:endParaRPr lang="en-US" dirty="0"/>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return statement is used to end the execution of the function call and “returns” the result (value of the expression following the return keyword) to the caller. The statements after the return statements are not executed. If the return statement is without any expression, then the special value None is returned. A return statement is overall used to invoke a function so that the passed statements can be executed.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3502AAA-4209-EB46-E49D-FF8555F39E0B}"/>
              </a:ext>
            </a:extLst>
          </p:cNvPr>
          <p:cNvSpPr txBox="1"/>
          <p:nvPr/>
        </p:nvSpPr>
        <p:spPr>
          <a:xfrm>
            <a:off x="0" y="152400"/>
            <a:ext cx="83058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RETURN A VALUE FROM A FUNCTION</a:t>
            </a:r>
          </a:p>
        </p:txBody>
      </p:sp>
      <p:pic>
        <p:nvPicPr>
          <p:cNvPr id="8" name="Picture 7">
            <a:extLst>
              <a:ext uri="{FF2B5EF4-FFF2-40B4-BE49-F238E27FC236}">
                <a16:creationId xmlns:a16="http://schemas.microsoft.com/office/drawing/2014/main" id="{AD1387BA-4830-8435-CBAE-AF515A142604}"/>
              </a:ext>
            </a:extLst>
          </p:cNvPr>
          <p:cNvPicPr>
            <a:picLocks noChangeAspect="1"/>
          </p:cNvPicPr>
          <p:nvPr/>
        </p:nvPicPr>
        <p:blipFill>
          <a:blip r:embed="rId2"/>
          <a:stretch>
            <a:fillRect/>
          </a:stretch>
        </p:blipFill>
        <p:spPr>
          <a:xfrm>
            <a:off x="4281" y="2971800"/>
            <a:ext cx="4643919" cy="3581400"/>
          </a:xfrm>
          <a:prstGeom prst="rect">
            <a:avLst/>
          </a:prstGeom>
        </p:spPr>
      </p:pic>
    </p:spTree>
    <p:extLst>
      <p:ext uri="{BB962C8B-B14F-4D97-AF65-F5344CB8AC3E}">
        <p14:creationId xmlns:p14="http://schemas.microsoft.com/office/powerpoint/2010/main" val="1772490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F7EACA-E884-80CE-DE56-0188AB97745E}"/>
              </a:ext>
            </a:extLst>
          </p:cNvPr>
          <p:cNvSpPr txBox="1"/>
          <p:nvPr/>
        </p:nvSpPr>
        <p:spPr>
          <a:xfrm>
            <a:off x="90754" y="737175"/>
            <a:ext cx="7376845" cy="369332"/>
          </a:xfrm>
          <a:prstGeom prst="rect">
            <a:avLst/>
          </a:prstGeom>
          <a:noFill/>
        </p:spPr>
        <p:txBody>
          <a:bodyPr wrap="square">
            <a:spAutoFit/>
          </a:bodyPr>
          <a:lstStyle/>
          <a:p>
            <a:r>
              <a:rPr lang="en-US" dirty="0"/>
              <a:t>In Python, we can return multiple values from a function.</a:t>
            </a:r>
            <a:endParaRPr lang="en-IN" dirty="0"/>
          </a:p>
        </p:txBody>
      </p:sp>
      <p:sp>
        <p:nvSpPr>
          <p:cNvPr id="7" name="TextBox 6">
            <a:extLst>
              <a:ext uri="{FF2B5EF4-FFF2-40B4-BE49-F238E27FC236}">
                <a16:creationId xmlns:a16="http://schemas.microsoft.com/office/drawing/2014/main" id="{6500B844-49BE-8719-33AE-7B1FF3AC25BA}"/>
              </a:ext>
            </a:extLst>
          </p:cNvPr>
          <p:cNvSpPr txBox="1"/>
          <p:nvPr/>
        </p:nvSpPr>
        <p:spPr>
          <a:xfrm>
            <a:off x="76200" y="152400"/>
            <a:ext cx="75438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Returning Multiple Values in Python</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B7E398E-159E-3C4D-28E6-076A0EC13FAE}"/>
              </a:ext>
            </a:extLst>
          </p:cNvPr>
          <p:cNvSpPr txBox="1"/>
          <p:nvPr/>
        </p:nvSpPr>
        <p:spPr>
          <a:xfrm>
            <a:off x="90754" y="1443841"/>
            <a:ext cx="7757846" cy="3970318"/>
          </a:xfrm>
          <a:prstGeom prst="rect">
            <a:avLst/>
          </a:prstGeom>
          <a:noFill/>
        </p:spPr>
        <p:txBody>
          <a:bodyPr wrap="square">
            <a:spAutoFit/>
          </a:bodyPr>
          <a:lstStyle/>
          <a:p>
            <a:r>
              <a:rPr lang="en-US" dirty="0"/>
              <a:t># A Python program to return multiple </a:t>
            </a:r>
          </a:p>
          <a:p>
            <a:r>
              <a:rPr lang="en-US" dirty="0"/>
              <a:t>class Test:</a:t>
            </a:r>
          </a:p>
          <a:p>
            <a:r>
              <a:rPr lang="en-US" dirty="0"/>
              <a:t>	def __</a:t>
            </a:r>
            <a:r>
              <a:rPr lang="en-US" dirty="0" err="1"/>
              <a:t>init</a:t>
            </a:r>
            <a:r>
              <a:rPr lang="en-US" dirty="0"/>
              <a:t>__(self):</a:t>
            </a:r>
          </a:p>
          <a:p>
            <a:r>
              <a:rPr lang="en-US" dirty="0"/>
              <a:t>		</a:t>
            </a:r>
            <a:r>
              <a:rPr lang="en-US" dirty="0" err="1"/>
              <a:t>self.str</a:t>
            </a:r>
            <a:r>
              <a:rPr lang="en-US" dirty="0"/>
              <a:t> = “ARJUN"</a:t>
            </a:r>
          </a:p>
          <a:p>
            <a:r>
              <a:rPr lang="en-US" dirty="0"/>
              <a:t>		</a:t>
            </a:r>
            <a:r>
              <a:rPr lang="en-US" dirty="0" err="1"/>
              <a:t>self.x</a:t>
            </a:r>
            <a:r>
              <a:rPr lang="en-US" dirty="0"/>
              <a:t> = 20</a:t>
            </a:r>
          </a:p>
          <a:p>
            <a:endParaRPr lang="en-US" dirty="0"/>
          </a:p>
          <a:p>
            <a:r>
              <a:rPr lang="en-US" dirty="0"/>
              <a:t># This function returns an object of Test</a:t>
            </a:r>
          </a:p>
          <a:p>
            <a:r>
              <a:rPr lang="en-US" dirty="0"/>
              <a:t>def fun():</a:t>
            </a:r>
          </a:p>
          <a:p>
            <a:r>
              <a:rPr lang="en-US" dirty="0"/>
              <a:t>	return Test()</a:t>
            </a:r>
          </a:p>
          <a:p>
            <a:r>
              <a:rPr lang="en-US" dirty="0"/>
              <a:t>	</a:t>
            </a:r>
          </a:p>
          <a:p>
            <a:r>
              <a:rPr lang="en-US" dirty="0"/>
              <a:t># Driver code to test above method</a:t>
            </a:r>
          </a:p>
          <a:p>
            <a:r>
              <a:rPr lang="en-US" dirty="0"/>
              <a:t>t = fun()</a:t>
            </a:r>
          </a:p>
          <a:p>
            <a:r>
              <a:rPr lang="en-US" dirty="0"/>
              <a:t>print(</a:t>
            </a:r>
            <a:r>
              <a:rPr lang="en-US" dirty="0" err="1"/>
              <a:t>t.str</a:t>
            </a:r>
            <a:r>
              <a:rPr lang="en-US" dirty="0"/>
              <a:t>)</a:t>
            </a:r>
          </a:p>
          <a:p>
            <a:r>
              <a:rPr lang="en-US" dirty="0"/>
              <a:t>print(</a:t>
            </a:r>
            <a:r>
              <a:rPr lang="en-US" dirty="0" err="1"/>
              <a:t>t.x</a:t>
            </a:r>
            <a:r>
              <a:rPr lang="en-US" dirty="0"/>
              <a:t>)</a:t>
            </a:r>
          </a:p>
        </p:txBody>
      </p:sp>
      <p:sp>
        <p:nvSpPr>
          <p:cNvPr id="11" name="TextBox 10">
            <a:extLst>
              <a:ext uri="{FF2B5EF4-FFF2-40B4-BE49-F238E27FC236}">
                <a16:creationId xmlns:a16="http://schemas.microsoft.com/office/drawing/2014/main" id="{3102320C-BBC9-F04A-22F6-67F602826FF6}"/>
              </a:ext>
            </a:extLst>
          </p:cNvPr>
          <p:cNvSpPr txBox="1"/>
          <p:nvPr/>
        </p:nvSpPr>
        <p:spPr>
          <a:xfrm>
            <a:off x="71063" y="5819942"/>
            <a:ext cx="4613096" cy="923330"/>
          </a:xfrm>
          <a:prstGeom prst="rect">
            <a:avLst/>
          </a:prstGeom>
          <a:noFill/>
        </p:spPr>
        <p:txBody>
          <a:bodyPr wrap="square">
            <a:spAutoFit/>
          </a:bodyPr>
          <a:lstStyle/>
          <a:p>
            <a:r>
              <a:rPr lang="en-IN" dirty="0"/>
              <a:t>Output</a:t>
            </a:r>
          </a:p>
          <a:p>
            <a:r>
              <a:rPr lang="en-IN" dirty="0"/>
              <a:t>ARJUN</a:t>
            </a:r>
          </a:p>
          <a:p>
            <a:r>
              <a:rPr lang="en-IN" dirty="0"/>
              <a:t>20</a:t>
            </a:r>
          </a:p>
        </p:txBody>
      </p:sp>
    </p:spTree>
    <p:extLst>
      <p:ext uri="{BB962C8B-B14F-4D97-AF65-F5344CB8AC3E}">
        <p14:creationId xmlns:p14="http://schemas.microsoft.com/office/powerpoint/2010/main" val="415477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82CD99-515A-4F8C-FF36-315324DA55BB}"/>
              </a:ext>
            </a:extLst>
          </p:cNvPr>
          <p:cNvSpPr txBox="1"/>
          <p:nvPr/>
        </p:nvSpPr>
        <p:spPr>
          <a:xfrm>
            <a:off x="76200" y="0"/>
            <a:ext cx="4572000" cy="584775"/>
          </a:xfrm>
          <a:prstGeom prst="rect">
            <a:avLst/>
          </a:prstGeom>
          <a:noFill/>
        </p:spPr>
        <p:txBody>
          <a:bodyPr wrap="square">
            <a:spAutoFit/>
          </a:bodyPr>
          <a:lstStyle/>
          <a:p>
            <a:r>
              <a:rPr lang="en-IN" sz="3200" b="1" dirty="0"/>
              <a:t>Recursion in Python</a:t>
            </a:r>
          </a:p>
        </p:txBody>
      </p:sp>
      <p:sp>
        <p:nvSpPr>
          <p:cNvPr id="5" name="TextBox 4">
            <a:extLst>
              <a:ext uri="{FF2B5EF4-FFF2-40B4-BE49-F238E27FC236}">
                <a16:creationId xmlns:a16="http://schemas.microsoft.com/office/drawing/2014/main" id="{E51C1FEF-94B6-5ADB-076C-AC58E2A62280}"/>
              </a:ext>
            </a:extLst>
          </p:cNvPr>
          <p:cNvSpPr txBox="1"/>
          <p:nvPr/>
        </p:nvSpPr>
        <p:spPr>
          <a:xfrm>
            <a:off x="27398" y="584775"/>
            <a:ext cx="9067799" cy="1402307"/>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The term Recursion can be defined as the process of defining something in terms of itself. In simple words, it is a process in which a function calls itself directly or indirectly. </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91C8B80-9EDB-01B9-7C86-C8000EA8B1CA}"/>
              </a:ext>
            </a:extLst>
          </p:cNvPr>
          <p:cNvPicPr>
            <a:picLocks noChangeAspect="1"/>
          </p:cNvPicPr>
          <p:nvPr/>
        </p:nvPicPr>
        <p:blipFill>
          <a:blip r:embed="rId2"/>
          <a:stretch>
            <a:fillRect/>
          </a:stretch>
        </p:blipFill>
        <p:spPr>
          <a:xfrm>
            <a:off x="152400" y="2133600"/>
            <a:ext cx="5639090" cy="2057400"/>
          </a:xfrm>
          <a:prstGeom prst="rect">
            <a:avLst/>
          </a:prstGeom>
        </p:spPr>
      </p:pic>
      <p:sp>
        <p:nvSpPr>
          <p:cNvPr id="11" name="TextBox 10">
            <a:extLst>
              <a:ext uri="{FF2B5EF4-FFF2-40B4-BE49-F238E27FC236}">
                <a16:creationId xmlns:a16="http://schemas.microsoft.com/office/drawing/2014/main" id="{1BDDB2A5-2815-2E09-43CF-1D9A85869198}"/>
              </a:ext>
            </a:extLst>
          </p:cNvPr>
          <p:cNvSpPr txBox="1"/>
          <p:nvPr/>
        </p:nvSpPr>
        <p:spPr>
          <a:xfrm>
            <a:off x="76200" y="4419600"/>
            <a:ext cx="86106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Example: A Fibonacci sequence is the integer sequence of 0, 1, 1, 2, 3, 5, 8….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60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0FB6AC-1C75-92E9-480D-7BDF1E51111F}"/>
              </a:ext>
            </a:extLst>
          </p:cNvPr>
          <p:cNvPicPr>
            <a:picLocks noChangeAspect="1"/>
          </p:cNvPicPr>
          <p:nvPr/>
        </p:nvPicPr>
        <p:blipFill>
          <a:blip r:embed="rId2"/>
          <a:stretch>
            <a:fillRect/>
          </a:stretch>
        </p:blipFill>
        <p:spPr>
          <a:xfrm>
            <a:off x="76200" y="381000"/>
            <a:ext cx="6294322" cy="6361694"/>
          </a:xfrm>
          <a:prstGeom prst="rect">
            <a:avLst/>
          </a:prstGeom>
        </p:spPr>
      </p:pic>
    </p:spTree>
    <p:extLst>
      <p:ext uri="{BB962C8B-B14F-4D97-AF65-F5344CB8AC3E}">
        <p14:creationId xmlns:p14="http://schemas.microsoft.com/office/powerpoint/2010/main" val="147365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EE7ECB-C2DC-5851-5FEC-E86BA8F59486}"/>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56620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543" y="304800"/>
            <a:ext cx="8439170" cy="3539430"/>
          </a:xfrm>
          <a:prstGeom prst="rect">
            <a:avLst/>
          </a:prstGeom>
          <a:noFill/>
        </p:spPr>
        <p:txBody>
          <a:bodyPr wrap="square" rtlCol="0">
            <a:spAutoFit/>
          </a:bodyPr>
          <a:lstStyle/>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FUNCTION : A function is a block of code which only runs when it is called. You can pass data, known as parameters, into a function. </a:t>
            </a:r>
          </a:p>
          <a:p>
            <a:pPr algn="just"/>
            <a:r>
              <a:rPr lang="en-US" sz="2400" dirty="0">
                <a:latin typeface="Times New Roman" panose="02020603050405020304" pitchFamily="18" charset="0"/>
                <a:cs typeface="Times New Roman" panose="02020603050405020304" pitchFamily="18" charset="0"/>
              </a:rPr>
              <a:t>1)A function can return data as a result.</a:t>
            </a:r>
          </a:p>
          <a:p>
            <a:r>
              <a:rPr lang="en-US" sz="2400" dirty="0">
                <a:latin typeface="Times New Roman" panose="02020603050405020304" pitchFamily="18" charset="0"/>
                <a:cs typeface="Times New Roman" panose="02020603050405020304" pitchFamily="18" charset="0"/>
              </a:rPr>
              <a:t>2)Function is always define by the </a:t>
            </a:r>
            <a:r>
              <a:rPr lang="en-US" sz="2400" b="1" dirty="0">
                <a:latin typeface="Times New Roman" panose="02020603050405020304" pitchFamily="18" charset="0"/>
                <a:cs typeface="Times New Roman" panose="02020603050405020304" pitchFamily="18" charset="0"/>
              </a:rPr>
              <a:t>def </a:t>
            </a:r>
            <a:r>
              <a:rPr lang="en-US" sz="2400" dirty="0">
                <a:latin typeface="Times New Roman" panose="02020603050405020304" pitchFamily="18" charset="0"/>
                <a:cs typeface="Times New Roman" panose="02020603050405020304" pitchFamily="18" charset="0"/>
              </a:rPr>
              <a:t>function.</a:t>
            </a:r>
          </a:p>
          <a:p>
            <a:endParaRPr lang="en-US" sz="2400" dirty="0">
              <a:latin typeface="Times New Roman" panose="02020603050405020304" pitchFamily="18" charset="0"/>
              <a:cs typeface="Times New Roman" panose="02020603050405020304" pitchFamily="18" charset="0"/>
            </a:endParaRPr>
          </a:p>
          <a:p>
            <a:endParaRPr lang="en-US" sz="3200" dirty="0"/>
          </a:p>
        </p:txBody>
      </p:sp>
      <p:sp>
        <p:nvSpPr>
          <p:cNvPr id="5" name="TextBox 4"/>
          <p:cNvSpPr txBox="1"/>
          <p:nvPr/>
        </p:nvSpPr>
        <p:spPr>
          <a:xfrm>
            <a:off x="304800" y="3505200"/>
            <a:ext cx="8439170" cy="1938992"/>
          </a:xfrm>
          <a:prstGeom prst="rect">
            <a:avLst/>
          </a:prstGeom>
          <a:noFill/>
        </p:spPr>
        <p:txBody>
          <a:bodyPr wrap="none" rtlCol="0">
            <a:spAutoFit/>
          </a:bodyPr>
          <a:lstStyle/>
          <a:p>
            <a:pPr algn="just"/>
            <a:r>
              <a:rPr lang="en-US" sz="2400" b="1" dirty="0">
                <a:latin typeface="Times New Roman" panose="02020603050405020304" pitchFamily="18" charset="0"/>
                <a:cs typeface="Times New Roman" panose="02020603050405020304" pitchFamily="18" charset="0"/>
              </a:rPr>
              <a:t>There are two types of functions in python:</a:t>
            </a:r>
            <a:endParaRPr lang="en-US" sz="2400" dirty="0">
              <a:latin typeface="Times New Roman" panose="02020603050405020304" pitchFamily="18" charset="0"/>
              <a:cs typeface="Times New Roman" panose="02020603050405020304" pitchFamily="18" charset="0"/>
            </a:endParaRPr>
          </a:p>
          <a:p>
            <a:pPr marL="457200" indent="-457200" algn="just"/>
            <a:r>
              <a:rPr lang="en-US" sz="2400" b="1" dirty="0">
                <a:latin typeface="Times New Roman" panose="02020603050405020304" pitchFamily="18" charset="0"/>
                <a:cs typeface="Times New Roman" panose="02020603050405020304" pitchFamily="18" charset="0"/>
              </a:rPr>
              <a:t>1)User-Defined Functions </a:t>
            </a:r>
            <a:r>
              <a:rPr lang="en-US" sz="2400" dirty="0">
                <a:latin typeface="Times New Roman" panose="02020603050405020304" pitchFamily="18" charset="0"/>
                <a:cs typeface="Times New Roman" panose="02020603050405020304" pitchFamily="18" charset="0"/>
              </a:rPr>
              <a:t>- these types of functions are defined </a:t>
            </a:r>
          </a:p>
          <a:p>
            <a:pPr marL="457200" indent="-457200" algn="just"/>
            <a:r>
              <a:rPr lang="en-US" sz="2400" dirty="0">
                <a:latin typeface="Times New Roman" panose="02020603050405020304" pitchFamily="18" charset="0"/>
                <a:cs typeface="Times New Roman" panose="02020603050405020304" pitchFamily="18" charset="0"/>
              </a:rPr>
              <a:t> by the user to perform any specific task.</a:t>
            </a:r>
          </a:p>
          <a:p>
            <a:pPr algn="just"/>
            <a:r>
              <a:rPr lang="en-US" sz="2400" b="1" dirty="0">
                <a:latin typeface="Times New Roman" panose="02020603050405020304" pitchFamily="18" charset="0"/>
                <a:cs typeface="Times New Roman" panose="02020603050405020304" pitchFamily="18" charset="0"/>
              </a:rPr>
              <a:t>2) Built-in Functions </a:t>
            </a:r>
            <a:r>
              <a:rPr lang="en-US" sz="2400" dirty="0">
                <a:latin typeface="Times New Roman" panose="02020603050405020304" pitchFamily="18" charset="0"/>
                <a:cs typeface="Times New Roman" panose="02020603050405020304" pitchFamily="18" charset="0"/>
              </a:rPr>
              <a:t>- these types of functions are pre-defined in </a:t>
            </a:r>
          </a:p>
          <a:p>
            <a:pPr algn="just"/>
            <a:r>
              <a:rPr lang="en-US" sz="2400" dirty="0">
                <a:latin typeface="Times New Roman" panose="02020603050405020304" pitchFamily="18" charset="0"/>
                <a:cs typeface="Times New Roman" panose="02020603050405020304" pitchFamily="18" charset="0"/>
              </a:rPr>
              <a:t>python.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807038-F855-6C37-21F6-562B64227319}"/>
              </a:ext>
            </a:extLst>
          </p:cNvPr>
          <p:cNvSpPr txBox="1"/>
          <p:nvPr/>
        </p:nvSpPr>
        <p:spPr>
          <a:xfrm>
            <a:off x="0" y="7706"/>
            <a:ext cx="7741919"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INTRODUCTION TO MODULE IN PYTHON</a:t>
            </a:r>
          </a:p>
        </p:txBody>
      </p:sp>
      <p:sp>
        <p:nvSpPr>
          <p:cNvPr id="4" name="TextBox 3">
            <a:extLst>
              <a:ext uri="{FF2B5EF4-FFF2-40B4-BE49-F238E27FC236}">
                <a16:creationId xmlns:a16="http://schemas.microsoft.com/office/drawing/2014/main" id="{2FF375C5-9374-8246-EB51-406FE06ED046}"/>
              </a:ext>
            </a:extLst>
          </p:cNvPr>
          <p:cNvSpPr txBox="1"/>
          <p:nvPr/>
        </p:nvSpPr>
        <p:spPr>
          <a:xfrm>
            <a:off x="0" y="593337"/>
            <a:ext cx="8686800" cy="147732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What is Python Module </a:t>
            </a:r>
          </a:p>
          <a:p>
            <a:pPr algn="just"/>
            <a:r>
              <a:rPr lang="en-US" dirty="0">
                <a:latin typeface="Times New Roman" panose="02020603050405020304" pitchFamily="18" charset="0"/>
                <a:cs typeface="Times New Roman" panose="02020603050405020304" pitchFamily="18" charset="0"/>
              </a:rPr>
              <a:t>A Python module is a file containing Python definitions and statements. A module can define functions, classes, and variables. A module can also include runnable code. Grouping related code into a module makes the code easier to understand and use. It also makes the code logically organized.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8A891BD-7FDF-F03A-3CBD-0F324A64321E}"/>
              </a:ext>
            </a:extLst>
          </p:cNvPr>
          <p:cNvSpPr txBox="1"/>
          <p:nvPr/>
        </p:nvSpPr>
        <p:spPr>
          <a:xfrm>
            <a:off x="0" y="2209800"/>
            <a:ext cx="6019800" cy="461665"/>
          </a:xfrm>
          <a:prstGeom prst="rect">
            <a:avLst/>
          </a:prstGeom>
          <a:noFill/>
        </p:spPr>
        <p:txBody>
          <a:bodyPr wrap="square">
            <a:spAutoFit/>
          </a:bodyPr>
          <a:lstStyle/>
          <a:p>
            <a:r>
              <a:rPr lang="en-US" sz="2400" b="1" dirty="0"/>
              <a:t>Create a simple Python module</a:t>
            </a:r>
            <a:endParaRPr lang="en-IN" sz="2400" b="1" dirty="0"/>
          </a:p>
        </p:txBody>
      </p:sp>
      <p:sp>
        <p:nvSpPr>
          <p:cNvPr id="8" name="TextBox 7">
            <a:extLst>
              <a:ext uri="{FF2B5EF4-FFF2-40B4-BE49-F238E27FC236}">
                <a16:creationId xmlns:a16="http://schemas.microsoft.com/office/drawing/2014/main" id="{0C2F64DF-3578-8388-90C6-D1168BE9C2DF}"/>
              </a:ext>
            </a:extLst>
          </p:cNvPr>
          <p:cNvSpPr txBox="1"/>
          <p:nvPr/>
        </p:nvSpPr>
        <p:spPr>
          <a:xfrm>
            <a:off x="9418" y="2810600"/>
            <a:ext cx="4649056" cy="1754326"/>
          </a:xfrm>
          <a:prstGeom prst="rect">
            <a:avLst/>
          </a:prstGeom>
          <a:noFill/>
        </p:spPr>
        <p:txBody>
          <a:bodyPr wrap="square">
            <a:spAutoFit/>
          </a:bodyPr>
          <a:lstStyle/>
          <a:p>
            <a:r>
              <a:rPr lang="en-IN" dirty="0"/>
              <a:t># A simple module, calc.py</a:t>
            </a:r>
          </a:p>
          <a:p>
            <a:r>
              <a:rPr lang="en-IN" dirty="0"/>
              <a:t>def add(x, y):</a:t>
            </a:r>
          </a:p>
          <a:p>
            <a:r>
              <a:rPr lang="en-IN" dirty="0"/>
              <a:t>	return (</a:t>
            </a:r>
            <a:r>
              <a:rPr lang="en-IN" dirty="0" err="1"/>
              <a:t>x+y</a:t>
            </a:r>
            <a:r>
              <a:rPr lang="en-IN" dirty="0"/>
              <a:t>)</a:t>
            </a:r>
          </a:p>
          <a:p>
            <a:endParaRPr lang="en-IN" dirty="0"/>
          </a:p>
          <a:p>
            <a:r>
              <a:rPr lang="en-IN" dirty="0"/>
              <a:t>def subtract(x, y):</a:t>
            </a:r>
          </a:p>
          <a:p>
            <a:r>
              <a:rPr lang="en-IN" dirty="0"/>
              <a:t>	return (x-y)</a:t>
            </a:r>
          </a:p>
        </p:txBody>
      </p:sp>
      <p:sp>
        <p:nvSpPr>
          <p:cNvPr id="10" name="TextBox 9">
            <a:extLst>
              <a:ext uri="{FF2B5EF4-FFF2-40B4-BE49-F238E27FC236}">
                <a16:creationId xmlns:a16="http://schemas.microsoft.com/office/drawing/2014/main" id="{4CCA3DB0-F62C-FDFA-6C9C-51BDE2C78091}"/>
              </a:ext>
            </a:extLst>
          </p:cNvPr>
          <p:cNvSpPr txBox="1"/>
          <p:nvPr/>
        </p:nvSpPr>
        <p:spPr>
          <a:xfrm>
            <a:off x="0" y="4843196"/>
            <a:ext cx="8686800" cy="800219"/>
          </a:xfrm>
          <a:prstGeom prst="rect">
            <a:avLst/>
          </a:prstGeom>
          <a:noFill/>
        </p:spPr>
        <p:txBody>
          <a:bodyPr wrap="square">
            <a:spAutoFit/>
          </a:bodyPr>
          <a:lstStyle/>
          <a:p>
            <a:r>
              <a:rPr lang="en-US" sz="2800" b="1" dirty="0"/>
              <a:t>Importing modules in Python</a:t>
            </a:r>
          </a:p>
          <a:p>
            <a:r>
              <a:rPr lang="en-US" dirty="0"/>
              <a:t>Now, we are importing the calc that we created earlier to perform add operation.</a:t>
            </a:r>
            <a:endParaRPr lang="en-IN" dirty="0"/>
          </a:p>
        </p:txBody>
      </p:sp>
    </p:spTree>
    <p:extLst>
      <p:ext uri="{BB962C8B-B14F-4D97-AF65-F5344CB8AC3E}">
        <p14:creationId xmlns:p14="http://schemas.microsoft.com/office/powerpoint/2010/main" val="252189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5353D5-40B6-8F5E-B997-D10C36D03980}"/>
              </a:ext>
            </a:extLst>
          </p:cNvPr>
          <p:cNvPicPr>
            <a:picLocks noChangeAspect="1"/>
          </p:cNvPicPr>
          <p:nvPr/>
        </p:nvPicPr>
        <p:blipFill>
          <a:blip r:embed="rId2"/>
          <a:stretch>
            <a:fillRect/>
          </a:stretch>
        </p:blipFill>
        <p:spPr>
          <a:xfrm>
            <a:off x="0" y="381000"/>
            <a:ext cx="4700423" cy="1322947"/>
          </a:xfrm>
          <a:prstGeom prst="rect">
            <a:avLst/>
          </a:prstGeom>
        </p:spPr>
      </p:pic>
      <p:sp>
        <p:nvSpPr>
          <p:cNvPr id="3" name="TextBox 2">
            <a:extLst>
              <a:ext uri="{FF2B5EF4-FFF2-40B4-BE49-F238E27FC236}">
                <a16:creationId xmlns:a16="http://schemas.microsoft.com/office/drawing/2014/main" id="{5141EB08-5115-7995-F516-51E4652D1DE8}"/>
              </a:ext>
            </a:extLst>
          </p:cNvPr>
          <p:cNvSpPr txBox="1"/>
          <p:nvPr/>
        </p:nvSpPr>
        <p:spPr>
          <a:xfrm>
            <a:off x="57016" y="11668"/>
            <a:ext cx="4489299" cy="369332"/>
          </a:xfrm>
          <a:prstGeom prst="rect">
            <a:avLst/>
          </a:prstGeom>
          <a:noFill/>
        </p:spPr>
        <p:txBody>
          <a:bodyPr wrap="square" rtlCol="0">
            <a:spAutoFit/>
          </a:bodyPr>
          <a:lstStyle/>
          <a:p>
            <a:r>
              <a:rPr lang="en-IN" b="1" dirty="0"/>
              <a:t>EXAMPLE</a:t>
            </a:r>
          </a:p>
        </p:txBody>
      </p:sp>
      <p:sp>
        <p:nvSpPr>
          <p:cNvPr id="4" name="TextBox 3">
            <a:extLst>
              <a:ext uri="{FF2B5EF4-FFF2-40B4-BE49-F238E27FC236}">
                <a16:creationId xmlns:a16="http://schemas.microsoft.com/office/drawing/2014/main" id="{C9EC4BE5-D077-103D-DD75-CFFBC38030B9}"/>
              </a:ext>
            </a:extLst>
          </p:cNvPr>
          <p:cNvSpPr txBox="1"/>
          <p:nvPr/>
        </p:nvSpPr>
        <p:spPr>
          <a:xfrm>
            <a:off x="57016" y="1750113"/>
            <a:ext cx="3276600" cy="646331"/>
          </a:xfrm>
          <a:prstGeom prst="rect">
            <a:avLst/>
          </a:prstGeom>
          <a:noFill/>
        </p:spPr>
        <p:txBody>
          <a:bodyPr wrap="square" rtlCol="0">
            <a:spAutoFit/>
          </a:bodyPr>
          <a:lstStyle/>
          <a:p>
            <a:r>
              <a:rPr lang="en-IN" dirty="0"/>
              <a:t>OUTPUT</a:t>
            </a:r>
          </a:p>
          <a:p>
            <a:r>
              <a:rPr lang="en-IN" dirty="0"/>
              <a:t>12</a:t>
            </a:r>
          </a:p>
        </p:txBody>
      </p:sp>
      <p:sp>
        <p:nvSpPr>
          <p:cNvPr id="6" name="TextBox 5">
            <a:extLst>
              <a:ext uri="{FF2B5EF4-FFF2-40B4-BE49-F238E27FC236}">
                <a16:creationId xmlns:a16="http://schemas.microsoft.com/office/drawing/2014/main" id="{0093A63C-98ED-E4A5-09EF-3024A86CF8BC}"/>
              </a:ext>
            </a:extLst>
          </p:cNvPr>
          <p:cNvSpPr txBox="1"/>
          <p:nvPr/>
        </p:nvSpPr>
        <p:spPr>
          <a:xfrm>
            <a:off x="0" y="2667000"/>
            <a:ext cx="4572000" cy="584775"/>
          </a:xfrm>
          <a:prstGeom prst="rect">
            <a:avLst/>
          </a:prstGeom>
          <a:noFill/>
        </p:spPr>
        <p:txBody>
          <a:bodyPr wrap="square">
            <a:spAutoFit/>
          </a:bodyPr>
          <a:lstStyle/>
          <a:p>
            <a:r>
              <a:rPr lang="en-IN" sz="3200" b="1" dirty="0"/>
              <a:t>Python Math Module</a:t>
            </a:r>
          </a:p>
        </p:txBody>
      </p:sp>
      <p:sp>
        <p:nvSpPr>
          <p:cNvPr id="8" name="TextBox 7">
            <a:extLst>
              <a:ext uri="{FF2B5EF4-FFF2-40B4-BE49-F238E27FC236}">
                <a16:creationId xmlns:a16="http://schemas.microsoft.com/office/drawing/2014/main" id="{A702DBEC-185F-4AF4-DA05-A5DE0E355BFF}"/>
              </a:ext>
            </a:extLst>
          </p:cNvPr>
          <p:cNvSpPr txBox="1"/>
          <p:nvPr/>
        </p:nvSpPr>
        <p:spPr>
          <a:xfrm>
            <a:off x="0" y="3302993"/>
            <a:ext cx="8934584" cy="1894749"/>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Sometimes when working with some kind of financial or scientific projects it becomes necessary to implement mathematical calculations in the project. Python provides the math module to deal with such calculations. Math module provides functions to deal with both basic operations such as addition(+), subtraction(-), multiplication(*), division(/) and advance operations like trigonometric, logarithmic, exponential functions.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876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35A1F9-2122-01B6-C21C-A951608FC729}"/>
              </a:ext>
            </a:extLst>
          </p:cNvPr>
          <p:cNvSpPr txBox="1"/>
          <p:nvPr/>
        </p:nvSpPr>
        <p:spPr>
          <a:xfrm>
            <a:off x="152400" y="533400"/>
            <a:ext cx="4572000" cy="2585323"/>
          </a:xfrm>
          <a:prstGeom prst="rect">
            <a:avLst/>
          </a:prstGeom>
          <a:noFill/>
        </p:spPr>
        <p:txBody>
          <a:bodyPr wrap="square">
            <a:spAutoFit/>
          </a:bodyPr>
          <a:lstStyle/>
          <a:p>
            <a:r>
              <a:rPr lang="en-US" dirty="0"/>
              <a:t># Import math Library</a:t>
            </a:r>
          </a:p>
          <a:p>
            <a:r>
              <a:rPr lang="en-US" dirty="0"/>
              <a:t>import math</a:t>
            </a:r>
          </a:p>
          <a:p>
            <a:endParaRPr lang="en-US" dirty="0"/>
          </a:p>
          <a:p>
            <a:r>
              <a:rPr lang="en-US" dirty="0"/>
              <a:t># Print the value of pi</a:t>
            </a:r>
          </a:p>
          <a:p>
            <a:r>
              <a:rPr lang="en-US" dirty="0"/>
              <a:t>print (</a:t>
            </a:r>
            <a:r>
              <a:rPr lang="en-US" dirty="0" err="1"/>
              <a:t>math.pi</a:t>
            </a:r>
            <a:r>
              <a:rPr lang="en-US" dirty="0"/>
              <a:t>)</a:t>
            </a:r>
          </a:p>
          <a:p>
            <a:endParaRPr lang="en-US" dirty="0"/>
          </a:p>
          <a:p>
            <a:r>
              <a:rPr lang="en-US" dirty="0"/>
              <a:t>OUTPUT</a:t>
            </a:r>
          </a:p>
          <a:p>
            <a:r>
              <a:rPr lang="en-US" dirty="0"/>
              <a:t>3.141592653589793</a:t>
            </a:r>
          </a:p>
          <a:p>
            <a:endParaRPr lang="en-US" dirty="0"/>
          </a:p>
        </p:txBody>
      </p:sp>
      <p:sp>
        <p:nvSpPr>
          <p:cNvPr id="6" name="TextBox 5">
            <a:extLst>
              <a:ext uri="{FF2B5EF4-FFF2-40B4-BE49-F238E27FC236}">
                <a16:creationId xmlns:a16="http://schemas.microsoft.com/office/drawing/2014/main" id="{EE1ECA81-52F8-74DE-9F45-6BE8A3D65041}"/>
              </a:ext>
            </a:extLst>
          </p:cNvPr>
          <p:cNvSpPr txBox="1"/>
          <p:nvPr/>
        </p:nvSpPr>
        <p:spPr>
          <a:xfrm>
            <a:off x="0" y="71735"/>
            <a:ext cx="6370319" cy="461665"/>
          </a:xfrm>
          <a:prstGeom prst="rect">
            <a:avLst/>
          </a:prstGeom>
          <a:noFill/>
        </p:spPr>
        <p:txBody>
          <a:bodyPr wrap="square" rtlCol="0">
            <a:spAutoFit/>
          </a:bodyPr>
          <a:lstStyle/>
          <a:p>
            <a:r>
              <a:rPr lang="en-IN" sz="2400" b="1" dirty="0"/>
              <a:t>EXAMPLES</a:t>
            </a:r>
          </a:p>
        </p:txBody>
      </p:sp>
      <p:sp>
        <p:nvSpPr>
          <p:cNvPr id="8" name="TextBox 7">
            <a:extLst>
              <a:ext uri="{FF2B5EF4-FFF2-40B4-BE49-F238E27FC236}">
                <a16:creationId xmlns:a16="http://schemas.microsoft.com/office/drawing/2014/main" id="{3F8F3D27-A53F-BB84-3B72-2D16EF60D44E}"/>
              </a:ext>
            </a:extLst>
          </p:cNvPr>
          <p:cNvSpPr txBox="1"/>
          <p:nvPr/>
        </p:nvSpPr>
        <p:spPr>
          <a:xfrm>
            <a:off x="152400" y="3185279"/>
            <a:ext cx="4623370" cy="3416320"/>
          </a:xfrm>
          <a:prstGeom prst="rect">
            <a:avLst/>
          </a:prstGeom>
          <a:noFill/>
        </p:spPr>
        <p:txBody>
          <a:bodyPr wrap="square">
            <a:spAutoFit/>
          </a:bodyPr>
          <a:lstStyle/>
          <a:p>
            <a:r>
              <a:rPr lang="en-US" dirty="0"/>
              <a:t>EXAMPLE 2 :</a:t>
            </a:r>
          </a:p>
          <a:p>
            <a:r>
              <a:rPr lang="en-US" dirty="0"/>
              <a:t># Import math Library</a:t>
            </a:r>
          </a:p>
          <a:p>
            <a:r>
              <a:rPr lang="en-US" dirty="0"/>
              <a:t>import math</a:t>
            </a:r>
          </a:p>
          <a:p>
            <a:endParaRPr lang="en-US" dirty="0"/>
          </a:p>
          <a:p>
            <a:r>
              <a:rPr lang="en-US" dirty="0"/>
              <a:t># radius of the circle</a:t>
            </a:r>
          </a:p>
          <a:p>
            <a:r>
              <a:rPr lang="en-US" dirty="0"/>
              <a:t>r = 4</a:t>
            </a:r>
          </a:p>
          <a:p>
            <a:endParaRPr lang="en-US" dirty="0"/>
          </a:p>
          <a:p>
            <a:r>
              <a:rPr lang="en-US" dirty="0"/>
              <a:t># value of pie</a:t>
            </a:r>
          </a:p>
          <a:p>
            <a:r>
              <a:rPr lang="en-US" dirty="0"/>
              <a:t>pie = </a:t>
            </a:r>
            <a:r>
              <a:rPr lang="en-US" dirty="0" err="1"/>
              <a:t>math.pi</a:t>
            </a:r>
            <a:endParaRPr lang="en-US" dirty="0"/>
          </a:p>
          <a:p>
            <a:endParaRPr lang="en-US" dirty="0"/>
          </a:p>
          <a:p>
            <a:r>
              <a:rPr lang="en-US" dirty="0"/>
              <a:t># area of the circle</a:t>
            </a:r>
          </a:p>
          <a:p>
            <a:r>
              <a:rPr lang="en-US" dirty="0"/>
              <a:t>print(pie * r * r)</a:t>
            </a:r>
          </a:p>
        </p:txBody>
      </p:sp>
    </p:spTree>
    <p:extLst>
      <p:ext uri="{BB962C8B-B14F-4D97-AF65-F5344CB8AC3E}">
        <p14:creationId xmlns:p14="http://schemas.microsoft.com/office/powerpoint/2010/main" val="249573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827A7-6DA3-42CC-81BE-8600E604E626}"/>
              </a:ext>
            </a:extLst>
          </p:cNvPr>
          <p:cNvSpPr txBox="1"/>
          <p:nvPr/>
        </p:nvSpPr>
        <p:spPr>
          <a:xfrm>
            <a:off x="36816" y="76200"/>
            <a:ext cx="4572000" cy="646331"/>
          </a:xfrm>
          <a:prstGeom prst="rect">
            <a:avLst/>
          </a:prstGeom>
          <a:noFill/>
        </p:spPr>
        <p:txBody>
          <a:bodyPr wrap="square">
            <a:spAutoFit/>
          </a:bodyPr>
          <a:lstStyle/>
          <a:p>
            <a:r>
              <a:rPr lang="en-IN" dirty="0"/>
              <a:t>Output:</a:t>
            </a:r>
          </a:p>
          <a:p>
            <a:r>
              <a:rPr lang="en-IN" dirty="0"/>
              <a:t>50.26548245743669</a:t>
            </a:r>
          </a:p>
        </p:txBody>
      </p:sp>
      <p:sp>
        <p:nvSpPr>
          <p:cNvPr id="5" name="TextBox 4">
            <a:extLst>
              <a:ext uri="{FF2B5EF4-FFF2-40B4-BE49-F238E27FC236}">
                <a16:creationId xmlns:a16="http://schemas.microsoft.com/office/drawing/2014/main" id="{C1A43D17-C9D9-4D6C-752C-3EB66B6CB397}"/>
              </a:ext>
            </a:extLst>
          </p:cNvPr>
          <p:cNvSpPr txBox="1"/>
          <p:nvPr/>
        </p:nvSpPr>
        <p:spPr>
          <a:xfrm>
            <a:off x="48802" y="1456541"/>
            <a:ext cx="9018998" cy="1563185"/>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OS module in Python provides functions for interacting with the operating system. OS comes under Python’s standard utility modules. This module provides a portable way of using operating system dependent functionality. </a:t>
            </a:r>
            <a:r>
              <a:rPr lang="en-US" sz="1600" dirty="0" err="1">
                <a:latin typeface="Times New Roman" panose="02020603050405020304" pitchFamily="18" charset="0"/>
                <a:cs typeface="Times New Roman" panose="02020603050405020304" pitchFamily="18" charset="0"/>
              </a:rPr>
              <a:t>os.urandom</a:t>
            </a:r>
            <a:r>
              <a:rPr lang="en-US" sz="1600" dirty="0">
                <a:latin typeface="Times New Roman" panose="02020603050405020304" pitchFamily="18" charset="0"/>
                <a:cs typeface="Times New Roman" panose="02020603050405020304" pitchFamily="18" charset="0"/>
              </a:rPr>
              <a:t>() method is used to generate a string of size random bytes suitable for cryptographic use or we can say this method generates a string containing random characters.</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77C8C2A-DAA5-3F2A-E4E7-2491DCFB036D}"/>
              </a:ext>
            </a:extLst>
          </p:cNvPr>
          <p:cNvSpPr txBox="1"/>
          <p:nvPr/>
        </p:nvSpPr>
        <p:spPr>
          <a:xfrm flipH="1">
            <a:off x="0" y="838200"/>
            <a:ext cx="685800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RANDOM OS MODULE IN PYTHON</a:t>
            </a:r>
          </a:p>
        </p:txBody>
      </p:sp>
      <p:sp>
        <p:nvSpPr>
          <p:cNvPr id="8" name="TextBox 7">
            <a:extLst>
              <a:ext uri="{FF2B5EF4-FFF2-40B4-BE49-F238E27FC236}">
                <a16:creationId xmlns:a16="http://schemas.microsoft.com/office/drawing/2014/main" id="{ACBA43F4-E6C6-9047-F4F9-2D5FB1774ED8}"/>
              </a:ext>
            </a:extLst>
          </p:cNvPr>
          <p:cNvSpPr txBox="1"/>
          <p:nvPr/>
        </p:nvSpPr>
        <p:spPr>
          <a:xfrm>
            <a:off x="13699" y="3393233"/>
            <a:ext cx="8534400" cy="2954655"/>
          </a:xfrm>
          <a:prstGeom prst="rect">
            <a:avLst/>
          </a:prstGeom>
          <a:noFill/>
        </p:spPr>
        <p:txBody>
          <a:bodyPr wrap="square">
            <a:spAutoFit/>
          </a:bodyPr>
          <a:lstStyle/>
          <a:p>
            <a:r>
              <a:rPr lang="en-IN" sz="2400" b="1" dirty="0"/>
              <a:t>EXAMPLE</a:t>
            </a:r>
          </a:p>
          <a:p>
            <a:r>
              <a:rPr lang="en-IN" dirty="0"/>
              <a:t># </a:t>
            </a:r>
            <a:r>
              <a:rPr lang="en-IN" sz="1600" dirty="0">
                <a:latin typeface="Times New Roman" panose="02020603050405020304" pitchFamily="18" charset="0"/>
                <a:cs typeface="Times New Roman" panose="02020603050405020304" pitchFamily="18" charset="0"/>
              </a:rPr>
              <a:t>Python program to explain </a:t>
            </a:r>
            <a:r>
              <a:rPr lang="en-IN" sz="1600" dirty="0" err="1">
                <a:latin typeface="Times New Roman" panose="02020603050405020304" pitchFamily="18" charset="0"/>
                <a:cs typeface="Times New Roman" panose="02020603050405020304" pitchFamily="18" charset="0"/>
              </a:rPr>
              <a:t>os.urandom</a:t>
            </a:r>
            <a:r>
              <a:rPr lang="en-IN" sz="1600" dirty="0">
                <a:latin typeface="Times New Roman" panose="02020603050405020304" pitchFamily="18" charset="0"/>
                <a:cs typeface="Times New Roman" panose="02020603050405020304" pitchFamily="18" charset="0"/>
              </a:rPr>
              <a:t>() method		</a:t>
            </a:r>
          </a:p>
          <a:p>
            <a:r>
              <a:rPr lang="en-IN" sz="1600" dirty="0">
                <a:latin typeface="Times New Roman" panose="02020603050405020304" pitchFamily="18" charset="0"/>
                <a:cs typeface="Times New Roman" panose="02020603050405020304" pitchFamily="18" charset="0"/>
              </a:rPr>
              <a:t># importing </a:t>
            </a:r>
            <a:r>
              <a:rPr lang="en-IN" sz="1600" dirty="0" err="1">
                <a:latin typeface="Times New Roman" panose="02020603050405020304" pitchFamily="18" charset="0"/>
                <a:cs typeface="Times New Roman" panose="02020603050405020304" pitchFamily="18" charset="0"/>
              </a:rPr>
              <a:t>os</a:t>
            </a:r>
            <a:r>
              <a:rPr lang="en-IN" sz="1600" dirty="0">
                <a:latin typeface="Times New Roman" panose="02020603050405020304" pitchFamily="18" charset="0"/>
                <a:cs typeface="Times New Roman" panose="02020603050405020304" pitchFamily="18" charset="0"/>
              </a:rPr>
              <a:t> module</a:t>
            </a:r>
          </a:p>
          <a:p>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os</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Declaring size</a:t>
            </a:r>
          </a:p>
          <a:p>
            <a:r>
              <a:rPr lang="en-IN" sz="1600" dirty="0">
                <a:latin typeface="Times New Roman" panose="02020603050405020304" pitchFamily="18" charset="0"/>
                <a:cs typeface="Times New Roman" panose="02020603050405020304" pitchFamily="18" charset="0"/>
              </a:rPr>
              <a:t>size = 5</a:t>
            </a:r>
          </a:p>
          <a:p>
            <a:r>
              <a:rPr lang="en-IN" sz="1600" dirty="0">
                <a:latin typeface="Times New Roman" panose="02020603050405020304" pitchFamily="18" charset="0"/>
                <a:cs typeface="Times New Roman" panose="02020603050405020304" pitchFamily="18" charset="0"/>
              </a:rPr>
              <a:t># Using </a:t>
            </a:r>
            <a:r>
              <a:rPr lang="en-IN" sz="1600" dirty="0" err="1">
                <a:latin typeface="Times New Roman" panose="02020603050405020304" pitchFamily="18" charset="0"/>
                <a:cs typeface="Times New Roman" panose="02020603050405020304" pitchFamily="18" charset="0"/>
              </a:rPr>
              <a:t>os.urandom</a:t>
            </a:r>
            <a:r>
              <a:rPr lang="en-IN" sz="1600" dirty="0">
                <a:latin typeface="Times New Roman" panose="02020603050405020304" pitchFamily="18" charset="0"/>
                <a:cs typeface="Times New Roman" panose="02020603050405020304" pitchFamily="18" charset="0"/>
              </a:rPr>
              <a:t>() method</a:t>
            </a:r>
          </a:p>
          <a:p>
            <a:r>
              <a:rPr lang="en-IN" sz="1600" dirty="0">
                <a:latin typeface="Times New Roman" panose="02020603050405020304" pitchFamily="18" charset="0"/>
                <a:cs typeface="Times New Roman" panose="02020603050405020304" pitchFamily="18" charset="0"/>
              </a:rPr>
              <a:t>result = </a:t>
            </a:r>
            <a:r>
              <a:rPr lang="en-IN" sz="1600" dirty="0" err="1">
                <a:latin typeface="Times New Roman" panose="02020603050405020304" pitchFamily="18" charset="0"/>
                <a:cs typeface="Times New Roman" panose="02020603050405020304" pitchFamily="18" charset="0"/>
              </a:rPr>
              <a:t>os.urandom</a:t>
            </a:r>
            <a:r>
              <a:rPr lang="en-IN" sz="1600" dirty="0">
                <a:latin typeface="Times New Roman" panose="02020603050405020304" pitchFamily="18" charset="0"/>
                <a:cs typeface="Times New Roman" panose="02020603050405020304" pitchFamily="18" charset="0"/>
              </a:rPr>
              <a:t>(size)	</a:t>
            </a:r>
          </a:p>
          <a:p>
            <a:r>
              <a:rPr lang="en-IN" sz="1600" dirty="0">
                <a:latin typeface="Times New Roman" panose="02020603050405020304" pitchFamily="18" charset="0"/>
                <a:cs typeface="Times New Roman" panose="02020603050405020304" pitchFamily="18" charset="0"/>
              </a:rPr>
              <a:t># Print the random bytes string</a:t>
            </a:r>
          </a:p>
          <a:p>
            <a:r>
              <a:rPr lang="en-IN" sz="1600" dirty="0">
                <a:latin typeface="Times New Roman" panose="02020603050405020304" pitchFamily="18" charset="0"/>
                <a:cs typeface="Times New Roman" panose="02020603050405020304" pitchFamily="18" charset="0"/>
              </a:rPr>
              <a:t># Output will be different </a:t>
            </a:r>
            <a:r>
              <a:rPr lang="en-IN" sz="1600" dirty="0" err="1">
                <a:latin typeface="Times New Roman" panose="02020603050405020304" pitchFamily="18" charset="0"/>
                <a:cs typeface="Times New Roman" panose="02020603050405020304" pitchFamily="18" charset="0"/>
              </a:rPr>
              <a:t>everytime</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print(result)</a:t>
            </a:r>
          </a:p>
        </p:txBody>
      </p:sp>
    </p:spTree>
    <p:extLst>
      <p:ext uri="{BB962C8B-B14F-4D97-AF65-F5344CB8AC3E}">
        <p14:creationId xmlns:p14="http://schemas.microsoft.com/office/powerpoint/2010/main" val="276006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F2F6E5-3156-34EC-D19C-D6D8168E19FA}"/>
              </a:ext>
            </a:extLst>
          </p:cNvPr>
          <p:cNvSpPr txBox="1"/>
          <p:nvPr/>
        </p:nvSpPr>
        <p:spPr>
          <a:xfrm>
            <a:off x="0" y="76200"/>
            <a:ext cx="4572000" cy="646331"/>
          </a:xfrm>
          <a:prstGeom prst="rect">
            <a:avLst/>
          </a:prstGeom>
          <a:noFill/>
        </p:spPr>
        <p:txBody>
          <a:bodyPr wrap="square">
            <a:spAutoFit/>
          </a:bodyPr>
          <a:lstStyle/>
          <a:p>
            <a:r>
              <a:rPr lang="en-IN" dirty="0"/>
              <a:t>Output:</a:t>
            </a:r>
          </a:p>
          <a:p>
            <a:r>
              <a:rPr lang="en-IN" dirty="0"/>
              <a:t>b'\xe2\</a:t>
            </a:r>
            <a:r>
              <a:rPr lang="en-IN" dirty="0" err="1"/>
              <a:t>xaf</a:t>
            </a:r>
            <a:r>
              <a:rPr lang="en-IN" dirty="0"/>
              <a:t>\</a:t>
            </a:r>
            <a:r>
              <a:rPr lang="en-IN" dirty="0" err="1"/>
              <a:t>xbc</a:t>
            </a:r>
            <a:r>
              <a:rPr lang="en-IN" dirty="0"/>
              <a:t>:\</a:t>
            </a:r>
            <a:r>
              <a:rPr lang="en-IN" dirty="0" err="1"/>
              <a:t>xdd</a:t>
            </a:r>
            <a:r>
              <a:rPr lang="en-IN" dirty="0"/>
              <a:t>'</a:t>
            </a:r>
          </a:p>
        </p:txBody>
      </p:sp>
      <p:sp>
        <p:nvSpPr>
          <p:cNvPr id="4" name="TextBox 3">
            <a:extLst>
              <a:ext uri="{FF2B5EF4-FFF2-40B4-BE49-F238E27FC236}">
                <a16:creationId xmlns:a16="http://schemas.microsoft.com/office/drawing/2014/main" id="{8C57C23C-9846-1FAF-DBE8-79A08A7B7A84}"/>
              </a:ext>
            </a:extLst>
          </p:cNvPr>
          <p:cNvSpPr txBox="1"/>
          <p:nvPr/>
        </p:nvSpPr>
        <p:spPr>
          <a:xfrm flipH="1">
            <a:off x="-37672" y="914400"/>
            <a:ext cx="7955281"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TO CREATE USER DEFINED MODULE IN PYTHON</a:t>
            </a:r>
          </a:p>
        </p:txBody>
      </p:sp>
      <p:pic>
        <p:nvPicPr>
          <p:cNvPr id="6" name="Picture 5">
            <a:extLst>
              <a:ext uri="{FF2B5EF4-FFF2-40B4-BE49-F238E27FC236}">
                <a16:creationId xmlns:a16="http://schemas.microsoft.com/office/drawing/2014/main" id="{C1EA1439-915D-7550-3B29-497A9A1A28A4}"/>
              </a:ext>
            </a:extLst>
          </p:cNvPr>
          <p:cNvPicPr>
            <a:picLocks noChangeAspect="1"/>
          </p:cNvPicPr>
          <p:nvPr/>
        </p:nvPicPr>
        <p:blipFill>
          <a:blip r:embed="rId2"/>
          <a:stretch>
            <a:fillRect/>
          </a:stretch>
        </p:blipFill>
        <p:spPr>
          <a:xfrm>
            <a:off x="28254" y="1437620"/>
            <a:ext cx="8915400" cy="1799511"/>
          </a:xfrm>
          <a:prstGeom prst="rect">
            <a:avLst/>
          </a:prstGeom>
        </p:spPr>
      </p:pic>
      <p:pic>
        <p:nvPicPr>
          <p:cNvPr id="8" name="Picture 7">
            <a:extLst>
              <a:ext uri="{FF2B5EF4-FFF2-40B4-BE49-F238E27FC236}">
                <a16:creationId xmlns:a16="http://schemas.microsoft.com/office/drawing/2014/main" id="{9C9346A7-ED86-5906-DF9B-1464D4D85961}"/>
              </a:ext>
            </a:extLst>
          </p:cNvPr>
          <p:cNvPicPr>
            <a:picLocks noChangeAspect="1"/>
          </p:cNvPicPr>
          <p:nvPr/>
        </p:nvPicPr>
        <p:blipFill>
          <a:blip r:embed="rId3"/>
          <a:stretch>
            <a:fillRect/>
          </a:stretch>
        </p:blipFill>
        <p:spPr>
          <a:xfrm>
            <a:off x="0" y="3419582"/>
            <a:ext cx="8915400" cy="3057418"/>
          </a:xfrm>
          <a:prstGeom prst="rect">
            <a:avLst/>
          </a:prstGeom>
        </p:spPr>
      </p:pic>
    </p:spTree>
    <p:extLst>
      <p:ext uri="{BB962C8B-B14F-4D97-AF65-F5344CB8AC3E}">
        <p14:creationId xmlns:p14="http://schemas.microsoft.com/office/powerpoint/2010/main" val="342325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712CE-AA9A-F2B5-3A07-7B0D50FD665A}"/>
              </a:ext>
            </a:extLst>
          </p:cNvPr>
          <p:cNvPicPr>
            <a:picLocks noChangeAspect="1"/>
          </p:cNvPicPr>
          <p:nvPr/>
        </p:nvPicPr>
        <p:blipFill>
          <a:blip r:embed="rId2"/>
          <a:stretch>
            <a:fillRect/>
          </a:stretch>
        </p:blipFill>
        <p:spPr>
          <a:xfrm>
            <a:off x="304800" y="1752600"/>
            <a:ext cx="8153400" cy="2514635"/>
          </a:xfrm>
          <a:prstGeom prst="rect">
            <a:avLst/>
          </a:prstGeom>
        </p:spPr>
      </p:pic>
    </p:spTree>
    <p:extLst>
      <p:ext uri="{BB962C8B-B14F-4D97-AF65-F5344CB8AC3E}">
        <p14:creationId xmlns:p14="http://schemas.microsoft.com/office/powerpoint/2010/main" val="3501542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B821A0-0BFB-A661-2084-2435219472BD}"/>
              </a:ext>
            </a:extLst>
          </p:cNvPr>
          <p:cNvSpPr txBox="1"/>
          <p:nvPr/>
        </p:nvSpPr>
        <p:spPr>
          <a:xfrm>
            <a:off x="2286000" y="2514600"/>
            <a:ext cx="6477000" cy="1107996"/>
          </a:xfrm>
          <a:prstGeom prst="rect">
            <a:avLst/>
          </a:prstGeom>
          <a:noFill/>
        </p:spPr>
        <p:txBody>
          <a:bodyPr wrap="square" rtlCol="0">
            <a:spAutoFit/>
          </a:bodyPr>
          <a:lstStyle/>
          <a:p>
            <a:r>
              <a:rPr lang="en-IN" sz="6600" b="1" u="sng" dirty="0"/>
              <a:t>THANK YOU</a:t>
            </a:r>
          </a:p>
        </p:txBody>
      </p:sp>
    </p:spTree>
    <p:extLst>
      <p:ext uri="{BB962C8B-B14F-4D97-AF65-F5344CB8AC3E}">
        <p14:creationId xmlns:p14="http://schemas.microsoft.com/office/powerpoint/2010/main" val="133556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pture.PNG"/>
          <p:cNvPicPr>
            <a:picLocks noChangeAspect="1"/>
          </p:cNvPicPr>
          <p:nvPr/>
        </p:nvPicPr>
        <p:blipFill>
          <a:blip r:embed="rId2"/>
          <a:stretch>
            <a:fillRect/>
          </a:stretch>
        </p:blipFill>
        <p:spPr>
          <a:xfrm>
            <a:off x="381000" y="1295400"/>
            <a:ext cx="8382000" cy="4876800"/>
          </a:xfrm>
          <a:prstGeom prst="rect">
            <a:avLst/>
          </a:prstGeom>
        </p:spPr>
      </p:pic>
      <p:sp>
        <p:nvSpPr>
          <p:cNvPr id="7" name="TextBox 6"/>
          <p:cNvSpPr txBox="1"/>
          <p:nvPr/>
        </p:nvSpPr>
        <p:spPr>
          <a:xfrm>
            <a:off x="609600" y="152400"/>
            <a:ext cx="6388287" cy="584775"/>
          </a:xfrm>
          <a:prstGeom prst="rect">
            <a:avLst/>
          </a:prstGeom>
          <a:noFill/>
        </p:spPr>
        <p:txBody>
          <a:bodyPr wrap="none" rtlCol="0">
            <a:spAutoFit/>
          </a:bodyPr>
          <a:lstStyle/>
          <a:p>
            <a:r>
              <a:rPr lang="en-US" sz="3200" dirty="0"/>
              <a:t>EXAMPLE OF BUILT IN FUNCTION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EXAMPLE OF USER DEFINED FUCTION </a:t>
            </a:r>
          </a:p>
        </p:txBody>
      </p:sp>
      <p:pic>
        <p:nvPicPr>
          <p:cNvPr id="4" name="Picture 3" descr="Capture 2.PNG"/>
          <p:cNvPicPr>
            <a:picLocks noChangeAspect="1"/>
          </p:cNvPicPr>
          <p:nvPr/>
        </p:nvPicPr>
        <p:blipFill>
          <a:blip r:embed="rId2"/>
          <a:stretch>
            <a:fillRect/>
          </a:stretch>
        </p:blipFill>
        <p:spPr>
          <a:xfrm>
            <a:off x="304800" y="1524000"/>
            <a:ext cx="8153400" cy="457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28600"/>
            <a:ext cx="68580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ARGUMENTS AND RETURN VALUE</a:t>
            </a:r>
          </a:p>
        </p:txBody>
      </p:sp>
      <p:sp>
        <p:nvSpPr>
          <p:cNvPr id="6" name="TextBox 5"/>
          <p:cNvSpPr txBox="1"/>
          <p:nvPr/>
        </p:nvSpPr>
        <p:spPr>
          <a:xfrm>
            <a:off x="0" y="1143000"/>
            <a:ext cx="8865760" cy="2554545"/>
          </a:xfrm>
          <a:prstGeom prst="rect">
            <a:avLst/>
          </a:prstGeom>
          <a:noFill/>
        </p:spPr>
        <p:txBody>
          <a:bodyPr wrap="square" rtlCol="0">
            <a:spAutoFit/>
          </a:bodyPr>
          <a:lstStyle/>
          <a:p>
            <a:pPr marL="457200" indent="-457200" algn="just">
              <a:buAutoNum type="arabicParenR"/>
            </a:pPr>
            <a:r>
              <a:rPr lang="en-US" sz="2000" dirty="0">
                <a:latin typeface="Times New Roman" panose="02020603050405020304" pitchFamily="18" charset="0"/>
                <a:cs typeface="Times New Roman" panose="02020603050405020304" pitchFamily="18" charset="0"/>
              </a:rPr>
              <a:t>In general, a function takes arguments (if any), performs some operations, and  returns a value (or object). The value that a function returns to the caller is generally known as the function's return value. All Python functions have a return value, either explicit or implicit.</a:t>
            </a:r>
          </a:p>
          <a:p>
            <a:pPr marL="457200" indent="-457200"/>
            <a:endParaRPr lang="en-US" sz="2000" dirty="0"/>
          </a:p>
          <a:p>
            <a:pPr marL="457200" indent="-457200"/>
            <a:r>
              <a:rPr lang="en-US" sz="2000" dirty="0"/>
              <a:t>   EXAMPLE : </a:t>
            </a:r>
          </a:p>
          <a:p>
            <a:pPr marL="457200" indent="-457200"/>
            <a:endParaRPr lang="en-US" sz="2000" dirty="0"/>
          </a:p>
          <a:p>
            <a:pPr marL="457200" indent="-457200"/>
            <a:endParaRPr lang="en-US" sz="2000" dirty="0"/>
          </a:p>
        </p:txBody>
      </p:sp>
      <p:sp>
        <p:nvSpPr>
          <p:cNvPr id="7" name="TextBox 6"/>
          <p:cNvSpPr txBox="1"/>
          <p:nvPr/>
        </p:nvSpPr>
        <p:spPr>
          <a:xfrm>
            <a:off x="152400" y="3200400"/>
            <a:ext cx="822960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def </a:t>
            </a:r>
            <a:r>
              <a:rPr lang="en-US" dirty="0" err="1">
                <a:latin typeface="Times New Roman" panose="02020603050405020304" pitchFamily="18" charset="0"/>
                <a:cs typeface="Times New Roman" panose="02020603050405020304" pitchFamily="18" charset="0"/>
              </a:rPr>
              <a:t>my_function</a:t>
            </a:r>
            <a:r>
              <a:rPr lang="en-US" dirty="0">
                <a:latin typeface="Times New Roman" panose="02020603050405020304" pitchFamily="18" charset="0"/>
                <a:cs typeface="Times New Roman" panose="02020603050405020304" pitchFamily="18" charset="0"/>
              </a:rPr>
              <a:t>(x):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return 5 * x</a:t>
            </a:r>
            <a:br>
              <a:rPr lang="en-US" b="1"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my_function</a:t>
            </a:r>
            <a:r>
              <a:rPr lang="en-US" dirty="0">
                <a:latin typeface="Times New Roman" panose="02020603050405020304" pitchFamily="18" charset="0"/>
                <a:cs typeface="Times New Roman" panose="02020603050405020304" pitchFamily="18" charset="0"/>
              </a:rPr>
              <a:t>(3))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my_function</a:t>
            </a:r>
            <a:r>
              <a:rPr lang="en-US" dirty="0">
                <a:latin typeface="Times New Roman" panose="02020603050405020304" pitchFamily="18" charset="0"/>
                <a:cs typeface="Times New Roman" panose="02020603050405020304" pitchFamily="18" charset="0"/>
              </a:rPr>
              <a:t>(5))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my_function</a:t>
            </a:r>
            <a:r>
              <a:rPr lang="en-US" dirty="0">
                <a:latin typeface="Times New Roman" panose="02020603050405020304" pitchFamily="18" charset="0"/>
                <a:cs typeface="Times New Roman" panose="02020603050405020304" pitchFamily="18" charset="0"/>
              </a:rPr>
              <a:t>(9))</a:t>
            </a:r>
          </a:p>
        </p:txBody>
      </p:sp>
      <p:sp>
        <p:nvSpPr>
          <p:cNvPr id="8" name="TextBox 7"/>
          <p:cNvSpPr txBox="1"/>
          <p:nvPr/>
        </p:nvSpPr>
        <p:spPr>
          <a:xfrm>
            <a:off x="152400" y="5334000"/>
            <a:ext cx="974947" cy="369332"/>
          </a:xfrm>
          <a:prstGeom prst="rect">
            <a:avLst/>
          </a:prstGeom>
          <a:noFill/>
        </p:spPr>
        <p:txBody>
          <a:bodyPr wrap="none" rtlCol="0">
            <a:spAutoFit/>
          </a:bodyPr>
          <a:lstStyle/>
          <a:p>
            <a:r>
              <a:rPr lang="en-US" dirty="0"/>
              <a:t>OUTPUT</a:t>
            </a:r>
          </a:p>
        </p:txBody>
      </p:sp>
      <p:sp>
        <p:nvSpPr>
          <p:cNvPr id="9" name="TextBox 8"/>
          <p:cNvSpPr txBox="1"/>
          <p:nvPr/>
        </p:nvSpPr>
        <p:spPr>
          <a:xfrm>
            <a:off x="152400" y="5754945"/>
            <a:ext cx="418704" cy="923330"/>
          </a:xfrm>
          <a:prstGeom prst="rect">
            <a:avLst/>
          </a:prstGeom>
          <a:noFill/>
        </p:spPr>
        <p:txBody>
          <a:bodyPr wrap="none" rtlCol="0">
            <a:spAutoFit/>
          </a:bodyPr>
          <a:lstStyle/>
          <a:p>
            <a:r>
              <a:rPr lang="en-US" dirty="0"/>
              <a:t>15</a:t>
            </a:r>
          </a:p>
          <a:p>
            <a:r>
              <a:rPr lang="en-US" dirty="0"/>
              <a:t>25</a:t>
            </a:r>
          </a:p>
          <a:p>
            <a:r>
              <a:rPr lang="en-US" dirty="0"/>
              <a:t>45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71628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FORMAL  AND  ACTUAL  ARGUMENTS</a:t>
            </a:r>
          </a:p>
        </p:txBody>
      </p:sp>
      <p:sp>
        <p:nvSpPr>
          <p:cNvPr id="5" name="TextBox 4"/>
          <p:cNvSpPr txBox="1"/>
          <p:nvPr/>
        </p:nvSpPr>
        <p:spPr>
          <a:xfrm>
            <a:off x="76199" y="990600"/>
            <a:ext cx="8919918"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1)When a function is defined, it may have some parameters. These parameters are useful to</a:t>
            </a:r>
          </a:p>
          <a:p>
            <a:r>
              <a:rPr lang="en-US" dirty="0">
                <a:latin typeface="Times New Roman" panose="02020603050405020304" pitchFamily="18" charset="0"/>
                <a:cs typeface="Times New Roman" panose="02020603050405020304" pitchFamily="18" charset="0"/>
              </a:rPr>
              <a:t> receive values from outside of the function. They are called 'formal arguments’.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2)When we call the function, we should pass data or values to the function. These values are </a:t>
            </a:r>
          </a:p>
          <a:p>
            <a:r>
              <a:rPr lang="en-US" dirty="0">
                <a:latin typeface="Times New Roman" panose="02020603050405020304" pitchFamily="18" charset="0"/>
                <a:cs typeface="Times New Roman" panose="02020603050405020304" pitchFamily="18" charset="0"/>
              </a:rPr>
              <a:t>called 'actual arguments’.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2286000"/>
            <a:ext cx="8460649" cy="1477328"/>
          </a:xfrm>
          <a:prstGeom prst="rect">
            <a:avLst/>
          </a:prstGeom>
          <a:noFill/>
        </p:spPr>
        <p:txBody>
          <a:bodyPr wrap="none" rtlCol="0">
            <a:spAutoFit/>
          </a:bodyPr>
          <a:lstStyle/>
          <a:p>
            <a:r>
              <a:rPr lang="en-US" dirty="0"/>
              <a:t> </a:t>
            </a:r>
          </a:p>
          <a:p>
            <a:r>
              <a:rPr lang="en-US" dirty="0">
                <a:latin typeface="Times New Roman" panose="02020603050405020304" pitchFamily="18" charset="0"/>
                <a:cs typeface="Times New Roman" panose="02020603050405020304" pitchFamily="18" charset="0"/>
              </a:rPr>
              <a:t>In the following code, 'a' and 'b' are formal arguments and 'x' and 'y' are actual arguments.</a:t>
            </a:r>
          </a:p>
          <a:p>
            <a:r>
              <a:rPr lang="en-US" dirty="0">
                <a:latin typeface="Times New Roman" panose="02020603050405020304" pitchFamily="18" charset="0"/>
                <a:cs typeface="Times New Roman" panose="02020603050405020304" pitchFamily="18" charset="0"/>
              </a:rPr>
              <a:t> EXAMPLE:</a:t>
            </a:r>
          </a:p>
          <a:p>
            <a:br>
              <a:rPr lang="en-US" dirty="0"/>
            </a:br>
            <a:endParaRPr lang="en-US" dirty="0"/>
          </a:p>
        </p:txBody>
      </p:sp>
      <p:sp>
        <p:nvSpPr>
          <p:cNvPr id="1025" name="Rectangle 1"/>
          <p:cNvSpPr>
            <a:spLocks noChangeArrowheads="1"/>
          </p:cNvSpPr>
          <p:nvPr/>
        </p:nvSpPr>
        <p:spPr bwMode="auto">
          <a:xfrm>
            <a:off x="3581400" y="2971800"/>
            <a:ext cx="5029200" cy="215443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6699"/>
                </a:solidFill>
                <a:effectLst/>
                <a:latin typeface="Consolas" pitchFamily="49" charset="0"/>
                <a:cs typeface="Consolas" pitchFamily="49" charset="0"/>
              </a:rPr>
              <a:t>def</a:t>
            </a:r>
            <a:r>
              <a:rPr kumimoji="0" lang="en-US" sz="2000" b="0" i="0" u="none" strike="noStrike" cap="none" normalizeH="0" baseline="0" dirty="0">
                <a:ln>
                  <a:noFill/>
                </a:ln>
                <a:solidFill>
                  <a:srgbClr val="212529"/>
                </a:solidFill>
                <a:effectLst/>
                <a:latin typeface="Consolas" pitchFamily="49" charset="0"/>
                <a:cs typeface="Consolas" pitchFamily="49" charset="0"/>
              </a:rPr>
              <a:t> </a:t>
            </a:r>
            <a:r>
              <a:rPr kumimoji="0" lang="en-US" sz="2000" b="0" i="0" u="none" strike="noStrike" cap="none" normalizeH="0" baseline="0" dirty="0">
                <a:ln>
                  <a:noFill/>
                </a:ln>
                <a:solidFill>
                  <a:srgbClr val="FF1493"/>
                </a:solidFill>
                <a:effectLst/>
                <a:latin typeface="Consolas" pitchFamily="49" charset="0"/>
                <a:cs typeface="Consolas" pitchFamily="49" charset="0"/>
              </a:rPr>
              <a:t>sum</a:t>
            </a:r>
            <a:r>
              <a:rPr kumimoji="0" lang="en-US" sz="2000" b="0" i="0" u="none" strike="noStrike" cap="none" normalizeH="0" baseline="0" dirty="0">
                <a:ln>
                  <a:noFill/>
                </a:ln>
                <a:solidFill>
                  <a:srgbClr val="000000"/>
                </a:solidFill>
                <a:effectLst/>
                <a:latin typeface="Consolas" pitchFamily="49" charset="0"/>
                <a:cs typeface="Consolas" pitchFamily="49" charset="0"/>
              </a:rPr>
              <a:t>(a, b): </a:t>
            </a:r>
            <a:r>
              <a:rPr kumimoji="0" lang="en-US" sz="2000" b="0" i="0" u="none" strike="noStrike" cap="none" normalizeH="0" baseline="0" dirty="0">
                <a:ln>
                  <a:noFill/>
                </a:ln>
                <a:solidFill>
                  <a:srgbClr val="008200"/>
                </a:solidFill>
                <a:effectLst/>
                <a:latin typeface="Consolas" pitchFamily="49" charset="0"/>
                <a:cs typeface="Consolas" pitchFamily="49" charset="0"/>
              </a:rPr>
              <a:t>#a, b are formal arguments </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D63384"/>
                </a:solidFill>
                <a:effectLst/>
                <a:latin typeface="Consolas" pitchFamily="49" charset="0"/>
                <a:cs typeface="Consolas" pitchFamily="49" charset="0"/>
              </a:rPr>
              <a:t>   </a:t>
            </a:r>
            <a:r>
              <a:rPr kumimoji="0" lang="en-US" sz="2000" b="0" i="0" u="none" strike="noStrike" cap="none" normalizeH="0" baseline="0" dirty="0">
                <a:ln>
                  <a:noFill/>
                </a:ln>
                <a:solidFill>
                  <a:srgbClr val="000000"/>
                </a:solidFill>
                <a:effectLst/>
                <a:latin typeface="Consolas" pitchFamily="49" charset="0"/>
                <a:cs typeface="Consolas" pitchFamily="49" charset="0"/>
              </a:rPr>
              <a:t>c </a:t>
            </a:r>
            <a:r>
              <a:rPr kumimoji="0" lang="en-US" sz="2000" b="1" i="0" u="none" strike="noStrike" cap="none" normalizeH="0" baseline="0" dirty="0">
                <a:ln>
                  <a:noFill/>
                </a:ln>
                <a:solidFill>
                  <a:srgbClr val="006699"/>
                </a:solidFill>
                <a:effectLst/>
                <a:latin typeface="Consolas" pitchFamily="49" charset="0"/>
                <a:cs typeface="Consolas" pitchFamily="49" charset="0"/>
              </a:rPr>
              <a:t>=</a:t>
            </a:r>
            <a:r>
              <a:rPr kumimoji="0" lang="en-US" sz="2000" b="0" i="0" u="none" strike="noStrike" cap="none" normalizeH="0" baseline="0" dirty="0">
                <a:ln>
                  <a:noFill/>
                </a:ln>
                <a:solidFill>
                  <a:srgbClr val="212529"/>
                </a:solidFill>
                <a:effectLst/>
                <a:latin typeface="Consolas" pitchFamily="49" charset="0"/>
                <a:cs typeface="Consolas" pitchFamily="49" charset="0"/>
              </a:rPr>
              <a:t> </a:t>
            </a:r>
            <a:r>
              <a:rPr kumimoji="0" lang="en-US" sz="2000" b="0" i="0" u="none" strike="noStrike" cap="none" normalizeH="0" baseline="0" dirty="0" err="1">
                <a:ln>
                  <a:noFill/>
                </a:ln>
                <a:solidFill>
                  <a:srgbClr val="000000"/>
                </a:solidFill>
                <a:effectLst/>
                <a:latin typeface="Consolas" pitchFamily="49" charset="0"/>
                <a:cs typeface="Consolas" pitchFamily="49" charset="0"/>
              </a:rPr>
              <a:t>a</a:t>
            </a:r>
            <a:r>
              <a:rPr kumimoji="0" lang="en-US" sz="2000" b="1" i="0" u="none" strike="noStrike" cap="none" normalizeH="0" baseline="0" dirty="0" err="1">
                <a:ln>
                  <a:noFill/>
                </a:ln>
                <a:solidFill>
                  <a:srgbClr val="006699"/>
                </a:solidFill>
                <a:effectLst/>
                <a:latin typeface="Consolas" pitchFamily="49" charset="0"/>
                <a:cs typeface="Consolas" pitchFamily="49" charset="0"/>
              </a:rPr>
              <a:t>+</a:t>
            </a:r>
            <a:r>
              <a:rPr kumimoji="0" lang="en-US" sz="2000" b="0" i="0" u="none" strike="noStrike" cap="none" normalizeH="0" baseline="0" dirty="0" err="1">
                <a:ln>
                  <a:noFill/>
                </a:ln>
                <a:solidFill>
                  <a:srgbClr val="000000"/>
                </a:solidFill>
                <a:effectLst/>
                <a:latin typeface="Consolas" pitchFamily="49" charset="0"/>
                <a:cs typeface="Consolas" pitchFamily="49" charset="0"/>
              </a:rPr>
              <a:t>b</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D63384"/>
                </a:solidFill>
                <a:effectLst/>
                <a:latin typeface="Consolas" pitchFamily="49" charset="0"/>
                <a:cs typeface="Consolas" pitchFamily="49" charset="0"/>
              </a:rPr>
              <a:t>   </a:t>
            </a:r>
            <a:r>
              <a:rPr kumimoji="0" lang="en-US" sz="2000" b="0" i="0" u="none" strike="noStrike" cap="none" normalizeH="0" baseline="0" dirty="0">
                <a:ln>
                  <a:noFill/>
                </a:ln>
                <a:solidFill>
                  <a:srgbClr val="FF1493"/>
                </a:solidFill>
                <a:effectLst/>
                <a:latin typeface="Consolas" pitchFamily="49" charset="0"/>
                <a:cs typeface="Consolas" pitchFamily="49" charset="0"/>
              </a:rPr>
              <a:t>print</a:t>
            </a:r>
            <a:r>
              <a:rPr kumimoji="0" lang="en-US" sz="2000" b="0" i="0" u="none" strike="noStrike" cap="none" normalizeH="0" baseline="0" dirty="0">
                <a:ln>
                  <a:noFill/>
                </a:ln>
                <a:solidFill>
                  <a:srgbClr val="000000"/>
                </a:solidFill>
                <a:effectLst/>
                <a:latin typeface="Consolas" pitchFamily="49" charset="0"/>
                <a:cs typeface="Consolas" pitchFamily="49" charset="0"/>
              </a:rPr>
              <a:t>(c) </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Consolas" pitchFamily="49" charset="0"/>
              </a:rPr>
              <a:t>x</a:t>
            </a:r>
            <a:r>
              <a:rPr kumimoji="0" lang="en-US" sz="2000" b="1" i="0" u="none" strike="noStrike" cap="none" normalizeH="0" baseline="0" dirty="0">
                <a:ln>
                  <a:noFill/>
                </a:ln>
                <a:solidFill>
                  <a:srgbClr val="006699"/>
                </a:solidFill>
                <a:effectLst/>
                <a:latin typeface="Consolas" pitchFamily="49" charset="0"/>
                <a:cs typeface="Consolas" pitchFamily="49" charset="0"/>
              </a:rPr>
              <a:t>=</a:t>
            </a:r>
            <a:r>
              <a:rPr kumimoji="0" lang="en-US" sz="2000" b="0" i="0" u="none" strike="noStrike" cap="none" normalizeH="0" baseline="0" dirty="0">
                <a:ln>
                  <a:noFill/>
                </a:ln>
                <a:solidFill>
                  <a:srgbClr val="009900"/>
                </a:solidFill>
                <a:effectLst/>
                <a:latin typeface="Consolas" pitchFamily="49" charset="0"/>
                <a:cs typeface="Consolas" pitchFamily="49" charset="0"/>
              </a:rPr>
              <a:t>10</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Consolas" pitchFamily="49" charset="0"/>
              </a:rPr>
              <a:t>y</a:t>
            </a:r>
            <a:r>
              <a:rPr kumimoji="0" lang="en-US" sz="2000" b="1" i="0" u="none" strike="noStrike" cap="none" normalizeH="0" baseline="0" dirty="0">
                <a:ln>
                  <a:noFill/>
                </a:ln>
                <a:solidFill>
                  <a:srgbClr val="006699"/>
                </a:solidFill>
                <a:effectLst/>
                <a:latin typeface="Consolas" pitchFamily="49" charset="0"/>
                <a:cs typeface="Consolas" pitchFamily="49" charset="0"/>
              </a:rPr>
              <a:t>=</a:t>
            </a:r>
            <a:r>
              <a:rPr kumimoji="0" lang="en-US" sz="2000" b="0" i="0" u="none" strike="noStrike" cap="none" normalizeH="0" baseline="0" dirty="0">
                <a:ln>
                  <a:noFill/>
                </a:ln>
                <a:solidFill>
                  <a:srgbClr val="009900"/>
                </a:solidFill>
                <a:effectLst/>
                <a:latin typeface="Consolas" pitchFamily="49" charset="0"/>
                <a:cs typeface="Consolas" pitchFamily="49" charset="0"/>
              </a:rPr>
              <a:t>15</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1493"/>
                </a:solidFill>
                <a:effectLst/>
                <a:latin typeface="Consolas" pitchFamily="49" charset="0"/>
                <a:cs typeface="Consolas" pitchFamily="49" charset="0"/>
              </a:rPr>
              <a:t>sum</a:t>
            </a:r>
            <a:r>
              <a:rPr kumimoji="0" lang="en-US" sz="2000" b="0" i="0" u="none" strike="noStrike" cap="none" normalizeH="0" baseline="0" dirty="0">
                <a:ln>
                  <a:noFill/>
                </a:ln>
                <a:solidFill>
                  <a:srgbClr val="000000"/>
                </a:solidFill>
                <a:effectLst/>
                <a:latin typeface="Consolas" pitchFamily="49" charset="0"/>
                <a:cs typeface="Consolas" pitchFamily="49" charset="0"/>
              </a:rPr>
              <a:t>(x, y)</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8" name="TextBox 7"/>
          <p:cNvSpPr txBox="1"/>
          <p:nvPr/>
        </p:nvSpPr>
        <p:spPr>
          <a:xfrm>
            <a:off x="457200" y="5562600"/>
            <a:ext cx="974947" cy="646331"/>
          </a:xfrm>
          <a:prstGeom prst="rect">
            <a:avLst/>
          </a:prstGeom>
          <a:noFill/>
        </p:spPr>
        <p:txBody>
          <a:bodyPr wrap="none" rtlCol="0">
            <a:spAutoFit/>
          </a:bodyPr>
          <a:lstStyle/>
          <a:p>
            <a:r>
              <a:rPr lang="en-US" dirty="0"/>
              <a:t>OUTPUT</a:t>
            </a:r>
          </a:p>
          <a:p>
            <a:r>
              <a:rPr lang="en-US" dirty="0"/>
              <a:t>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229600" cy="1938992"/>
          </a:xfrm>
          <a:prstGeom prst="rect">
            <a:avLst/>
          </a:prstGeom>
        </p:spPr>
        <p:txBody>
          <a:bodyPr wrap="square">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 actual arguments used in a function call are of 4 types:</a:t>
            </a:r>
          </a:p>
          <a:p>
            <a:r>
              <a:rPr lang="en-US" sz="2000" dirty="0">
                <a:latin typeface="Times New Roman" panose="02020603050405020304" pitchFamily="18" charset="0"/>
                <a:cs typeface="Times New Roman" panose="02020603050405020304" pitchFamily="18" charset="0"/>
              </a:rPr>
              <a:t>1)Positional arguments</a:t>
            </a:r>
          </a:p>
          <a:p>
            <a:r>
              <a:rPr lang="en-US" sz="2000" dirty="0">
                <a:latin typeface="Times New Roman" panose="02020603050405020304" pitchFamily="18" charset="0"/>
                <a:cs typeface="Times New Roman" panose="02020603050405020304" pitchFamily="18" charset="0"/>
              </a:rPr>
              <a:t>2)Keyword arguments</a:t>
            </a:r>
          </a:p>
          <a:p>
            <a:r>
              <a:rPr lang="en-US" sz="2000" dirty="0">
                <a:latin typeface="Times New Roman" panose="02020603050405020304" pitchFamily="18" charset="0"/>
                <a:cs typeface="Times New Roman" panose="02020603050405020304" pitchFamily="18" charset="0"/>
              </a:rPr>
              <a:t>3)Default arguments</a:t>
            </a:r>
          </a:p>
          <a:p>
            <a:r>
              <a:rPr lang="en-US" sz="2000" dirty="0">
                <a:latin typeface="Times New Roman" panose="02020603050405020304" pitchFamily="18" charset="0"/>
                <a:cs typeface="Times New Roman" panose="02020603050405020304" pitchFamily="18" charset="0"/>
              </a:rPr>
              <a:t>4)Variable length arguments</a:t>
            </a:r>
          </a:p>
        </p:txBody>
      </p:sp>
      <p:sp>
        <p:nvSpPr>
          <p:cNvPr id="8" name="TextBox 7"/>
          <p:cNvSpPr txBox="1"/>
          <p:nvPr/>
        </p:nvSpPr>
        <p:spPr>
          <a:xfrm>
            <a:off x="0" y="2044885"/>
            <a:ext cx="9051837" cy="3760556"/>
          </a:xfrm>
          <a:prstGeom prst="rect">
            <a:avLst/>
          </a:prstGeom>
          <a:noFill/>
        </p:spPr>
        <p:txBody>
          <a:bodyPr wrap="none" rtlCol="0">
            <a:spAutoFit/>
          </a:bodyPr>
          <a:lstStyle/>
          <a:p>
            <a:r>
              <a:rPr lang="en-US" b="1" dirty="0"/>
              <a:t>1) Positional Arguments</a:t>
            </a:r>
          </a:p>
          <a:p>
            <a:r>
              <a:rPr lang="en-US" dirty="0">
                <a:latin typeface="Times New Roman" panose="02020603050405020304" pitchFamily="18" charset="0"/>
                <a:cs typeface="Times New Roman" panose="02020603050405020304" pitchFamily="18" charset="0"/>
              </a:rPr>
              <a:t>These are the arguments passed to a function in correct positional order. Here, the number of </a:t>
            </a:r>
          </a:p>
          <a:p>
            <a:r>
              <a:rPr lang="en-US" dirty="0">
                <a:latin typeface="Times New Roman" panose="02020603050405020304" pitchFamily="18" charset="0"/>
                <a:cs typeface="Times New Roman" panose="02020603050405020304" pitchFamily="18" charset="0"/>
              </a:rPr>
              <a:t>arguments and their positions in the function definition should match exactly with the number</a:t>
            </a:r>
          </a:p>
          <a:p>
            <a:r>
              <a:rPr lang="en-US" dirty="0">
                <a:latin typeface="Times New Roman" panose="02020603050405020304" pitchFamily="18" charset="0"/>
                <a:cs typeface="Times New Roman" panose="02020603050405020304" pitchFamily="18" charset="0"/>
              </a:rPr>
              <a:t> and position of the argument in the function call.</a:t>
            </a:r>
          </a:p>
          <a:p>
            <a:endParaRPr lang="en-US" dirty="0"/>
          </a:p>
          <a:p>
            <a:r>
              <a:rPr lang="en-US" b="1" dirty="0"/>
              <a:t>EXAMPLE:</a:t>
            </a:r>
          </a:p>
        </p:txBody>
      </p:sp>
      <p:sp>
        <p:nvSpPr>
          <p:cNvPr id="9" name="Rectangle 8"/>
          <p:cNvSpPr/>
          <p:nvPr/>
        </p:nvSpPr>
        <p:spPr>
          <a:xfrm>
            <a:off x="152400" y="3897056"/>
            <a:ext cx="4572000" cy="3113344"/>
          </a:xfrm>
          <a:prstGeom prst="rect">
            <a:avLst/>
          </a:prstGeom>
        </p:spPr>
        <p:txBody>
          <a:bodyPr>
            <a:spAutoFit/>
          </a:bodyPr>
          <a:lstStyle/>
          <a:p>
            <a:r>
              <a:rPr lang="en-US" dirty="0"/>
              <a:t>def attach(s1, s2): </a:t>
            </a:r>
          </a:p>
          <a:p>
            <a:r>
              <a:rPr lang="en-US" dirty="0"/>
              <a:t>   s3 = s1+s2 </a:t>
            </a:r>
          </a:p>
          <a:p>
            <a:r>
              <a:rPr lang="en-US" dirty="0"/>
              <a:t>print('Total string: '+s3)</a:t>
            </a:r>
          </a:p>
          <a:p>
            <a:r>
              <a:rPr lang="en-US" dirty="0"/>
              <a:t>attach('New', 'York')</a:t>
            </a:r>
          </a:p>
        </p:txBody>
      </p:sp>
      <p:sp>
        <p:nvSpPr>
          <p:cNvPr id="10" name="TextBox 9"/>
          <p:cNvSpPr txBox="1"/>
          <p:nvPr/>
        </p:nvSpPr>
        <p:spPr>
          <a:xfrm>
            <a:off x="0" y="6096000"/>
            <a:ext cx="1365054" cy="646331"/>
          </a:xfrm>
          <a:prstGeom prst="rect">
            <a:avLst/>
          </a:prstGeom>
          <a:noFill/>
        </p:spPr>
        <p:txBody>
          <a:bodyPr wrap="none" rtlCol="0">
            <a:spAutoFit/>
          </a:bodyPr>
          <a:lstStyle/>
          <a:p>
            <a:r>
              <a:rPr lang="en-US" b="1" dirty="0"/>
              <a:t>  OUTPUT</a:t>
            </a:r>
          </a:p>
          <a:p>
            <a:r>
              <a:rPr lang="en-US" b="1" dirty="0"/>
              <a:t>   </a:t>
            </a:r>
            <a:r>
              <a:rPr lang="en-US" dirty="0"/>
              <a:t>NEWYORK</a:t>
            </a:r>
            <a:r>
              <a:rPr lang="en-US" b="1"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7696200" cy="5355312"/>
          </a:xfrm>
          <a:prstGeom prst="rect">
            <a:avLst/>
          </a:prstGeom>
        </p:spPr>
        <p:txBody>
          <a:bodyPr wrap="square">
            <a:spAutoFit/>
          </a:bodyPr>
          <a:lstStyle/>
          <a:p>
            <a:pPr algn="just">
              <a:lnSpc>
                <a:spcPct val="150000"/>
              </a:lnSpc>
            </a:pPr>
            <a:r>
              <a:rPr lang="en-US" b="1" dirty="0"/>
              <a:t>2) Keyword Argument : This is used to pass the values with name of variable so that we can pass values without bothering the sequence of parameters .  </a:t>
            </a:r>
          </a:p>
          <a:p>
            <a:pPr algn="just">
              <a:lnSpc>
                <a:spcPct val="150000"/>
              </a:lnSpc>
            </a:pPr>
            <a:r>
              <a:rPr lang="en-US" b="1" dirty="0"/>
              <a:t>Ex :   def fun(x, y):</a:t>
            </a:r>
          </a:p>
          <a:p>
            <a:pPr algn="just">
              <a:lnSpc>
                <a:spcPct val="150000"/>
              </a:lnSpc>
            </a:pPr>
            <a:r>
              <a:rPr lang="en-US" b="1" dirty="0"/>
              <a:t>          c=</a:t>
            </a:r>
            <a:r>
              <a:rPr lang="en-US" b="1" dirty="0" err="1"/>
              <a:t>x+y</a:t>
            </a:r>
            <a:endParaRPr lang="en-US" b="1" dirty="0"/>
          </a:p>
          <a:p>
            <a:pPr algn="just">
              <a:lnSpc>
                <a:spcPct val="150000"/>
              </a:lnSpc>
            </a:pPr>
            <a:r>
              <a:rPr lang="en-US" b="1" dirty="0"/>
              <a:t>	print (“result is = : “,c)</a:t>
            </a:r>
          </a:p>
          <a:p>
            <a:pPr algn="just">
              <a:lnSpc>
                <a:spcPct val="150000"/>
              </a:lnSpc>
            </a:pPr>
            <a:r>
              <a:rPr lang="en-US" b="1" dirty="0"/>
              <a:t>fun (x=10,y=20)</a:t>
            </a:r>
          </a:p>
          <a:p>
            <a:pPr algn="just">
              <a:lnSpc>
                <a:spcPct val="150000"/>
              </a:lnSpc>
            </a:pPr>
            <a:r>
              <a:rPr lang="en-US" b="1" dirty="0"/>
              <a:t>fun (y=40,x=10)</a:t>
            </a:r>
          </a:p>
          <a:p>
            <a:pPr algn="just">
              <a:lnSpc>
                <a:spcPct val="150000"/>
              </a:lnSpc>
            </a:pPr>
            <a:r>
              <a:rPr lang="en-US" b="1" dirty="0"/>
              <a:t>Fun()</a:t>
            </a:r>
          </a:p>
          <a:p>
            <a:pPr algn="just">
              <a:lnSpc>
                <a:spcPct val="150000"/>
              </a:lnSpc>
            </a:pPr>
            <a:r>
              <a:rPr lang="en-US" b="1" dirty="0"/>
              <a:t>Output : </a:t>
            </a:r>
          </a:p>
          <a:p>
            <a:pPr algn="just">
              <a:lnSpc>
                <a:spcPct val="150000"/>
              </a:lnSpc>
            </a:pPr>
            <a:r>
              <a:rPr lang="en-US" b="1" dirty="0"/>
              <a:t>30</a:t>
            </a:r>
          </a:p>
          <a:p>
            <a:pPr algn="just">
              <a:lnSpc>
                <a:spcPct val="150000"/>
              </a:lnSpc>
            </a:pPr>
            <a:r>
              <a:rPr lang="en-US" b="1" dirty="0"/>
              <a:t>50</a:t>
            </a:r>
          </a:p>
          <a:p>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28600"/>
            <a:ext cx="8915400" cy="1477328"/>
          </a:xfrm>
          <a:prstGeom prst="rect">
            <a:avLst/>
          </a:prstGeom>
        </p:spPr>
        <p:txBody>
          <a:bodyPr wrap="square">
            <a:spAutoFit/>
          </a:bodyPr>
          <a:lstStyle/>
          <a:p>
            <a:endParaRPr lang="en-US" b="1" dirty="0"/>
          </a:p>
          <a:p>
            <a:endParaRPr lang="en-US" b="1" dirty="0"/>
          </a:p>
          <a:p>
            <a:r>
              <a:rPr lang="en-US" b="1" dirty="0"/>
              <a:t>3)Default Arguments</a:t>
            </a:r>
          </a:p>
          <a:p>
            <a:r>
              <a:rPr lang="en-US" dirty="0">
                <a:latin typeface="Times New Roman" panose="02020603050405020304" pitchFamily="18" charset="0"/>
                <a:cs typeface="Times New Roman" panose="02020603050405020304" pitchFamily="18" charset="0"/>
              </a:rPr>
              <a:t>We can mention some default value for the function parameters in the definition. Let's take the example of fun() function as:</a:t>
            </a:r>
          </a:p>
        </p:txBody>
      </p:sp>
      <p:sp>
        <p:nvSpPr>
          <p:cNvPr id="6" name="Rectangle 5"/>
          <p:cNvSpPr/>
          <p:nvPr/>
        </p:nvSpPr>
        <p:spPr>
          <a:xfrm>
            <a:off x="0" y="1946566"/>
            <a:ext cx="4572000" cy="2831544"/>
          </a:xfrm>
          <a:prstGeom prst="rect">
            <a:avLst/>
          </a:prstGeom>
        </p:spPr>
        <p:txBody>
          <a:bodyPr>
            <a:spAutoFit/>
          </a:bodyPr>
          <a:lstStyle/>
          <a:p>
            <a:endParaRPr lang="en-US" dirty="0"/>
          </a:p>
          <a:p>
            <a:r>
              <a:rPr lang="en-US" sz="1600" b="1" dirty="0">
                <a:latin typeface="Times New Roman" panose="02020603050405020304" pitchFamily="18" charset="0"/>
                <a:cs typeface="Times New Roman" panose="02020603050405020304" pitchFamily="18" charset="0"/>
              </a:rPr>
              <a:t>EXAMPLE: </a:t>
            </a:r>
          </a:p>
          <a:p>
            <a:r>
              <a:rPr lang="en-US" dirty="0">
                <a:latin typeface="Times New Roman" panose="02020603050405020304" pitchFamily="18" charset="0"/>
                <a:cs typeface="Times New Roman" panose="02020603050405020304" pitchFamily="18" charset="0"/>
              </a:rPr>
              <a:t>def fun (x=10,y=30):</a:t>
            </a:r>
          </a:p>
          <a:p>
            <a:r>
              <a:rPr lang="en-US" dirty="0">
                <a:latin typeface="Times New Roman" panose="02020603050405020304" pitchFamily="18" charset="0"/>
                <a:cs typeface="Times New Roman" panose="02020603050405020304" pitchFamily="18" charset="0"/>
              </a:rPr>
              <a:t>	c=</a:t>
            </a:r>
            <a:r>
              <a:rPr lang="en-US" dirty="0" err="1">
                <a:latin typeface="Times New Roman" panose="02020603050405020304" pitchFamily="18" charset="0"/>
                <a:cs typeface="Times New Roman" panose="02020603050405020304" pitchFamily="18" charset="0"/>
              </a:rPr>
              <a:t>x+y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 (“Result is = : “ , C)</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fun (89,9)</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fun () </a:t>
            </a:r>
          </a:p>
        </p:txBody>
      </p:sp>
      <p:sp>
        <p:nvSpPr>
          <p:cNvPr id="7" name="TextBox 6"/>
          <p:cNvSpPr txBox="1"/>
          <p:nvPr/>
        </p:nvSpPr>
        <p:spPr>
          <a:xfrm>
            <a:off x="0" y="5181600"/>
            <a:ext cx="995785" cy="923330"/>
          </a:xfrm>
          <a:prstGeom prst="rect">
            <a:avLst/>
          </a:prstGeom>
          <a:noFill/>
        </p:spPr>
        <p:txBody>
          <a:bodyPr wrap="none" rtlCol="0">
            <a:spAutoFit/>
          </a:bodyPr>
          <a:lstStyle/>
          <a:p>
            <a:r>
              <a:rPr lang="en-US" b="1" dirty="0"/>
              <a:t>OUTPUT</a:t>
            </a:r>
          </a:p>
          <a:p>
            <a:r>
              <a:rPr lang="en-US" dirty="0"/>
              <a:t>98</a:t>
            </a:r>
          </a:p>
          <a:p>
            <a:r>
              <a:rPr lang="en-US" dirty="0"/>
              <a:t>40</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379</TotalTime>
  <Words>1932</Words>
  <Application>Microsoft Office PowerPoint</Application>
  <PresentationFormat>On-screen Show (4:3)</PresentationFormat>
  <Paragraphs>247</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Consolas</vt:lpstr>
      <vt:lpstr>Times New Roman</vt:lpstr>
      <vt:lpstr>Wingdings 3</vt:lpstr>
      <vt:lpstr>Ion</vt:lpstr>
      <vt:lpstr>       UNIT - 4</vt:lpstr>
      <vt:lpstr>PowerPoint Presentation</vt:lpstr>
      <vt:lpstr>PowerPoint Presentation</vt:lpstr>
      <vt:lpstr> EXAMPLE OF USER DEFINED FUCTION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- 4</dc:title>
  <dc:creator>user</dc:creator>
  <cp:lastModifiedBy>shachin kumar</cp:lastModifiedBy>
  <cp:revision>42</cp:revision>
  <dcterms:created xsi:type="dcterms:W3CDTF">2023-04-11T06:44:35Z</dcterms:created>
  <dcterms:modified xsi:type="dcterms:W3CDTF">2024-04-24T06:53:10Z</dcterms:modified>
</cp:coreProperties>
</file>