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9" r:id="rId3"/>
    <p:sldId id="268" r:id="rId4"/>
    <p:sldId id="265" r:id="rId5"/>
    <p:sldId id="262" r:id="rId6"/>
    <p:sldId id="263" r:id="rId7"/>
    <p:sldId id="264" r:id="rId8"/>
    <p:sldId id="261" r:id="rId9"/>
    <p:sldId id="266" r:id="rId10"/>
    <p:sldId id="267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2020/12/7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2020/12/7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2020/12/7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2020/12/7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2020/12/7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2020/12/7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2020/12/7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2020/12/7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4400" dirty="0">
                <a:solidFill>
                  <a:schemeClr val="tx1"/>
                </a:solidFill>
              </a:rPr>
              <a:t>Day1</a:t>
            </a:r>
            <a:r>
              <a:rPr lang="zh-TW" altLang="en-US" sz="4400" dirty="0">
                <a:solidFill>
                  <a:schemeClr val="tx1"/>
                </a:solidFill>
              </a:rPr>
              <a:t>筆記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dirty="0">
                <a:latin typeface="Aharoni" panose="02010803020104030203" pitchFamily="2" charset="-79"/>
                <a:ea typeface="微軟正黑體 Light" panose="020B0304030504040204" pitchFamily="34" charset="-120"/>
                <a:cs typeface="Aharoni" panose="02010803020104030203" pitchFamily="2" charset="-79"/>
              </a:rPr>
              <a:t>NLP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經典機器學習馬拉松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0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16B22-892C-46C4-A66A-EC933F11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57557-1385-462F-8304-C5DA0D16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pandas as pd</a:t>
            </a:r>
          </a:p>
          <a:p>
            <a:r>
              <a:rPr lang="en-US" altLang="zh-TW" dirty="0" err="1"/>
              <a:t>dataSet</a:t>
            </a:r>
            <a:r>
              <a:rPr lang="en-US" altLang="zh-TW" dirty="0"/>
              <a:t>=</a:t>
            </a:r>
            <a:r>
              <a:rPr lang="en-US" altLang="zh-TW" dirty="0" err="1"/>
              <a:t>pd.read_csv</a:t>
            </a:r>
            <a:r>
              <a:rPr lang="en-US" altLang="zh-TW" dirty="0"/>
              <a:t>(r'</a:t>
            </a:r>
            <a:r>
              <a:rPr lang="en-US" altLang="zh-TW" dirty="0">
                <a:solidFill>
                  <a:srgbClr val="0070C0"/>
                </a:solidFill>
              </a:rPr>
              <a:t>Restaurant_Reviews.</a:t>
            </a:r>
            <a:r>
              <a:rPr lang="en-US" altLang="zh-TW" dirty="0" err="1">
                <a:solidFill>
                  <a:srgbClr val="0070C0"/>
                </a:solidFill>
              </a:rPr>
              <a:t>tsv</a:t>
            </a:r>
            <a:r>
              <a:rPr lang="en-US" altLang="zh-TW" dirty="0"/>
              <a:t>',</a:t>
            </a:r>
            <a:r>
              <a:rPr lang="en-US" altLang="zh-TW" dirty="0" err="1"/>
              <a:t>sep</a:t>
            </a:r>
            <a:r>
              <a:rPr lang="en-US" altLang="zh-TW" dirty="0"/>
              <a:t>='\t’)</a:t>
            </a:r>
          </a:p>
          <a:p>
            <a:r>
              <a:rPr lang="en-US" altLang="zh-TW" dirty="0" err="1"/>
              <a:t>all_review</a:t>
            </a:r>
            <a:r>
              <a:rPr lang="en-US" altLang="zh-TW" dirty="0"/>
              <a:t>=</a:t>
            </a:r>
            <a:r>
              <a:rPr lang="en-US" altLang="zh-TW" dirty="0" err="1"/>
              <a:t>dataSet</a:t>
            </a:r>
            <a:r>
              <a:rPr lang="en-US" altLang="zh-TW" dirty="0"/>
              <a:t>['Review'].values</a:t>
            </a:r>
          </a:p>
          <a:p>
            <a:r>
              <a:rPr lang="en-US" altLang="zh-TW" dirty="0" err="1"/>
              <a:t>all_review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96BBDF-1FDA-4BF3-B909-9A928CEB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D56F9-7874-4D9D-BCFB-A652A3F3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4812"/>
          </a:xfrm>
        </p:spPr>
        <p:txBody>
          <a:bodyPr/>
          <a:lstStyle/>
          <a:p>
            <a:r>
              <a:rPr lang="en-US" altLang="zh-TW" dirty="0"/>
              <a:t>DAY1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47BB2-4A8D-4EBE-A4F3-8EA96A99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5519"/>
            <a:ext cx="10058400" cy="4815281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err="1">
                <a:solidFill>
                  <a:srgbClr val="333333"/>
                </a:solidFill>
                <a:latin typeface="Open Sans"/>
              </a:rPr>
              <a:t>len</a:t>
            </a:r>
            <a:r>
              <a:rPr lang="en-US" altLang="zh-TW" b="1" dirty="0">
                <a:solidFill>
                  <a:srgbClr val="333333"/>
                </a:solidFill>
                <a:latin typeface="Open Sans"/>
              </a:rPr>
              <a:t>( )  </a:t>
            </a:r>
            <a:r>
              <a:rPr lang="zh-TW" altLang="en-US" b="1" dirty="0">
                <a:solidFill>
                  <a:srgbClr val="333333"/>
                </a:solidFill>
                <a:latin typeface="Open Sans"/>
              </a:rPr>
              <a:t>長度</a:t>
            </a:r>
            <a:endParaRPr lang="en-US" altLang="zh-TW" b="1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+ or .join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文字合併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in or not in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文字是否在字串中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.strip( 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文字移除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.replace( 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文字取代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.split()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文字分割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.count( 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文字次數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Open Sans"/>
              </a:rPr>
              <a:t>startswith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() / .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Open Sans"/>
              </a:rPr>
              <a:t>endswith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()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判定字串頭尾是否為該字元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.capitalize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將開頭轉換為大寫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.find() / .index()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尋找字串中字元所在位置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.upper() / .lower()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整串字串轉換為大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小寫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Function: Counter()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快速計算字串中所有字元出現過的次數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(from collections import Counter)</a:t>
            </a: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Open Sans"/>
              </a:rPr>
              <a:t>most_common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(x)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出現最多的字元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前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x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名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)</a:t>
            </a:r>
          </a:p>
          <a:p>
            <a:pPr lvl="1"/>
            <a:r>
              <a:rPr lang="en-US" altLang="zh-TW" b="1" i="0" dirty="0">
                <a:solidFill>
                  <a:srgbClr val="333333"/>
                </a:solidFill>
                <a:effectLst/>
                <a:latin typeface="Open Sans"/>
              </a:rPr>
              <a:t>.get(‘x’) x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/>
              </a:rPr>
              <a:t>字元出現過幾次</a:t>
            </a:r>
            <a:endParaRPr lang="en-US" altLang="zh-TW" b="1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FEAF4-9ABA-4207-8B86-C3F6280E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E006-72F6-4D82-BEFC-C83CAE84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讀取課程文檔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C040126-58C8-45FA-B785-0E067DF0C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13" y="2869871"/>
            <a:ext cx="5192810" cy="235243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02272-F179-4251-8F4B-5D36674A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3D26EC-5B4D-4A16-B02A-DF576745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61" y="2848397"/>
            <a:ext cx="5931017" cy="23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625A11-78DE-4322-AA21-04A1848D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58A7787-F471-479C-A47E-94618143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06" y="1222014"/>
            <a:ext cx="9770588" cy="4413972"/>
          </a:xfrm>
        </p:spPr>
      </p:pic>
    </p:spTree>
    <p:extLst>
      <p:ext uri="{BB962C8B-B14F-4D97-AF65-F5344CB8AC3E}">
        <p14:creationId xmlns:p14="http://schemas.microsoft.com/office/powerpoint/2010/main" val="222550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096B0-4EC8-4055-A208-DA8F8C50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E74C67-5022-49A7-AEDF-5856226D4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656" y="2103438"/>
            <a:ext cx="7834688" cy="38496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DDFCB5-271B-4E71-A8FC-39F4D94C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748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B04D4-6867-40BF-8E14-2AF496BB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提取特定文字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84BA7-DE4D-440B-AC9E-CA33BD74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TW" sz="180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start:end</a:t>
            </a:r>
            <a:r>
              <a:rPr lang="en-US" altLang="zh-TW" sz="180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sz="1800" u="none" strike="noStrike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zh-TW" altLang="en-US" sz="1800" u="none" strike="noStrike" dirty="0">
                <a:effectLst/>
                <a:latin typeface="Consolas" panose="020B0609020204030204" pitchFamily="49" charset="0"/>
              </a:rPr>
              <a:t>包含前面</a:t>
            </a:r>
            <a:r>
              <a:rPr lang="en-US" altLang="zh-TW" sz="1800" u="none" strike="noStrike" dirty="0">
                <a:effectLst/>
                <a:latin typeface="Consolas" panose="020B0609020204030204" pitchFamily="49" charset="0"/>
              </a:rPr>
              <a:t>start </a:t>
            </a:r>
            <a:r>
              <a:rPr lang="zh-TW" altLang="en-US" sz="1800" u="none" strike="noStrike" dirty="0">
                <a:effectLst/>
                <a:latin typeface="Consolas" panose="020B0609020204030204" pitchFamily="49" charset="0"/>
              </a:rPr>
              <a:t>，不包含後面</a:t>
            </a:r>
            <a:r>
              <a:rPr lang="en-US" altLang="zh-TW" sz="1800" u="none" strike="noStrike" dirty="0">
                <a:effectLst/>
                <a:latin typeface="Consolas" panose="020B0609020204030204" pitchFamily="49" charset="0"/>
              </a:rPr>
              <a:t>end</a:t>
            </a:r>
          </a:p>
          <a:p>
            <a:r>
              <a:rPr lang="en-US" altLang="zh-TW" sz="180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a[start:]</a:t>
            </a:r>
            <a:r>
              <a:rPr lang="en-US" altLang="zh-TW" sz="1800" u="none" strike="noStrike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zh-TW" altLang="en-US" sz="1800" u="none" strike="noStrike" dirty="0">
                <a:effectLst/>
                <a:latin typeface="Consolas" panose="020B0609020204030204" pitchFamily="49" charset="0"/>
              </a:rPr>
              <a:t>指</a:t>
            </a:r>
            <a:r>
              <a:rPr lang="zh-TW" altLang="en-US" sz="1800" dirty="0">
                <a:latin typeface="Consolas" panose="020B0609020204030204" pitchFamily="49" charset="0"/>
              </a:rPr>
              <a:t>定</a:t>
            </a:r>
            <a:r>
              <a:rPr lang="en-US" altLang="zh-TW" sz="1800" dirty="0">
                <a:latin typeface="Consolas" panose="020B0609020204030204" pitchFamily="49" charset="0"/>
              </a:rPr>
              <a:t>(start) </a:t>
            </a:r>
            <a:r>
              <a:rPr lang="en-US" altLang="zh-TW" sz="1800" u="none" strike="noStrike" dirty="0">
                <a:effectLst/>
                <a:latin typeface="Consolas" panose="020B0609020204030204" pitchFamily="49" charset="0"/>
              </a:rPr>
              <a:t>~ end </a:t>
            </a:r>
            <a:r>
              <a:rPr lang="zh-TW" altLang="en-US" sz="1800" u="none" strike="noStrike" dirty="0">
                <a:effectLst/>
                <a:latin typeface="Consolas" panose="020B0609020204030204" pitchFamily="49" charset="0"/>
              </a:rPr>
              <a:t>。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 </a:t>
            </a:r>
            <a:r>
              <a:rPr lang="pt-BR" altLang="zh-TW" sz="1800" dirty="0">
                <a:solidFill>
                  <a:srgbClr val="2F3337"/>
                </a:solidFill>
                <a:latin typeface="inherit"/>
              </a:rPr>
              <a:t>a[</a:t>
            </a:r>
            <a:r>
              <a:rPr lang="pt-BR" altLang="zh-TW" sz="1800" dirty="0">
                <a:latin typeface="inherit"/>
              </a:rPr>
              <a:t>2</a:t>
            </a:r>
            <a:r>
              <a:rPr lang="pt-BR" altLang="zh-TW" sz="1800" dirty="0">
                <a:solidFill>
                  <a:srgbClr val="2F3337"/>
                </a:solidFill>
                <a:latin typeface="inherit"/>
              </a:rPr>
              <a:t>:] =3,4,5,6</a:t>
            </a:r>
            <a:endParaRPr lang="pt-BR" altLang="zh-TW" sz="1800" u="none" strike="noStrike" dirty="0">
              <a:solidFill>
                <a:srgbClr val="2F3337"/>
              </a:solidFill>
              <a:effectLst/>
              <a:latin typeface="inherit"/>
            </a:endParaRPr>
          </a:p>
          <a:p>
            <a:r>
              <a:rPr lang="en-US" altLang="zh-TW" sz="180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a[:end]</a:t>
            </a:r>
            <a:r>
              <a:rPr lang="en-US" altLang="zh-TW" sz="1800" u="none" strike="noStrike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altLang="zh-TW" sz="1800" dirty="0">
                <a:latin typeface="Consolas" panose="020B0609020204030204" pitchFamily="49" charset="0"/>
              </a:rPr>
              <a:t>start </a:t>
            </a:r>
            <a:r>
              <a:rPr lang="en-US" altLang="zh-TW" sz="1800" u="none" strike="noStrike" dirty="0">
                <a:effectLst/>
                <a:latin typeface="Consolas" panose="020B0609020204030204" pitchFamily="49" charset="0"/>
              </a:rPr>
              <a:t>~ </a:t>
            </a:r>
            <a:r>
              <a:rPr lang="zh-TW" altLang="en-US" sz="1800" u="none" strike="noStrike" dirty="0">
                <a:effectLst/>
                <a:latin typeface="Consolas" panose="020B0609020204030204" pitchFamily="49" charset="0"/>
              </a:rPr>
              <a:t>指</a:t>
            </a:r>
            <a:r>
              <a:rPr lang="zh-TW" altLang="en-US" sz="1800" dirty="0">
                <a:latin typeface="Consolas" panose="020B0609020204030204" pitchFamily="49" charset="0"/>
              </a:rPr>
              <a:t>定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u="none" strike="noStrike" dirty="0">
                <a:effectLst/>
                <a:latin typeface="Consolas" panose="020B0609020204030204" pitchFamily="49" charset="0"/>
              </a:rPr>
              <a:t>end) </a:t>
            </a:r>
            <a:r>
              <a:rPr lang="zh-TW" altLang="en-US" sz="1800" u="none" strike="noStrike" dirty="0">
                <a:effectLst/>
                <a:latin typeface="Consolas" panose="020B0609020204030204" pitchFamily="49" charset="0"/>
              </a:rPr>
              <a:t>。</a:t>
            </a:r>
            <a:r>
              <a:rPr lang="pt-BR" altLang="zh-TW" sz="1800" dirty="0">
                <a:solidFill>
                  <a:srgbClr val="2F3337"/>
                </a:solidFill>
                <a:latin typeface="inherit"/>
              </a:rPr>
              <a:t>a[:</a:t>
            </a:r>
            <a:r>
              <a:rPr lang="pt-BR" altLang="zh-TW" sz="1800" dirty="0">
                <a:latin typeface="inherit"/>
              </a:rPr>
              <a:t>-2</a:t>
            </a:r>
            <a:r>
              <a:rPr lang="pt-BR" altLang="zh-TW" sz="1800" dirty="0">
                <a:solidFill>
                  <a:srgbClr val="2F3337"/>
                </a:solidFill>
                <a:latin typeface="inherit"/>
              </a:rPr>
              <a:t>] =1,2,3,4</a:t>
            </a:r>
            <a:endParaRPr lang="en-US" altLang="zh-TW" sz="1800" u="none" strike="noStrike" dirty="0">
              <a:effectLst/>
              <a:latin typeface="Consolas" panose="020B0609020204030204" pitchFamily="49" charset="0"/>
            </a:endParaRPr>
          </a:p>
          <a:p>
            <a:r>
              <a:rPr lang="pt-BR" altLang="zh-TW" sz="1800" u="none" strike="noStrike" dirty="0">
                <a:effectLst/>
                <a:latin typeface="inherit"/>
              </a:rPr>
              <a:t>&gt;&gt;&gt; 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a = [</a:t>
            </a:r>
            <a:r>
              <a:rPr lang="pt-BR" altLang="zh-TW" sz="1800" u="none" strike="noStrike" dirty="0">
                <a:effectLst/>
                <a:latin typeface="inherit"/>
              </a:rPr>
              <a:t>1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</a:t>
            </a:r>
            <a:r>
              <a:rPr lang="pt-BR" altLang="zh-TW" sz="1800" u="none" strike="noStrike" dirty="0">
                <a:effectLst/>
                <a:latin typeface="inherit"/>
              </a:rPr>
              <a:t>2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</a:t>
            </a:r>
            <a:r>
              <a:rPr lang="pt-BR" altLang="zh-TW" sz="1800" u="none" strike="noStrike" dirty="0">
                <a:effectLst/>
                <a:latin typeface="inherit"/>
              </a:rPr>
              <a:t>3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</a:t>
            </a:r>
            <a:r>
              <a:rPr lang="pt-BR" altLang="zh-TW" sz="1800" u="none" strike="noStrike" dirty="0">
                <a:effectLst/>
                <a:latin typeface="inherit"/>
              </a:rPr>
              <a:t>4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</a:t>
            </a:r>
            <a:r>
              <a:rPr lang="pt-BR" altLang="zh-TW" sz="1800" u="none" strike="noStrike" dirty="0">
                <a:effectLst/>
                <a:latin typeface="inherit"/>
              </a:rPr>
              <a:t>5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</a:t>
            </a:r>
            <a:r>
              <a:rPr lang="pt-BR" altLang="zh-TW" sz="1800" u="none" strike="noStrike" dirty="0">
                <a:effectLst/>
                <a:latin typeface="inherit"/>
              </a:rPr>
              <a:t>6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] </a:t>
            </a:r>
          </a:p>
          <a:p>
            <a:r>
              <a:rPr lang="pt-BR" altLang="zh-TW" sz="1800" u="none" strike="noStrike" dirty="0">
                <a:effectLst/>
                <a:latin typeface="inherit"/>
              </a:rPr>
              <a:t>&gt;&gt;&gt; 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a[:</a:t>
            </a:r>
            <a:r>
              <a:rPr lang="pt-BR" altLang="zh-TW" sz="1800" u="none" strike="noStrike" dirty="0">
                <a:effectLst/>
                <a:latin typeface="inherit"/>
              </a:rPr>
              <a:t>-1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] </a:t>
            </a:r>
          </a:p>
          <a:p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[</a:t>
            </a:r>
            <a:r>
              <a:rPr lang="pt-BR" altLang="zh-TW" sz="1800" u="none" strike="noStrike" dirty="0">
                <a:effectLst/>
                <a:latin typeface="inherit"/>
              </a:rPr>
              <a:t>1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 </a:t>
            </a:r>
            <a:r>
              <a:rPr lang="pt-BR" altLang="zh-TW" sz="1800" u="none" strike="noStrike" dirty="0">
                <a:effectLst/>
                <a:latin typeface="inherit"/>
              </a:rPr>
              <a:t>2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 </a:t>
            </a:r>
            <a:r>
              <a:rPr lang="pt-BR" altLang="zh-TW" sz="1800" u="none" strike="noStrike" dirty="0">
                <a:effectLst/>
                <a:latin typeface="inherit"/>
              </a:rPr>
              <a:t>3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 </a:t>
            </a:r>
            <a:r>
              <a:rPr lang="pt-BR" altLang="zh-TW" sz="1800" u="none" strike="noStrike" dirty="0">
                <a:effectLst/>
                <a:latin typeface="inherit"/>
              </a:rPr>
              <a:t>4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, </a:t>
            </a:r>
            <a:r>
              <a:rPr lang="pt-BR" altLang="zh-TW" sz="1800" u="none" strike="noStrike" dirty="0">
                <a:effectLst/>
                <a:latin typeface="inherit"/>
              </a:rPr>
              <a:t>5</a:t>
            </a:r>
            <a:r>
              <a:rPr lang="pt-BR" altLang="zh-TW" sz="1800" u="none" strike="noStrike" dirty="0">
                <a:solidFill>
                  <a:srgbClr val="2F3337"/>
                </a:solidFill>
                <a:effectLst/>
                <a:latin typeface="inherit"/>
              </a:rPr>
              <a:t>]</a:t>
            </a:r>
          </a:p>
          <a:p>
            <a:r>
              <a:rPr lang="zh-TW" altLang="en-US" sz="1800" dirty="0">
                <a:latin typeface="inherit"/>
              </a:rPr>
              <a:t>實際：</a:t>
            </a:r>
            <a:r>
              <a:rPr lang="en-US" altLang="zh-TW" sz="1800" dirty="0">
                <a:latin typeface="inherit"/>
              </a:rPr>
              <a:t>[</a:t>
            </a:r>
            <a:r>
              <a:rPr lang="pt-BR" altLang="zh-TW" sz="1800" dirty="0">
                <a:latin typeface="inherit"/>
              </a:rPr>
              <a:t>1,2,3,4,5,6</a:t>
            </a:r>
            <a:r>
              <a:rPr lang="en-US" altLang="zh-TW" sz="1800" dirty="0">
                <a:latin typeface="inherit"/>
              </a:rPr>
              <a:t>]</a:t>
            </a:r>
            <a:endParaRPr lang="pt-BR" altLang="zh-TW" sz="1800" dirty="0">
              <a:latin typeface="inherit"/>
            </a:endParaRPr>
          </a:p>
          <a:p>
            <a:r>
              <a:rPr lang="zh-TW" altLang="en-US" sz="1800" dirty="0">
                <a:latin typeface="inherit"/>
              </a:rPr>
              <a:t>位置：</a:t>
            </a:r>
            <a:r>
              <a:rPr lang="en-US" altLang="zh-TW" sz="1800" dirty="0">
                <a:latin typeface="inherit"/>
              </a:rPr>
              <a:t>[0(-6),1(-5),2(-4),3(-3),4(-2),5(-1)]</a:t>
            </a:r>
            <a:endParaRPr lang="zh-TW" altLang="en-US" sz="1800" dirty="0">
              <a:latin typeface="inherit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FEF146-D94C-400C-877F-881E1F74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2020/12/7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6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{138594E8-B81C-4638-9827-D91FE0F50C2A}tf78438558_win32</Template>
  <TotalTime>269</TotalTime>
  <Words>403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inherit</vt:lpstr>
      <vt:lpstr>Microsoft JhengHei UI</vt:lpstr>
      <vt:lpstr>Open Sans</vt:lpstr>
      <vt:lpstr>微軟正黑體 Light</vt:lpstr>
      <vt:lpstr>Aharoni</vt:lpstr>
      <vt:lpstr>Calibri</vt:lpstr>
      <vt:lpstr>Century Gothic</vt:lpstr>
      <vt:lpstr>Consolas</vt:lpstr>
      <vt:lpstr>Garamond</vt:lpstr>
      <vt:lpstr>SavonVTI</vt:lpstr>
      <vt:lpstr>Day1筆記</vt:lpstr>
      <vt:lpstr>讀取檔案</vt:lpstr>
      <vt:lpstr>DAY1</vt:lpstr>
      <vt:lpstr>Title Lorem Ipsum</vt:lpstr>
      <vt:lpstr>讀取課程文檔</vt:lpstr>
      <vt:lpstr>PowerPoint 簡報</vt:lpstr>
      <vt:lpstr>結果</vt:lpstr>
      <vt:lpstr>Title Lorem Ipsum</vt:lpstr>
      <vt:lpstr>提取特定文字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Day1筆記</dc:title>
  <dc:creator>仁傑 李</dc:creator>
  <cp:lastModifiedBy>仁傑 李</cp:lastModifiedBy>
  <cp:revision>4</cp:revision>
  <dcterms:created xsi:type="dcterms:W3CDTF">2020-12-07T13:39:09Z</dcterms:created>
  <dcterms:modified xsi:type="dcterms:W3CDTF">2020-12-07T18:18:22Z</dcterms:modified>
</cp:coreProperties>
</file>