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540338ba55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540338ba55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540338ba55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540338ba55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540338ba55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40338ba55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540338ba55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40338ba55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540338ba55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40338ba55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540338ba55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540338ba55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540338ba55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40338ba55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540338ba0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40338ba0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540338ba55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40338ba55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540338ba55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40338ba55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540338ba5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40338ba5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540338ba5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40338ba5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540338ba5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40338ba5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540338ba55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40338ba55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540338ba55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40338ba55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9.png"/><Relationship Id="rId5" Type="http://schemas.openxmlformats.org/officeDocument/2006/relationships/image" Target="../media/image23.png"/><Relationship Id="rId6" Type="http://schemas.openxmlformats.org/officeDocument/2006/relationships/hyperlink" Target="https://github.com/zcczhang/UAV_Coverage/blob/master/multi_agent_Q_Learning/double_action_agent_grid.p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26.png"/><Relationship Id="rId5" Type="http://schemas.openxmlformats.org/officeDocument/2006/relationships/image" Target="../media/image21.png"/><Relationship Id="rId6" Type="http://schemas.openxmlformats.org/officeDocument/2006/relationships/image" Target="../media/image20.png"/><Relationship Id="rId7"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zcczhang/UAV_Coverage/blob/master/ACTKR_double_Coverage/dual_agent_train.py" TargetMode="Externa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7.png"/><Relationship Id="rId5" Type="http://schemas.openxmlformats.org/officeDocument/2006/relationships/image" Target="../media/image15.png"/><Relationship Id="rId6" Type="http://schemas.openxmlformats.org/officeDocument/2006/relationships/image" Target="../media/image17.gif"/><Relationship Id="rId7" Type="http://schemas.openxmlformats.org/officeDocument/2006/relationships/image" Target="../media/image24.gif"/><Relationship Id="rId8" Type="http://schemas.openxmlformats.org/officeDocument/2006/relationships/hyperlink" Target="https://github.com/zcczhang/UAV_Coverage/blob/master/Simulation/simulation.p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slide" Target="/ppt/slides/slide3.xml"/><Relationship Id="rId10" Type="http://schemas.openxmlformats.org/officeDocument/2006/relationships/slide" Target="/ppt/slides/slide15.xml"/><Relationship Id="rId9" Type="http://schemas.openxmlformats.org/officeDocument/2006/relationships/slide" Target="/ppt/slides/slide14.xml"/><Relationship Id="rId5" Type="http://schemas.openxmlformats.org/officeDocument/2006/relationships/slide" Target="/ppt/slides/slide5.xml"/><Relationship Id="rId6" Type="http://schemas.openxmlformats.org/officeDocument/2006/relationships/slide" Target="/ppt/slides/slide7.xml"/><Relationship Id="rId7" Type="http://schemas.openxmlformats.org/officeDocument/2006/relationships/slide" Target="/ppt/slides/slide9.xml"/><Relationship Id="rId8" Type="http://schemas.openxmlformats.org/officeDocument/2006/relationships/slide" Target="/ppt/slid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hyperlink" Target="https://github.com/zcczhang/UAV_Coverage/blob/master/ACTKR_double_Coverage/gridwrold_env_multi.py" TargetMode="External"/><Relationship Id="rId5" Type="http://schemas.openxmlformats.org/officeDocument/2006/relationships/hyperlink" Target="https://github.com/zcczhang/UAV_Coverage/blob/master/ACTKR_double_Coverage/gridwrold_env_multi.py" TargetMode="External"/><Relationship Id="rId6" Type="http://schemas.openxmlformats.org/officeDocument/2006/relationships/hyperlink" Target="https://github.com/zcczhang/UAV_Coverage/blob/master/ACTKR_double_Coverage/gridwrold_env_multi.p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7.png"/><Relationship Id="rId10" Type="http://schemas.openxmlformats.org/officeDocument/2006/relationships/image" Target="../media/image14.png"/><Relationship Id="rId9"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6.png"/><Relationship Id="rId7" Type="http://schemas.openxmlformats.org/officeDocument/2006/relationships/image" Target="../media/image19.png"/><Relationship Id="rId8" Type="http://schemas.openxmlformats.org/officeDocument/2006/relationships/hyperlink" Target="https://github.com/zcczhang/UAV_Coverage/blob/master/Grid%20World/Past_All_Grids_v2.0.1.ipyn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22.png"/><Relationship Id="rId5" Type="http://schemas.openxmlformats.org/officeDocument/2006/relationships/hyperlink" Target="https://github.com/zcczhang/UAV_Coverage/blob/master/Graph_Based_Coverage/rl_MDP.p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8.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04808" y="46022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100"/>
              <a:t>Area Coverage with Unmanned Aerial Vehicles</a:t>
            </a:r>
            <a:endParaRPr sz="4100"/>
          </a:p>
        </p:txBody>
      </p:sp>
      <p:pic>
        <p:nvPicPr>
          <p:cNvPr id="55" name="Google Shape;55;p13"/>
          <p:cNvPicPr preferRelativeResize="0"/>
          <p:nvPr/>
        </p:nvPicPr>
        <p:blipFill>
          <a:blip r:embed="rId3">
            <a:alphaModFix/>
          </a:blip>
          <a:stretch>
            <a:fillRect/>
          </a:stretch>
        </p:blipFill>
        <p:spPr>
          <a:xfrm>
            <a:off x="-6900" y="4555396"/>
            <a:ext cx="9150902" cy="588104"/>
          </a:xfrm>
          <a:prstGeom prst="rect">
            <a:avLst/>
          </a:prstGeom>
          <a:noFill/>
          <a:ln>
            <a:noFill/>
          </a:ln>
        </p:spPr>
      </p:pic>
      <p:sp>
        <p:nvSpPr>
          <p:cNvPr id="56" name="Google Shape;56;p13"/>
          <p:cNvSpPr txBox="1"/>
          <p:nvPr>
            <p:ph idx="1" type="subTitle"/>
          </p:nvPr>
        </p:nvSpPr>
        <p:spPr>
          <a:xfrm>
            <a:off x="251075" y="3137813"/>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Zichen “Charles” Zhang</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489500" y="269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Multi-Agents Q Learning</a:t>
            </a:r>
            <a:endParaRPr/>
          </a:p>
        </p:txBody>
      </p:sp>
      <p:pic>
        <p:nvPicPr>
          <p:cNvPr id="150" name="Google Shape;150;p22"/>
          <p:cNvPicPr preferRelativeResize="0"/>
          <p:nvPr/>
        </p:nvPicPr>
        <p:blipFill>
          <a:blip r:embed="rId3">
            <a:alphaModFix/>
          </a:blip>
          <a:stretch>
            <a:fillRect/>
          </a:stretch>
        </p:blipFill>
        <p:spPr>
          <a:xfrm>
            <a:off x="-6900" y="4555836"/>
            <a:ext cx="9143999" cy="587664"/>
          </a:xfrm>
          <a:prstGeom prst="rect">
            <a:avLst/>
          </a:prstGeom>
          <a:noFill/>
          <a:ln>
            <a:noFill/>
          </a:ln>
        </p:spPr>
      </p:pic>
      <p:pic>
        <p:nvPicPr>
          <p:cNvPr id="151" name="Google Shape;151;p22"/>
          <p:cNvPicPr preferRelativeResize="0"/>
          <p:nvPr/>
        </p:nvPicPr>
        <p:blipFill>
          <a:blip r:embed="rId4">
            <a:alphaModFix/>
          </a:blip>
          <a:stretch>
            <a:fillRect/>
          </a:stretch>
        </p:blipFill>
        <p:spPr>
          <a:xfrm>
            <a:off x="2351063" y="1012300"/>
            <a:ext cx="4797473" cy="1791600"/>
          </a:xfrm>
          <a:prstGeom prst="rect">
            <a:avLst/>
          </a:prstGeom>
          <a:noFill/>
          <a:ln>
            <a:noFill/>
          </a:ln>
        </p:spPr>
      </p:pic>
      <p:pic>
        <p:nvPicPr>
          <p:cNvPr id="152" name="Google Shape;152;p22"/>
          <p:cNvPicPr preferRelativeResize="0"/>
          <p:nvPr/>
        </p:nvPicPr>
        <p:blipFill>
          <a:blip r:embed="rId5">
            <a:alphaModFix/>
          </a:blip>
          <a:stretch>
            <a:fillRect/>
          </a:stretch>
        </p:blipFill>
        <p:spPr>
          <a:xfrm>
            <a:off x="2573458" y="2803900"/>
            <a:ext cx="5348173" cy="1652225"/>
          </a:xfrm>
          <a:prstGeom prst="rect">
            <a:avLst/>
          </a:prstGeom>
          <a:noFill/>
          <a:ln>
            <a:noFill/>
          </a:ln>
        </p:spPr>
      </p:pic>
      <p:pic>
        <p:nvPicPr>
          <p:cNvPr id="153" name="Google Shape;153;p22"/>
          <p:cNvPicPr preferRelativeResize="0"/>
          <p:nvPr/>
        </p:nvPicPr>
        <p:blipFill>
          <a:blip r:embed="rId3">
            <a:alphaModFix/>
          </a:blip>
          <a:stretch>
            <a:fillRect/>
          </a:stretch>
        </p:blipFill>
        <p:spPr>
          <a:xfrm>
            <a:off x="-6900" y="4555396"/>
            <a:ext cx="9150902" cy="588104"/>
          </a:xfrm>
          <a:prstGeom prst="rect">
            <a:avLst/>
          </a:prstGeom>
          <a:noFill/>
          <a:ln>
            <a:noFill/>
          </a:ln>
        </p:spPr>
      </p:pic>
      <p:sp>
        <p:nvSpPr>
          <p:cNvPr id="154" name="Google Shape;154;p22"/>
          <p:cNvSpPr txBox="1"/>
          <p:nvPr/>
        </p:nvSpPr>
        <p:spPr>
          <a:xfrm>
            <a:off x="837475" y="1766400"/>
            <a:ext cx="1232700" cy="15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Find a path covered all cells in a relative some steps, but not the best path</a:t>
            </a:r>
            <a:endParaRPr/>
          </a:p>
        </p:txBody>
      </p:sp>
      <p:sp>
        <p:nvSpPr>
          <p:cNvPr id="155" name="Google Shape;155;p22"/>
          <p:cNvSpPr txBox="1"/>
          <p:nvPr/>
        </p:nvSpPr>
        <p:spPr>
          <a:xfrm>
            <a:off x="8346000" y="4168825"/>
            <a:ext cx="798000" cy="38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u="sng">
                <a:solidFill>
                  <a:schemeClr val="hlink"/>
                </a:solidFill>
                <a:hlinkClick r:id="rId6"/>
              </a:rPr>
              <a:t>Link</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489500" y="269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Actor Critic using Kronecker-Factored Trust Region(ACKTR)</a:t>
            </a:r>
            <a:endParaRPr sz="2400"/>
          </a:p>
        </p:txBody>
      </p:sp>
      <p:pic>
        <p:nvPicPr>
          <p:cNvPr id="161" name="Google Shape;161;p23"/>
          <p:cNvPicPr preferRelativeResize="0"/>
          <p:nvPr/>
        </p:nvPicPr>
        <p:blipFill>
          <a:blip r:embed="rId3">
            <a:alphaModFix/>
          </a:blip>
          <a:stretch>
            <a:fillRect/>
          </a:stretch>
        </p:blipFill>
        <p:spPr>
          <a:xfrm>
            <a:off x="-6900" y="4555396"/>
            <a:ext cx="9150902" cy="588104"/>
          </a:xfrm>
          <a:prstGeom prst="rect">
            <a:avLst/>
          </a:prstGeom>
          <a:noFill/>
          <a:ln>
            <a:noFill/>
          </a:ln>
        </p:spPr>
      </p:pic>
      <p:sp>
        <p:nvSpPr>
          <p:cNvPr id="162" name="Google Shape;162;p23"/>
          <p:cNvSpPr txBox="1"/>
          <p:nvPr/>
        </p:nvSpPr>
        <p:spPr>
          <a:xfrm>
            <a:off x="606900" y="879925"/>
            <a:ext cx="7930200" cy="367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i="1" lang="en" sz="1200"/>
              <a:t>Actor:</a:t>
            </a:r>
            <a:endParaRPr b="1" i="1" sz="1200"/>
          </a:p>
          <a:p>
            <a:pPr indent="0" lvl="0" marL="0" rtl="0" algn="l">
              <a:lnSpc>
                <a:spcPct val="115000"/>
              </a:lnSpc>
              <a:spcBef>
                <a:spcPts val="0"/>
              </a:spcBef>
              <a:spcAft>
                <a:spcPts val="0"/>
              </a:spcAft>
              <a:buNone/>
            </a:pPr>
            <a:r>
              <a:rPr lang="en" sz="1200"/>
              <a:t>Fisher matrix defined by policy distribution(multi-layer perception(MLP) policy in our case):</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b="1" i="1" lang="en" sz="1200"/>
              <a:t>Critic:</a:t>
            </a:r>
            <a:endParaRPr b="1" i="1" sz="1200"/>
          </a:p>
          <a:p>
            <a:pPr indent="0" lvl="0" marL="0" rtl="0" algn="l">
              <a:lnSpc>
                <a:spcPct val="115000"/>
              </a:lnSpc>
              <a:spcBef>
                <a:spcPts val="0"/>
              </a:spcBef>
              <a:spcAft>
                <a:spcPts val="0"/>
              </a:spcAft>
              <a:buNone/>
            </a:pPr>
            <a:r>
              <a:rPr i="1" lang="en" sz="1200"/>
              <a:t>v</a:t>
            </a:r>
            <a:r>
              <a:rPr i="1" lang="en" sz="1200"/>
              <a:t>, defined to be a Gaussian distribution </a:t>
            </a:r>
            <a:endParaRPr i="1" sz="1200"/>
          </a:p>
          <a:p>
            <a:pPr indent="0" lvl="0" marL="0" rtl="0" algn="l">
              <a:lnSpc>
                <a:spcPct val="115000"/>
              </a:lnSpc>
              <a:spcBef>
                <a:spcPts val="0"/>
              </a:spcBef>
              <a:spcAft>
                <a:spcPts val="0"/>
              </a:spcAft>
              <a:buNone/>
            </a:pPr>
            <a:r>
              <a:t/>
            </a:r>
            <a:endParaRPr i="1" sz="1200"/>
          </a:p>
          <a:p>
            <a:pPr indent="0" lvl="0" marL="0" rtl="0" algn="l">
              <a:lnSpc>
                <a:spcPct val="115000"/>
              </a:lnSpc>
              <a:spcBef>
                <a:spcPts val="0"/>
              </a:spcBef>
              <a:spcAft>
                <a:spcPts val="0"/>
              </a:spcAft>
              <a:buNone/>
            </a:pPr>
            <a:r>
              <a:t/>
            </a:r>
            <a:endParaRPr b="1" i="1" sz="1200"/>
          </a:p>
          <a:p>
            <a:pPr indent="0" lvl="0" marL="0" rtl="0" algn="l">
              <a:lnSpc>
                <a:spcPct val="115000"/>
              </a:lnSpc>
              <a:spcBef>
                <a:spcPts val="0"/>
              </a:spcBef>
              <a:spcAft>
                <a:spcPts val="0"/>
              </a:spcAft>
              <a:buNone/>
            </a:pPr>
            <a:r>
              <a:rPr b="1" i="1" lang="en" sz="1200"/>
              <a:t>Apply Kronecker-factored approximated curvature(K-FAC)</a:t>
            </a:r>
            <a:endParaRPr b="1" i="1" sz="1200"/>
          </a:p>
          <a:p>
            <a:pPr indent="0" lvl="0" marL="0" rtl="0" algn="l">
              <a:lnSpc>
                <a:spcPct val="115000"/>
              </a:lnSpc>
              <a:spcBef>
                <a:spcPts val="0"/>
              </a:spcBef>
              <a:spcAft>
                <a:spcPts val="0"/>
              </a:spcAft>
              <a:buNone/>
            </a:pPr>
            <a:r>
              <a:t/>
            </a:r>
            <a:endParaRPr b="1" i="1" sz="1200"/>
          </a:p>
          <a:p>
            <a:pPr indent="0" lvl="0" marL="0" rtl="0" algn="l">
              <a:lnSpc>
                <a:spcPct val="115000"/>
              </a:lnSpc>
              <a:spcBef>
                <a:spcPts val="0"/>
              </a:spcBef>
              <a:spcAft>
                <a:spcPts val="0"/>
              </a:spcAft>
              <a:buNone/>
            </a:pPr>
            <a:r>
              <a:t/>
            </a:r>
            <a:endParaRPr b="1" i="1" sz="1200"/>
          </a:p>
          <a:p>
            <a:pPr indent="0" lvl="0" marL="0" rtl="0" algn="l">
              <a:lnSpc>
                <a:spcPct val="115000"/>
              </a:lnSpc>
              <a:spcBef>
                <a:spcPts val="0"/>
              </a:spcBef>
              <a:spcAft>
                <a:spcPts val="0"/>
              </a:spcAft>
              <a:buNone/>
            </a:pPr>
            <a:r>
              <a:t/>
            </a:r>
            <a:endParaRPr b="1" i="1" sz="1200"/>
          </a:p>
          <a:p>
            <a:pPr indent="0" lvl="0" marL="0" rtl="0" algn="l">
              <a:lnSpc>
                <a:spcPct val="115000"/>
              </a:lnSpc>
              <a:spcBef>
                <a:spcPts val="0"/>
              </a:spcBef>
              <a:spcAft>
                <a:spcPts val="0"/>
              </a:spcAft>
              <a:buNone/>
            </a:pPr>
            <a:r>
              <a:rPr b="1" i="1" lang="en" sz="1200"/>
              <a:t>Apply Trust Region optimization of K-FAC </a:t>
            </a:r>
            <a:r>
              <a:rPr b="1" lang="en" sz="1200"/>
              <a:t>for natural gradient</a:t>
            </a:r>
            <a:endParaRPr b="1" sz="1200"/>
          </a:p>
        </p:txBody>
      </p:sp>
      <p:pic>
        <p:nvPicPr>
          <p:cNvPr id="163" name="Google Shape;163;p23"/>
          <p:cNvPicPr preferRelativeResize="0"/>
          <p:nvPr/>
        </p:nvPicPr>
        <p:blipFill>
          <a:blip r:embed="rId4">
            <a:alphaModFix/>
          </a:blip>
          <a:stretch>
            <a:fillRect/>
          </a:stretch>
        </p:blipFill>
        <p:spPr>
          <a:xfrm>
            <a:off x="908600" y="1493350"/>
            <a:ext cx="2287774" cy="230275"/>
          </a:xfrm>
          <a:prstGeom prst="rect">
            <a:avLst/>
          </a:prstGeom>
          <a:noFill/>
          <a:ln>
            <a:noFill/>
          </a:ln>
        </p:spPr>
      </p:pic>
      <p:pic>
        <p:nvPicPr>
          <p:cNvPr id="164" name="Google Shape;164;p23"/>
          <p:cNvPicPr preferRelativeResize="0"/>
          <p:nvPr/>
        </p:nvPicPr>
        <p:blipFill>
          <a:blip r:embed="rId5">
            <a:alphaModFix/>
          </a:blip>
          <a:stretch>
            <a:fillRect/>
          </a:stretch>
        </p:blipFill>
        <p:spPr>
          <a:xfrm>
            <a:off x="1286563" y="2286900"/>
            <a:ext cx="1531854" cy="230275"/>
          </a:xfrm>
          <a:prstGeom prst="rect">
            <a:avLst/>
          </a:prstGeom>
          <a:noFill/>
          <a:ln>
            <a:noFill/>
          </a:ln>
        </p:spPr>
      </p:pic>
      <p:pic>
        <p:nvPicPr>
          <p:cNvPr id="165" name="Google Shape;165;p23"/>
          <p:cNvPicPr preferRelativeResize="0"/>
          <p:nvPr/>
        </p:nvPicPr>
        <p:blipFill>
          <a:blip r:embed="rId6">
            <a:alphaModFix/>
          </a:blip>
          <a:stretch>
            <a:fillRect/>
          </a:stretch>
        </p:blipFill>
        <p:spPr>
          <a:xfrm>
            <a:off x="831350" y="2907874"/>
            <a:ext cx="2442300" cy="463264"/>
          </a:xfrm>
          <a:prstGeom prst="rect">
            <a:avLst/>
          </a:prstGeom>
          <a:noFill/>
          <a:ln>
            <a:noFill/>
          </a:ln>
        </p:spPr>
      </p:pic>
      <p:pic>
        <p:nvPicPr>
          <p:cNvPr id="166" name="Google Shape;166;p23"/>
          <p:cNvPicPr preferRelativeResize="0"/>
          <p:nvPr/>
        </p:nvPicPr>
        <p:blipFill>
          <a:blip r:embed="rId7">
            <a:alphaModFix/>
          </a:blip>
          <a:stretch>
            <a:fillRect/>
          </a:stretch>
        </p:blipFill>
        <p:spPr>
          <a:xfrm>
            <a:off x="1043500" y="3761850"/>
            <a:ext cx="2017975" cy="6788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489500" y="269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Actor Critic using Kronecker-Factored Trust Region(ACKTR)</a:t>
            </a:r>
            <a:endParaRPr sz="2400"/>
          </a:p>
        </p:txBody>
      </p:sp>
      <p:sp>
        <p:nvSpPr>
          <p:cNvPr id="172" name="Google Shape;172;p24"/>
          <p:cNvSpPr txBox="1"/>
          <p:nvPr/>
        </p:nvSpPr>
        <p:spPr>
          <a:xfrm>
            <a:off x="489500" y="1074525"/>
            <a:ext cx="6715800" cy="345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i="1" lang="en" sz="1550"/>
              <a:t>Implementation in Stable Baseline in Python:</a:t>
            </a:r>
            <a:endParaRPr b="1" i="1" sz="1550"/>
          </a:p>
          <a:p>
            <a:pPr indent="0" lvl="0" marL="0" rtl="0" algn="l">
              <a:lnSpc>
                <a:spcPct val="100000"/>
              </a:lnSpc>
              <a:spcBef>
                <a:spcPts val="0"/>
              </a:spcBef>
              <a:spcAft>
                <a:spcPts val="0"/>
              </a:spcAft>
              <a:buNone/>
            </a:pPr>
            <a:r>
              <a:rPr i="1" lang="en" sz="1150">
                <a:solidFill>
                  <a:srgbClr val="6AA84F"/>
                </a:solidFill>
              </a:rPr>
              <a:t>'''</a:t>
            </a:r>
            <a:endParaRPr i="1" sz="1150">
              <a:solidFill>
                <a:srgbClr val="6AA84F"/>
              </a:solidFill>
            </a:endParaRPr>
          </a:p>
          <a:p>
            <a:pPr indent="0" lvl="0" marL="0" rtl="0" algn="l">
              <a:lnSpc>
                <a:spcPct val="100000"/>
              </a:lnSpc>
              <a:spcBef>
                <a:spcPts val="0"/>
              </a:spcBef>
              <a:spcAft>
                <a:spcPts val="0"/>
              </a:spcAft>
              <a:buNone/>
            </a:pPr>
            <a:r>
              <a:rPr i="1" lang="en" sz="1150">
                <a:solidFill>
                  <a:srgbClr val="6AA84F"/>
                </a:solidFill>
              </a:rPr>
              <a:t>Basic Structure, for more, </a:t>
            </a:r>
            <a:r>
              <a:rPr i="1" lang="en" sz="1150" u="sng">
                <a:solidFill>
                  <a:schemeClr val="hlink"/>
                </a:solidFill>
                <a:hlinkClick r:id="rId3"/>
              </a:rPr>
              <a:t>LINK</a:t>
            </a:r>
            <a:endParaRPr i="1" sz="1150">
              <a:solidFill>
                <a:srgbClr val="6AA84F"/>
              </a:solidFill>
            </a:endParaRPr>
          </a:p>
          <a:p>
            <a:pPr indent="0" lvl="0" marL="0" rtl="0" algn="l">
              <a:lnSpc>
                <a:spcPct val="100000"/>
              </a:lnSpc>
              <a:spcBef>
                <a:spcPts val="0"/>
              </a:spcBef>
              <a:spcAft>
                <a:spcPts val="0"/>
              </a:spcAft>
              <a:buNone/>
            </a:pPr>
            <a:r>
              <a:rPr i="1" lang="en" sz="1150">
                <a:solidFill>
                  <a:srgbClr val="6AA84F"/>
                </a:solidFill>
              </a:rPr>
              <a:t>'''</a:t>
            </a:r>
            <a:endParaRPr i="1" sz="1150">
              <a:solidFill>
                <a:srgbClr val="6AA84F"/>
              </a:solidFill>
            </a:endParaRPr>
          </a:p>
          <a:p>
            <a:pPr indent="0" lvl="0" marL="0" rtl="0" algn="l">
              <a:lnSpc>
                <a:spcPct val="150000"/>
              </a:lnSpc>
              <a:spcBef>
                <a:spcPts val="0"/>
              </a:spcBef>
              <a:spcAft>
                <a:spcPts val="0"/>
              </a:spcAft>
              <a:buNone/>
            </a:pPr>
            <a:r>
              <a:rPr i="1" lang="en" sz="1150"/>
              <a:t>env = GridWorldEnv(width, </a:t>
            </a:r>
            <a:r>
              <a:rPr i="1" lang="en" sz="1150">
                <a:solidFill>
                  <a:schemeClr val="dk1"/>
                </a:solidFill>
              </a:rPr>
              <a:t>height</a:t>
            </a:r>
            <a:r>
              <a:rPr i="1" lang="en" sz="1150"/>
              <a:t>)</a:t>
            </a:r>
            <a:endParaRPr i="1" sz="1150"/>
          </a:p>
          <a:p>
            <a:pPr indent="0" lvl="0" marL="0" rtl="0" algn="l">
              <a:lnSpc>
                <a:spcPct val="150000"/>
              </a:lnSpc>
              <a:spcBef>
                <a:spcPts val="0"/>
              </a:spcBef>
              <a:spcAft>
                <a:spcPts val="0"/>
              </a:spcAft>
              <a:buNone/>
            </a:pPr>
            <a:r>
              <a:rPr i="1" lang="en" sz="1150"/>
              <a:t>env = Monitor(env,</a:t>
            </a:r>
            <a:r>
              <a:rPr i="1" lang="en" sz="1150">
                <a:solidFill>
                  <a:srgbClr val="6AA84F"/>
                </a:solidFill>
              </a:rPr>
              <a:t> 'path'</a:t>
            </a:r>
            <a:r>
              <a:rPr i="1" lang="en" sz="1150"/>
              <a:t>)</a:t>
            </a:r>
            <a:endParaRPr i="1" sz="1150"/>
          </a:p>
          <a:p>
            <a:pPr indent="0" lvl="0" marL="0" rtl="0" algn="l">
              <a:lnSpc>
                <a:spcPct val="150000"/>
              </a:lnSpc>
              <a:spcBef>
                <a:spcPts val="0"/>
              </a:spcBef>
              <a:spcAft>
                <a:spcPts val="0"/>
              </a:spcAft>
              <a:buNone/>
            </a:pPr>
            <a:r>
              <a:rPr i="1" lang="en" sz="1150"/>
              <a:t>env = make_vec_env(</a:t>
            </a:r>
            <a:r>
              <a:rPr i="1" lang="en" sz="1150">
                <a:solidFill>
                  <a:srgbClr val="FF9900"/>
                </a:solidFill>
              </a:rPr>
              <a:t>lambda</a:t>
            </a:r>
            <a:r>
              <a:rPr i="1" lang="en" sz="1150"/>
              <a:t>: env, </a:t>
            </a:r>
            <a:r>
              <a:rPr i="1" lang="en" sz="1150">
                <a:solidFill>
                  <a:srgbClr val="CC0000"/>
                </a:solidFill>
              </a:rPr>
              <a:t>n_envs</a:t>
            </a:r>
            <a:r>
              <a:rPr i="1" lang="en" sz="1150"/>
              <a:t>=1)</a:t>
            </a:r>
            <a:endParaRPr i="1" sz="1150"/>
          </a:p>
          <a:p>
            <a:pPr indent="0" lvl="0" marL="0" rtl="0" algn="l">
              <a:lnSpc>
                <a:spcPct val="150000"/>
              </a:lnSpc>
              <a:spcBef>
                <a:spcPts val="0"/>
              </a:spcBef>
              <a:spcAft>
                <a:spcPts val="0"/>
              </a:spcAft>
              <a:buNone/>
            </a:pPr>
            <a:r>
              <a:rPr i="1" lang="en" sz="1150"/>
              <a:t>model = ACKTR(</a:t>
            </a:r>
            <a:r>
              <a:rPr i="1" lang="en" sz="1150">
                <a:solidFill>
                  <a:srgbClr val="6AA84F"/>
                </a:solidFill>
              </a:rPr>
              <a:t>'MlpPolicy'</a:t>
            </a:r>
            <a:r>
              <a:rPr i="1" lang="en" sz="1150"/>
              <a:t>, env, </a:t>
            </a:r>
            <a:r>
              <a:rPr i="1" lang="en" sz="1150">
                <a:solidFill>
                  <a:srgbClr val="CC0000"/>
                </a:solidFill>
              </a:rPr>
              <a:t>verbose</a:t>
            </a:r>
            <a:r>
              <a:rPr i="1" lang="en" sz="1150"/>
              <a:t>=1, </a:t>
            </a:r>
            <a:r>
              <a:rPr i="1" lang="en" sz="1150">
                <a:solidFill>
                  <a:srgbClr val="CC0000"/>
                </a:solidFill>
              </a:rPr>
              <a:t>learning_rate</a:t>
            </a:r>
            <a:r>
              <a:rPr i="1" lang="en" sz="1150"/>
              <a:t>=0.15)</a:t>
            </a:r>
            <a:r>
              <a:rPr i="1" lang="en" sz="1150">
                <a:solidFill>
                  <a:schemeClr val="dk1"/>
                </a:solidFill>
              </a:rPr>
              <a:t>.learn(100000, </a:t>
            </a:r>
            <a:r>
              <a:rPr i="1" lang="en" sz="1150">
                <a:solidFill>
                  <a:srgbClr val="CC0000"/>
                </a:solidFill>
              </a:rPr>
              <a:t>callback</a:t>
            </a:r>
            <a:r>
              <a:rPr i="1" lang="en" sz="1150">
                <a:solidFill>
                  <a:schemeClr val="dk1"/>
                </a:solidFill>
              </a:rPr>
              <a:t>=callback)</a:t>
            </a:r>
            <a:endParaRPr i="1" sz="1150">
              <a:solidFill>
                <a:schemeClr val="dk1"/>
              </a:solidFill>
            </a:endParaRPr>
          </a:p>
          <a:p>
            <a:pPr indent="0" lvl="0" marL="0" rtl="0" algn="l">
              <a:lnSpc>
                <a:spcPct val="150000"/>
              </a:lnSpc>
              <a:spcBef>
                <a:spcPts val="0"/>
              </a:spcBef>
              <a:spcAft>
                <a:spcPts val="0"/>
              </a:spcAft>
              <a:buNone/>
            </a:pPr>
            <a:r>
              <a:rPr i="1" lang="en" sz="1150">
                <a:solidFill>
                  <a:schemeClr val="dk1"/>
                </a:solidFill>
              </a:rPr>
              <a:t>obs = env.reset()</a:t>
            </a:r>
            <a:endParaRPr i="1" sz="1150">
              <a:solidFill>
                <a:schemeClr val="dk1"/>
              </a:solidFill>
            </a:endParaRPr>
          </a:p>
          <a:p>
            <a:pPr indent="0" lvl="0" marL="0" rtl="0" algn="l">
              <a:lnSpc>
                <a:spcPct val="150000"/>
              </a:lnSpc>
              <a:spcBef>
                <a:spcPts val="0"/>
              </a:spcBef>
              <a:spcAft>
                <a:spcPts val="0"/>
              </a:spcAft>
              <a:buNone/>
            </a:pPr>
            <a:r>
              <a:rPr i="1" lang="en" sz="1150"/>
              <a:t>for steps in range(</a:t>
            </a:r>
            <a:r>
              <a:rPr i="1" lang="en" sz="1150">
                <a:solidFill>
                  <a:schemeClr val="dk1"/>
                </a:solidFill>
              </a:rPr>
              <a:t>width * height // 2):</a:t>
            </a:r>
            <a:endParaRPr i="1" sz="1150">
              <a:solidFill>
                <a:schemeClr val="dk1"/>
              </a:solidFill>
            </a:endParaRPr>
          </a:p>
          <a:p>
            <a:pPr indent="0" lvl="0" marL="0" rtl="0" algn="l">
              <a:lnSpc>
                <a:spcPct val="150000"/>
              </a:lnSpc>
              <a:spcBef>
                <a:spcPts val="0"/>
              </a:spcBef>
              <a:spcAft>
                <a:spcPts val="0"/>
              </a:spcAft>
              <a:buNone/>
            </a:pPr>
            <a:r>
              <a:rPr i="1" lang="en" sz="1150">
                <a:solidFill>
                  <a:schemeClr val="dk1"/>
                </a:solidFill>
              </a:rPr>
              <a:t>	action, _ = model.predict(obs,</a:t>
            </a:r>
            <a:r>
              <a:rPr i="1" lang="en" sz="1150">
                <a:solidFill>
                  <a:srgbClr val="CC0000"/>
                </a:solidFill>
              </a:rPr>
              <a:t> deterministic</a:t>
            </a:r>
            <a:r>
              <a:rPr i="1" lang="en" sz="1150">
                <a:solidFill>
                  <a:schemeClr val="dk1"/>
                </a:solidFill>
              </a:rPr>
              <a:t>=</a:t>
            </a:r>
            <a:r>
              <a:rPr i="1" lang="en" sz="1150">
                <a:solidFill>
                  <a:srgbClr val="FF9900"/>
                </a:solidFill>
              </a:rPr>
              <a:t>True</a:t>
            </a:r>
            <a:r>
              <a:rPr i="1" lang="en" sz="1150">
                <a:solidFill>
                  <a:schemeClr val="dk1"/>
                </a:solidFill>
              </a:rPr>
              <a:t>)</a:t>
            </a:r>
            <a:endParaRPr i="1" sz="1150">
              <a:solidFill>
                <a:schemeClr val="dk1"/>
              </a:solidFill>
            </a:endParaRPr>
          </a:p>
          <a:p>
            <a:pPr indent="0" lvl="0" marL="0" rtl="0" algn="l">
              <a:lnSpc>
                <a:spcPct val="150000"/>
              </a:lnSpc>
              <a:spcBef>
                <a:spcPts val="0"/>
              </a:spcBef>
              <a:spcAft>
                <a:spcPts val="0"/>
              </a:spcAft>
              <a:buNone/>
            </a:pPr>
            <a:r>
              <a:rPr i="1" lang="en" sz="1150">
                <a:solidFill>
                  <a:schemeClr val="dk1"/>
                </a:solidFill>
              </a:rPr>
              <a:t>	Obs, reward, done, info = env.step(action)</a:t>
            </a:r>
            <a:endParaRPr i="1" sz="1150">
              <a:solidFill>
                <a:schemeClr val="dk1"/>
              </a:solidFill>
            </a:endParaRPr>
          </a:p>
        </p:txBody>
      </p:sp>
      <p:pic>
        <p:nvPicPr>
          <p:cNvPr id="173" name="Google Shape;173;p24"/>
          <p:cNvPicPr preferRelativeResize="0"/>
          <p:nvPr/>
        </p:nvPicPr>
        <p:blipFill>
          <a:blip r:embed="rId4">
            <a:alphaModFix/>
          </a:blip>
          <a:stretch>
            <a:fillRect/>
          </a:stretch>
        </p:blipFill>
        <p:spPr>
          <a:xfrm>
            <a:off x="-6900" y="4555396"/>
            <a:ext cx="9150902" cy="5881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489500" y="269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Actor Critic using Kronecker-Factored Trust Region(ACKTR)</a:t>
            </a:r>
            <a:endParaRPr sz="2400"/>
          </a:p>
        </p:txBody>
      </p:sp>
      <p:pic>
        <p:nvPicPr>
          <p:cNvPr id="179" name="Google Shape;179;p25"/>
          <p:cNvPicPr preferRelativeResize="0"/>
          <p:nvPr/>
        </p:nvPicPr>
        <p:blipFill>
          <a:blip r:embed="rId3">
            <a:alphaModFix/>
          </a:blip>
          <a:stretch>
            <a:fillRect/>
          </a:stretch>
        </p:blipFill>
        <p:spPr>
          <a:xfrm>
            <a:off x="-6900" y="4555836"/>
            <a:ext cx="9143999" cy="587664"/>
          </a:xfrm>
          <a:prstGeom prst="rect">
            <a:avLst/>
          </a:prstGeom>
          <a:noFill/>
          <a:ln>
            <a:noFill/>
          </a:ln>
        </p:spPr>
      </p:pic>
      <p:pic>
        <p:nvPicPr>
          <p:cNvPr id="180" name="Google Shape;180;p25"/>
          <p:cNvPicPr preferRelativeResize="0"/>
          <p:nvPr/>
        </p:nvPicPr>
        <p:blipFill>
          <a:blip r:embed="rId4">
            <a:alphaModFix/>
          </a:blip>
          <a:stretch>
            <a:fillRect/>
          </a:stretch>
        </p:blipFill>
        <p:spPr>
          <a:xfrm>
            <a:off x="3794725" y="2503911"/>
            <a:ext cx="5283824" cy="1980600"/>
          </a:xfrm>
          <a:prstGeom prst="rect">
            <a:avLst/>
          </a:prstGeom>
          <a:noFill/>
          <a:ln>
            <a:noFill/>
          </a:ln>
        </p:spPr>
      </p:pic>
      <p:pic>
        <p:nvPicPr>
          <p:cNvPr id="181" name="Google Shape;181;p25"/>
          <p:cNvPicPr preferRelativeResize="0"/>
          <p:nvPr/>
        </p:nvPicPr>
        <p:blipFill>
          <a:blip r:embed="rId5">
            <a:alphaModFix/>
          </a:blip>
          <a:stretch>
            <a:fillRect/>
          </a:stretch>
        </p:blipFill>
        <p:spPr>
          <a:xfrm>
            <a:off x="192700" y="832802"/>
            <a:ext cx="4446225" cy="1809100"/>
          </a:xfrm>
          <a:prstGeom prst="rect">
            <a:avLst/>
          </a:prstGeom>
          <a:noFill/>
          <a:ln>
            <a:noFill/>
          </a:ln>
        </p:spPr>
      </p:pic>
      <p:pic>
        <p:nvPicPr>
          <p:cNvPr id="182" name="Google Shape;182;p25"/>
          <p:cNvPicPr preferRelativeResize="0"/>
          <p:nvPr/>
        </p:nvPicPr>
        <p:blipFill>
          <a:blip r:embed="rId3">
            <a:alphaModFix/>
          </a:blip>
          <a:stretch>
            <a:fillRect/>
          </a:stretch>
        </p:blipFill>
        <p:spPr>
          <a:xfrm>
            <a:off x="-6900" y="4555396"/>
            <a:ext cx="9150902" cy="588104"/>
          </a:xfrm>
          <a:prstGeom prst="rect">
            <a:avLst/>
          </a:prstGeom>
          <a:noFill/>
          <a:ln>
            <a:noFill/>
          </a:ln>
        </p:spPr>
      </p:pic>
      <p:pic>
        <p:nvPicPr>
          <p:cNvPr id="183" name="Google Shape;183;p25"/>
          <p:cNvPicPr preferRelativeResize="0"/>
          <p:nvPr/>
        </p:nvPicPr>
        <p:blipFill>
          <a:blip r:embed="rId6">
            <a:alphaModFix/>
          </a:blip>
          <a:stretch>
            <a:fillRect/>
          </a:stretch>
        </p:blipFill>
        <p:spPr>
          <a:xfrm>
            <a:off x="5781627" y="868652"/>
            <a:ext cx="1611379" cy="1608694"/>
          </a:xfrm>
          <a:prstGeom prst="rect">
            <a:avLst/>
          </a:prstGeom>
          <a:noFill/>
          <a:ln>
            <a:noFill/>
          </a:ln>
        </p:spPr>
      </p:pic>
      <p:pic>
        <p:nvPicPr>
          <p:cNvPr id="184" name="Google Shape;184;p25"/>
          <p:cNvPicPr preferRelativeResize="0"/>
          <p:nvPr/>
        </p:nvPicPr>
        <p:blipFill>
          <a:blip r:embed="rId7">
            <a:alphaModFix/>
          </a:blip>
          <a:stretch>
            <a:fillRect/>
          </a:stretch>
        </p:blipFill>
        <p:spPr>
          <a:xfrm>
            <a:off x="1184225" y="2718101"/>
            <a:ext cx="1763831" cy="1760874"/>
          </a:xfrm>
          <a:prstGeom prst="rect">
            <a:avLst/>
          </a:prstGeom>
          <a:noFill/>
          <a:ln>
            <a:noFill/>
          </a:ln>
        </p:spPr>
      </p:pic>
      <p:sp>
        <p:nvSpPr>
          <p:cNvPr id="185" name="Google Shape;185;p25"/>
          <p:cNvSpPr txBox="1"/>
          <p:nvPr/>
        </p:nvSpPr>
        <p:spPr>
          <a:xfrm>
            <a:off x="0" y="4140075"/>
            <a:ext cx="1290600" cy="27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50" u="sng">
                <a:solidFill>
                  <a:schemeClr val="hlink"/>
                </a:solidFill>
                <a:hlinkClick r:id="rId8"/>
              </a:rPr>
              <a:t>Simulation</a:t>
            </a:r>
            <a:endParaRPr i="1" sz="11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6"/>
          <p:cNvPicPr preferRelativeResize="0"/>
          <p:nvPr/>
        </p:nvPicPr>
        <p:blipFill>
          <a:blip r:embed="rId3">
            <a:alphaModFix/>
          </a:blip>
          <a:stretch>
            <a:fillRect/>
          </a:stretch>
        </p:blipFill>
        <p:spPr>
          <a:xfrm>
            <a:off x="-6900" y="4555836"/>
            <a:ext cx="9143999" cy="587664"/>
          </a:xfrm>
          <a:prstGeom prst="rect">
            <a:avLst/>
          </a:prstGeom>
          <a:noFill/>
          <a:ln>
            <a:noFill/>
          </a:ln>
        </p:spPr>
      </p:pic>
      <p:sp>
        <p:nvSpPr>
          <p:cNvPr id="191" name="Google Shape;191;p26"/>
          <p:cNvSpPr txBox="1"/>
          <p:nvPr>
            <p:ph type="title"/>
          </p:nvPr>
        </p:nvSpPr>
        <p:spPr>
          <a:xfrm>
            <a:off x="489500" y="269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 and Future Work</a:t>
            </a:r>
            <a:endParaRPr/>
          </a:p>
        </p:txBody>
      </p:sp>
      <p:sp>
        <p:nvSpPr>
          <p:cNvPr id="192" name="Google Shape;192;p26"/>
          <p:cNvSpPr txBox="1"/>
          <p:nvPr>
            <p:ph idx="1" type="body"/>
          </p:nvPr>
        </p:nvSpPr>
        <p:spPr>
          <a:xfrm>
            <a:off x="311700" y="990763"/>
            <a:ext cx="8520600" cy="34164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sz="1600"/>
              <a:t>In this summer research, we design and implement efficient NMDP and MDP tabular Q learning for single drone coverage in a given regular or </a:t>
            </a:r>
            <a:r>
              <a:rPr lang="en" sz="1600"/>
              <a:t>irregular</a:t>
            </a:r>
            <a:r>
              <a:rPr lang="en" sz="1600"/>
              <a:t> environment, built in Gym or by graph; and ACKTR deep </a:t>
            </a:r>
            <a:r>
              <a:rPr lang="en" sz="1600"/>
              <a:t>reinforcement</a:t>
            </a:r>
            <a:r>
              <a:rPr lang="en" sz="1600"/>
              <a:t> learning for the double agents cooperatively learn to provide full coverage in the gridworld by stable baselines. The experimental results show that our reinforcement learning agents </a:t>
            </a:r>
            <a:r>
              <a:rPr lang="en" sz="1600"/>
              <a:t>successfully</a:t>
            </a:r>
            <a:r>
              <a:rPr lang="en" sz="1600"/>
              <a:t> learn to finish the coverage for both single and double agents, and come back to the </a:t>
            </a:r>
            <a:r>
              <a:rPr lang="en" sz="1600"/>
              <a:t>launch</a:t>
            </a:r>
            <a:r>
              <a:rPr lang="en" sz="1600"/>
              <a:t> position for the single agent. In the future, we are interested in using more Deep Learning methods to increase the size of the environment that can be covered with a more stable </a:t>
            </a:r>
            <a:r>
              <a:rPr lang="en" sz="1600"/>
              <a:t>convergence, and extend it to the multi-agent systems</a:t>
            </a:r>
            <a:r>
              <a:rPr lang="en" sz="1600"/>
              <a:t>. We will also consider energy, resolution, e.t.c. </a:t>
            </a:r>
            <a:r>
              <a:rPr lang="en" sz="1600"/>
              <a:t>constraints</a:t>
            </a:r>
            <a:r>
              <a:rPr lang="en" sz="1600"/>
              <a:t> in the UAV coverage in </a:t>
            </a:r>
            <a:r>
              <a:rPr lang="en" sz="1600"/>
              <a:t>solving</a:t>
            </a:r>
            <a:r>
              <a:rPr lang="en" sz="1600"/>
              <a:t> real life problem, such as wildfire monitoring, search and rescue missions, and so forth.</a:t>
            </a:r>
            <a:endParaRPr sz="1600"/>
          </a:p>
        </p:txBody>
      </p:sp>
      <p:pic>
        <p:nvPicPr>
          <p:cNvPr id="193" name="Google Shape;193;p26"/>
          <p:cNvPicPr preferRelativeResize="0"/>
          <p:nvPr/>
        </p:nvPicPr>
        <p:blipFill>
          <a:blip r:embed="rId3">
            <a:alphaModFix/>
          </a:blip>
          <a:stretch>
            <a:fillRect/>
          </a:stretch>
        </p:blipFill>
        <p:spPr>
          <a:xfrm>
            <a:off x="-6900" y="4555396"/>
            <a:ext cx="9150902" cy="5881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7"/>
          <p:cNvPicPr preferRelativeResize="0"/>
          <p:nvPr/>
        </p:nvPicPr>
        <p:blipFill>
          <a:blip r:embed="rId3">
            <a:alphaModFix/>
          </a:blip>
          <a:stretch>
            <a:fillRect/>
          </a:stretch>
        </p:blipFill>
        <p:spPr>
          <a:xfrm>
            <a:off x="-6900" y="4555836"/>
            <a:ext cx="9143999" cy="587664"/>
          </a:xfrm>
          <a:prstGeom prst="rect">
            <a:avLst/>
          </a:prstGeom>
          <a:noFill/>
          <a:ln>
            <a:noFill/>
          </a:ln>
        </p:spPr>
      </p:pic>
      <p:sp>
        <p:nvSpPr>
          <p:cNvPr id="199" name="Google Shape;199;p27"/>
          <p:cNvSpPr txBox="1"/>
          <p:nvPr>
            <p:ph type="title"/>
          </p:nvPr>
        </p:nvSpPr>
        <p:spPr>
          <a:xfrm>
            <a:off x="489500" y="269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Acknowledgement</a:t>
            </a:r>
            <a:endParaRPr/>
          </a:p>
        </p:txBody>
      </p:sp>
      <p:sp>
        <p:nvSpPr>
          <p:cNvPr id="200" name="Google Shape;200;p27"/>
          <p:cNvSpPr txBox="1"/>
          <p:nvPr>
            <p:ph idx="1" type="body"/>
          </p:nvPr>
        </p:nvSpPr>
        <p:spPr>
          <a:xfrm>
            <a:off x="311700" y="1345825"/>
            <a:ext cx="8520600" cy="27942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lang="en" sz="1600"/>
              <a:t>This research project is funded by MacKnight-Haan-Ludwig Summer Research Collaboration Fund, Class of 1950 Summer Research Collaboration Fund, Anderson-Grossheusch Summer Research Collaboration Fund, and Mac/Faculty Collaboration Summer Research Funds. The author would like to appreciate the insightful discussion and work with Macalester College professor Esra Kadioglu, and students Aaron Gould, Elisabeth Landgren, and Fan Zhang.</a:t>
            </a:r>
            <a:endParaRPr sz="1600"/>
          </a:p>
        </p:txBody>
      </p:sp>
      <p:pic>
        <p:nvPicPr>
          <p:cNvPr id="201" name="Google Shape;201;p27"/>
          <p:cNvPicPr preferRelativeResize="0"/>
          <p:nvPr/>
        </p:nvPicPr>
        <p:blipFill>
          <a:blip r:embed="rId3">
            <a:alphaModFix/>
          </a:blip>
          <a:stretch>
            <a:fillRect/>
          </a:stretch>
        </p:blipFill>
        <p:spPr>
          <a:xfrm>
            <a:off x="-6900" y="4555396"/>
            <a:ext cx="9150902" cy="58810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8"/>
          <p:cNvPicPr preferRelativeResize="0"/>
          <p:nvPr/>
        </p:nvPicPr>
        <p:blipFill>
          <a:blip r:embed="rId3">
            <a:alphaModFix/>
          </a:blip>
          <a:stretch>
            <a:fillRect/>
          </a:stretch>
        </p:blipFill>
        <p:spPr>
          <a:xfrm>
            <a:off x="-6900" y="4555836"/>
            <a:ext cx="9143999" cy="587664"/>
          </a:xfrm>
          <a:prstGeom prst="rect">
            <a:avLst/>
          </a:prstGeom>
          <a:noFill/>
          <a:ln>
            <a:noFill/>
          </a:ln>
        </p:spPr>
      </p:pic>
      <p:sp>
        <p:nvSpPr>
          <p:cNvPr id="207" name="Google Shape;207;p28"/>
          <p:cNvSpPr txBox="1"/>
          <p:nvPr>
            <p:ph type="title"/>
          </p:nvPr>
        </p:nvSpPr>
        <p:spPr>
          <a:xfrm>
            <a:off x="311700" y="1794975"/>
            <a:ext cx="8520600" cy="96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5000">
                <a:latin typeface="Times New Roman"/>
                <a:ea typeface="Times New Roman"/>
                <a:cs typeface="Times New Roman"/>
                <a:sym typeface="Times New Roman"/>
              </a:rPr>
              <a:t>THANK YOU</a:t>
            </a:r>
            <a:endParaRPr b="1" sz="5000">
              <a:latin typeface="Times New Roman"/>
              <a:ea typeface="Times New Roman"/>
              <a:cs typeface="Times New Roman"/>
              <a:sym typeface="Times New Roman"/>
            </a:endParaRPr>
          </a:p>
        </p:txBody>
      </p:sp>
      <p:pic>
        <p:nvPicPr>
          <p:cNvPr id="208" name="Google Shape;208;p28"/>
          <p:cNvPicPr preferRelativeResize="0"/>
          <p:nvPr/>
        </p:nvPicPr>
        <p:blipFill>
          <a:blip r:embed="rId3">
            <a:alphaModFix/>
          </a:blip>
          <a:stretch>
            <a:fillRect/>
          </a:stretch>
        </p:blipFill>
        <p:spPr>
          <a:xfrm>
            <a:off x="-6900" y="4555396"/>
            <a:ext cx="9150902" cy="58810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6900" y="4555836"/>
            <a:ext cx="9143999" cy="587664"/>
          </a:xfrm>
          <a:prstGeom prst="rect">
            <a:avLst/>
          </a:prstGeom>
          <a:noFill/>
          <a:ln>
            <a:noFill/>
          </a:ln>
        </p:spPr>
      </p:pic>
      <p:sp>
        <p:nvSpPr>
          <p:cNvPr id="62" name="Google Shape;62;p14"/>
          <p:cNvSpPr txBox="1"/>
          <p:nvPr>
            <p:ph type="title"/>
          </p:nvPr>
        </p:nvSpPr>
        <p:spPr>
          <a:xfrm>
            <a:off x="489500" y="269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Area Coverage with Unmanned Aerial Vehicles</a:t>
            </a:r>
            <a:endParaRPr/>
          </a:p>
          <a:p>
            <a:pPr indent="0" lvl="0" marL="0" rtl="0" algn="ctr">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3" name="Google Shape;63;p14"/>
          <p:cNvSpPr txBox="1"/>
          <p:nvPr>
            <p:ph idx="1" type="body"/>
          </p:nvPr>
        </p:nvSpPr>
        <p:spPr>
          <a:xfrm>
            <a:off x="311700" y="1033975"/>
            <a:ext cx="8520600" cy="34164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Clr>
                <a:srgbClr val="000000"/>
              </a:buClr>
              <a:buSzPts val="1600"/>
              <a:buChar char="➢"/>
            </a:pPr>
            <a:r>
              <a:rPr lang="en" sz="1600" u="sng">
                <a:solidFill>
                  <a:srgbClr val="000000"/>
                </a:solidFill>
                <a:hlinkClick action="ppaction://hlinksldjump" r:id="rId4">
                  <a:extLst>
                    <a:ext uri="{A12FA001-AC4F-418D-AE19-62706E023703}">
                      <ahyp:hlinkClr val="tx"/>
                    </a:ext>
                  </a:extLst>
                </a:hlinkClick>
              </a:rPr>
              <a:t>Environment Setup</a:t>
            </a:r>
            <a:endParaRPr sz="1600" u="sng">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u="sng">
                <a:solidFill>
                  <a:srgbClr val="000000"/>
                </a:solidFill>
              </a:rPr>
              <a:t>Tabular </a:t>
            </a:r>
            <a:r>
              <a:rPr lang="en" sz="1600" u="sng">
                <a:solidFill>
                  <a:srgbClr val="000000"/>
                </a:solidFill>
                <a:hlinkClick action="ppaction://hlinksldjump" r:id="rId5">
                  <a:extLst>
                    <a:ext uri="{A12FA001-AC4F-418D-AE19-62706E023703}">
                      <ahyp:hlinkClr val="tx"/>
                    </a:ext>
                  </a:extLst>
                </a:hlinkClick>
              </a:rPr>
              <a:t>Q Learning</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u="sng">
                <a:solidFill>
                  <a:srgbClr val="000000"/>
                </a:solidFill>
                <a:hlinkClick action="ppaction://hlinksldjump" r:id="rId6">
                  <a:extLst>
                    <a:ext uri="{A12FA001-AC4F-418D-AE19-62706E023703}">
                      <ahyp:hlinkClr val="tx"/>
                    </a:ext>
                  </a:extLst>
                </a:hlinkClick>
              </a:rPr>
              <a:t>Graph Based MDP Q Learning</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u="sng">
                <a:solidFill>
                  <a:srgbClr val="000000"/>
                </a:solidFill>
                <a:hlinkClick action="ppaction://hlinksldjump" r:id="rId7">
                  <a:extLst>
                    <a:ext uri="{A12FA001-AC4F-418D-AE19-62706E023703}">
                      <ahyp:hlinkClr val="tx"/>
                    </a:ext>
                  </a:extLst>
                </a:hlinkClick>
              </a:rPr>
              <a:t>Multi-Agent Q Learning</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u="sng">
                <a:solidFill>
                  <a:srgbClr val="000000"/>
                </a:solidFill>
                <a:hlinkClick action="ppaction://hlinksldjump" r:id="rId8">
                  <a:extLst>
                    <a:ext uri="{A12FA001-AC4F-418D-AE19-62706E023703}">
                      <ahyp:hlinkClr val="tx"/>
                    </a:ext>
                  </a:extLst>
                </a:hlinkClick>
              </a:rPr>
              <a:t>Actor Critic using Kronecker-Factored Trust Region(ACKTR)</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u="sng">
                <a:solidFill>
                  <a:schemeClr val="dk1"/>
                </a:solidFill>
                <a:hlinkClick action="ppaction://hlinksldjump" r:id="rId9">
                  <a:extLst>
                    <a:ext uri="{A12FA001-AC4F-418D-AE19-62706E023703}">
                      <ahyp:hlinkClr val="tx"/>
                    </a:ext>
                  </a:extLst>
                </a:hlinkClick>
              </a:rPr>
              <a:t>Conclusion and Future Work</a:t>
            </a:r>
            <a:endParaRPr sz="1600">
              <a:solidFill>
                <a:srgbClr val="000000"/>
              </a:solidFill>
            </a:endParaRPr>
          </a:p>
          <a:p>
            <a:pPr indent="-330200" lvl="0" marL="457200" rtl="0" algn="l">
              <a:lnSpc>
                <a:spcPct val="200000"/>
              </a:lnSpc>
              <a:spcBef>
                <a:spcPts val="0"/>
              </a:spcBef>
              <a:spcAft>
                <a:spcPts val="0"/>
              </a:spcAft>
              <a:buClr>
                <a:srgbClr val="000000"/>
              </a:buClr>
              <a:buSzPts val="1600"/>
              <a:buChar char="➢"/>
            </a:pPr>
            <a:r>
              <a:rPr lang="en" sz="1600" u="sng">
                <a:solidFill>
                  <a:schemeClr val="dk1"/>
                </a:solidFill>
                <a:hlinkClick action="ppaction://hlinksldjump" r:id="rId10">
                  <a:extLst>
                    <a:ext uri="{A12FA001-AC4F-418D-AE19-62706E023703}">
                      <ahyp:hlinkClr val="tx"/>
                    </a:ext>
                  </a:extLst>
                </a:hlinkClick>
              </a:rPr>
              <a:t>Acknowledge</a:t>
            </a:r>
            <a:endParaRPr sz="1600">
              <a:solidFill>
                <a:srgbClr val="000000"/>
              </a:solidFill>
            </a:endParaRPr>
          </a:p>
        </p:txBody>
      </p:sp>
      <p:pic>
        <p:nvPicPr>
          <p:cNvPr id="64" name="Google Shape;64;p14"/>
          <p:cNvPicPr preferRelativeResize="0"/>
          <p:nvPr/>
        </p:nvPicPr>
        <p:blipFill>
          <a:blip r:embed="rId3">
            <a:alphaModFix/>
          </a:blip>
          <a:stretch>
            <a:fillRect/>
          </a:stretch>
        </p:blipFill>
        <p:spPr>
          <a:xfrm>
            <a:off x="-6900" y="4555396"/>
            <a:ext cx="9150902" cy="5881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3450" y="4476561"/>
            <a:ext cx="9143999" cy="587664"/>
          </a:xfrm>
          <a:prstGeom prst="rect">
            <a:avLst/>
          </a:prstGeom>
          <a:noFill/>
          <a:ln>
            <a:noFill/>
          </a:ln>
        </p:spPr>
      </p:pic>
      <p:pic>
        <p:nvPicPr>
          <p:cNvPr id="70" name="Google Shape;70;p15"/>
          <p:cNvPicPr preferRelativeResize="0"/>
          <p:nvPr/>
        </p:nvPicPr>
        <p:blipFill>
          <a:blip r:embed="rId4">
            <a:alphaModFix/>
          </a:blip>
          <a:stretch>
            <a:fillRect/>
          </a:stretch>
        </p:blipFill>
        <p:spPr>
          <a:xfrm>
            <a:off x="646075" y="1698600"/>
            <a:ext cx="2462549" cy="2219975"/>
          </a:xfrm>
          <a:prstGeom prst="rect">
            <a:avLst/>
          </a:prstGeom>
          <a:noFill/>
          <a:ln>
            <a:noFill/>
          </a:ln>
        </p:spPr>
      </p:pic>
      <p:pic>
        <p:nvPicPr>
          <p:cNvPr id="71" name="Google Shape;71;p15"/>
          <p:cNvPicPr preferRelativeResize="0"/>
          <p:nvPr/>
        </p:nvPicPr>
        <p:blipFill>
          <a:blip r:embed="rId5">
            <a:alphaModFix/>
          </a:blip>
          <a:stretch>
            <a:fillRect/>
          </a:stretch>
        </p:blipFill>
        <p:spPr>
          <a:xfrm>
            <a:off x="4748400" y="1882600"/>
            <a:ext cx="2353876" cy="1917476"/>
          </a:xfrm>
          <a:prstGeom prst="rect">
            <a:avLst/>
          </a:prstGeom>
          <a:noFill/>
          <a:ln>
            <a:noFill/>
          </a:ln>
        </p:spPr>
      </p:pic>
      <p:pic>
        <p:nvPicPr>
          <p:cNvPr id="72" name="Google Shape;72;p15"/>
          <p:cNvPicPr preferRelativeResize="0"/>
          <p:nvPr/>
        </p:nvPicPr>
        <p:blipFill>
          <a:blip r:embed="rId6">
            <a:alphaModFix/>
          </a:blip>
          <a:stretch>
            <a:fillRect/>
          </a:stretch>
        </p:blipFill>
        <p:spPr>
          <a:xfrm>
            <a:off x="6607775" y="3393781"/>
            <a:ext cx="400875" cy="203700"/>
          </a:xfrm>
          <a:prstGeom prst="rect">
            <a:avLst/>
          </a:prstGeom>
          <a:noFill/>
          <a:ln>
            <a:noFill/>
          </a:ln>
        </p:spPr>
      </p:pic>
      <p:sp>
        <p:nvSpPr>
          <p:cNvPr id="73" name="Google Shape;73;p15"/>
          <p:cNvSpPr txBox="1"/>
          <p:nvPr>
            <p:ph type="title"/>
          </p:nvPr>
        </p:nvSpPr>
        <p:spPr>
          <a:xfrm>
            <a:off x="489500" y="269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Environment Setup</a:t>
            </a:r>
            <a:endParaRPr/>
          </a:p>
          <a:p>
            <a:pPr indent="0" lvl="0" marL="0" rtl="0" algn="l">
              <a:spcBef>
                <a:spcPts val="0"/>
              </a:spcBef>
              <a:spcAft>
                <a:spcPts val="0"/>
              </a:spcAft>
              <a:buNone/>
            </a:pPr>
            <a:r>
              <a:t/>
            </a:r>
            <a:endParaRPr/>
          </a:p>
        </p:txBody>
      </p:sp>
      <p:pic>
        <p:nvPicPr>
          <p:cNvPr id="74" name="Google Shape;74;p15"/>
          <p:cNvPicPr preferRelativeResize="0"/>
          <p:nvPr/>
        </p:nvPicPr>
        <p:blipFill>
          <a:blip r:embed="rId3">
            <a:alphaModFix/>
          </a:blip>
          <a:stretch>
            <a:fillRect/>
          </a:stretch>
        </p:blipFill>
        <p:spPr>
          <a:xfrm>
            <a:off x="-3450" y="4555396"/>
            <a:ext cx="9150902" cy="588104"/>
          </a:xfrm>
          <a:prstGeom prst="rect">
            <a:avLst/>
          </a:prstGeom>
          <a:noFill/>
          <a:ln>
            <a:noFill/>
          </a:ln>
        </p:spPr>
      </p:pic>
      <p:sp>
        <p:nvSpPr>
          <p:cNvPr id="75" name="Google Shape;75;p15"/>
          <p:cNvSpPr txBox="1"/>
          <p:nvPr/>
        </p:nvSpPr>
        <p:spPr>
          <a:xfrm>
            <a:off x="980202" y="3918575"/>
            <a:ext cx="21777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Projected area  of UAV</a:t>
            </a:r>
            <a:endParaRPr/>
          </a:p>
        </p:txBody>
      </p:sp>
      <p:sp>
        <p:nvSpPr>
          <p:cNvPr id="76" name="Google Shape;76;p15"/>
          <p:cNvSpPr txBox="1"/>
          <p:nvPr/>
        </p:nvSpPr>
        <p:spPr>
          <a:xfrm>
            <a:off x="4332425" y="3918575"/>
            <a:ext cx="32625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 simple 4x5 gridworld starting at (0,0)</a:t>
            </a:r>
            <a:endParaRPr/>
          </a:p>
        </p:txBody>
      </p:sp>
      <p:sp>
        <p:nvSpPr>
          <p:cNvPr id="77" name="Google Shape;77;p15"/>
          <p:cNvSpPr txBox="1"/>
          <p:nvPr/>
        </p:nvSpPr>
        <p:spPr>
          <a:xfrm>
            <a:off x="7008650" y="3348775"/>
            <a:ext cx="1651200" cy="2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←(second agent)</a:t>
            </a:r>
            <a:endParaRPr/>
          </a:p>
        </p:txBody>
      </p:sp>
      <p:sp>
        <p:nvSpPr>
          <p:cNvPr id="78" name="Google Shape;78;p15"/>
          <p:cNvSpPr txBox="1"/>
          <p:nvPr/>
        </p:nvSpPr>
        <p:spPr>
          <a:xfrm>
            <a:off x="582475" y="963750"/>
            <a:ext cx="7813200" cy="613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t>Visit all cells and come back to the launch position(Hamiltonian Circuit) for single agent coverage</a:t>
            </a:r>
            <a:endParaRPr/>
          </a:p>
          <a:p>
            <a:pPr indent="0" lvl="0" marL="0" rtl="0" algn="ctr">
              <a:lnSpc>
                <a:spcPct val="115000"/>
              </a:lnSpc>
              <a:spcBef>
                <a:spcPts val="0"/>
              </a:spcBef>
              <a:spcAft>
                <a:spcPts val="0"/>
              </a:spcAft>
              <a:buNone/>
            </a:pPr>
            <a:r>
              <a:rPr lang="en"/>
              <a:t>Visit all cells from two </a:t>
            </a:r>
            <a:r>
              <a:rPr lang="en"/>
              <a:t>different</a:t>
            </a:r>
            <a:r>
              <a:rPr lang="en"/>
              <a:t> launch positions for multiple agents coverage</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6"/>
          <p:cNvPicPr preferRelativeResize="0"/>
          <p:nvPr/>
        </p:nvPicPr>
        <p:blipFill>
          <a:blip r:embed="rId3">
            <a:alphaModFix/>
          </a:blip>
          <a:stretch>
            <a:fillRect/>
          </a:stretch>
        </p:blipFill>
        <p:spPr>
          <a:xfrm>
            <a:off x="-6900" y="4555836"/>
            <a:ext cx="9143999" cy="587664"/>
          </a:xfrm>
          <a:prstGeom prst="rect">
            <a:avLst/>
          </a:prstGeom>
          <a:noFill/>
          <a:ln>
            <a:noFill/>
          </a:ln>
        </p:spPr>
      </p:pic>
      <p:sp>
        <p:nvSpPr>
          <p:cNvPr id="84" name="Google Shape;84;p16"/>
          <p:cNvSpPr txBox="1"/>
          <p:nvPr>
            <p:ph type="title"/>
          </p:nvPr>
        </p:nvSpPr>
        <p:spPr>
          <a:xfrm>
            <a:off x="489500" y="269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r:id="rId4"/>
              </a:rPr>
              <a:t>Gym </a:t>
            </a:r>
            <a:r>
              <a:rPr lang="en">
                <a:uFill>
                  <a:noFill/>
                </a:uFill>
                <a:hlinkClick r:id="rId5"/>
              </a:rPr>
              <a:t>Environment Setup in the GridWorld</a:t>
            </a:r>
            <a:endParaRPr/>
          </a:p>
          <a:p>
            <a:pPr indent="0" lvl="0" marL="0" rtl="0" algn="l">
              <a:spcBef>
                <a:spcPts val="0"/>
              </a:spcBef>
              <a:spcAft>
                <a:spcPts val="0"/>
              </a:spcAft>
              <a:buNone/>
            </a:pPr>
            <a:r>
              <a:t/>
            </a:r>
            <a:endParaRPr/>
          </a:p>
        </p:txBody>
      </p:sp>
      <p:pic>
        <p:nvPicPr>
          <p:cNvPr id="85" name="Google Shape;85;p16"/>
          <p:cNvPicPr preferRelativeResize="0"/>
          <p:nvPr/>
        </p:nvPicPr>
        <p:blipFill>
          <a:blip r:embed="rId3">
            <a:alphaModFix/>
          </a:blip>
          <a:stretch>
            <a:fillRect/>
          </a:stretch>
        </p:blipFill>
        <p:spPr>
          <a:xfrm>
            <a:off x="-6900" y="4555396"/>
            <a:ext cx="9150902" cy="588104"/>
          </a:xfrm>
          <a:prstGeom prst="rect">
            <a:avLst/>
          </a:prstGeom>
          <a:noFill/>
          <a:ln>
            <a:noFill/>
          </a:ln>
        </p:spPr>
      </p:pic>
      <p:pic>
        <p:nvPicPr>
          <p:cNvPr id="86" name="Google Shape;86;p16"/>
          <p:cNvPicPr preferRelativeResize="0"/>
          <p:nvPr/>
        </p:nvPicPr>
        <p:blipFill>
          <a:blip r:embed="rId3">
            <a:alphaModFix/>
          </a:blip>
          <a:stretch>
            <a:fillRect/>
          </a:stretch>
        </p:blipFill>
        <p:spPr>
          <a:xfrm>
            <a:off x="-6900" y="4555836"/>
            <a:ext cx="9143999" cy="587664"/>
          </a:xfrm>
          <a:prstGeom prst="rect">
            <a:avLst/>
          </a:prstGeom>
          <a:noFill/>
          <a:ln>
            <a:noFill/>
          </a:ln>
        </p:spPr>
      </p:pic>
      <p:pic>
        <p:nvPicPr>
          <p:cNvPr id="87" name="Google Shape;87;p16"/>
          <p:cNvPicPr preferRelativeResize="0"/>
          <p:nvPr/>
        </p:nvPicPr>
        <p:blipFill>
          <a:blip r:embed="rId3">
            <a:alphaModFix/>
          </a:blip>
          <a:stretch>
            <a:fillRect/>
          </a:stretch>
        </p:blipFill>
        <p:spPr>
          <a:xfrm>
            <a:off x="-6900" y="4555396"/>
            <a:ext cx="9150902" cy="588104"/>
          </a:xfrm>
          <a:prstGeom prst="rect">
            <a:avLst/>
          </a:prstGeom>
          <a:noFill/>
          <a:ln>
            <a:noFill/>
          </a:ln>
        </p:spPr>
      </p:pic>
      <p:sp>
        <p:nvSpPr>
          <p:cNvPr id="88" name="Google Shape;88;p16"/>
          <p:cNvSpPr txBox="1"/>
          <p:nvPr/>
        </p:nvSpPr>
        <p:spPr>
          <a:xfrm>
            <a:off x="720774" y="951150"/>
            <a:ext cx="2710500" cy="3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150"/>
              <a:t>Basic Actions:</a:t>
            </a:r>
            <a:endParaRPr b="1" i="1" sz="1150"/>
          </a:p>
          <a:p>
            <a:pPr indent="0" lvl="0" marL="0" rtl="0" algn="l">
              <a:spcBef>
                <a:spcPts val="0"/>
              </a:spcBef>
              <a:spcAft>
                <a:spcPts val="0"/>
              </a:spcAft>
              <a:buNone/>
            </a:pPr>
            <a:r>
              <a:rPr i="1" lang="en" sz="1150"/>
              <a:t>Left = 0</a:t>
            </a:r>
            <a:endParaRPr i="1" sz="1150"/>
          </a:p>
          <a:p>
            <a:pPr indent="0" lvl="0" marL="0" rtl="0" algn="l">
              <a:spcBef>
                <a:spcPts val="0"/>
              </a:spcBef>
              <a:spcAft>
                <a:spcPts val="0"/>
              </a:spcAft>
              <a:buNone/>
            </a:pPr>
            <a:r>
              <a:rPr i="1" lang="en" sz="1150"/>
              <a:t>Right = 1</a:t>
            </a:r>
            <a:endParaRPr i="1" sz="1150"/>
          </a:p>
          <a:p>
            <a:pPr indent="0" lvl="0" marL="0" rtl="0" algn="l">
              <a:spcBef>
                <a:spcPts val="0"/>
              </a:spcBef>
              <a:spcAft>
                <a:spcPts val="0"/>
              </a:spcAft>
              <a:buNone/>
            </a:pPr>
            <a:r>
              <a:rPr i="1" lang="en" sz="1150"/>
              <a:t>Up = 2</a:t>
            </a:r>
            <a:endParaRPr i="1" sz="1150"/>
          </a:p>
          <a:p>
            <a:pPr indent="0" lvl="0" marL="0" rtl="0" algn="l">
              <a:spcBef>
                <a:spcPts val="0"/>
              </a:spcBef>
              <a:spcAft>
                <a:spcPts val="0"/>
              </a:spcAft>
              <a:buNone/>
            </a:pPr>
            <a:r>
              <a:rPr i="1" lang="en" sz="1150"/>
              <a:t>Down = 3</a:t>
            </a:r>
            <a:endParaRPr i="1" sz="1150"/>
          </a:p>
          <a:p>
            <a:pPr indent="0" lvl="0" marL="0" rtl="0" algn="l">
              <a:spcBef>
                <a:spcPts val="0"/>
              </a:spcBef>
              <a:spcAft>
                <a:spcPts val="0"/>
              </a:spcAft>
              <a:buNone/>
            </a:pPr>
            <a:r>
              <a:t/>
            </a:r>
            <a:endParaRPr sz="1150"/>
          </a:p>
          <a:p>
            <a:pPr indent="0" lvl="0" marL="0" rtl="0" algn="l">
              <a:spcBef>
                <a:spcPts val="0"/>
              </a:spcBef>
              <a:spcAft>
                <a:spcPts val="0"/>
              </a:spcAft>
              <a:buClr>
                <a:schemeClr val="dk1"/>
              </a:buClr>
              <a:buSzPts val="1100"/>
              <a:buFont typeface="Arial"/>
              <a:buNone/>
            </a:pPr>
            <a:r>
              <a:rPr b="1" i="1" lang="en" sz="1150">
                <a:solidFill>
                  <a:schemeClr val="dk1"/>
                </a:solidFill>
              </a:rPr>
              <a:t>Actions in gridworld:</a:t>
            </a:r>
            <a:endParaRPr b="1" i="1" sz="1150">
              <a:solidFill>
                <a:schemeClr val="dk1"/>
              </a:solidFill>
            </a:endParaRPr>
          </a:p>
          <a:p>
            <a:pPr indent="0" lvl="0" marL="0" rtl="0" algn="l">
              <a:spcBef>
                <a:spcPts val="0"/>
              </a:spcBef>
              <a:spcAft>
                <a:spcPts val="0"/>
              </a:spcAft>
              <a:buClr>
                <a:schemeClr val="dk1"/>
              </a:buClr>
              <a:buSzPts val="1100"/>
              <a:buFont typeface="Arial"/>
              <a:buNone/>
            </a:pPr>
            <a:r>
              <a:rPr i="1" lang="en" sz="1150">
                <a:solidFill>
                  <a:schemeClr val="dk1"/>
                </a:solidFill>
              </a:rPr>
              <a:t>Left = (0,-1)</a:t>
            </a:r>
            <a:endParaRPr i="1" sz="1150">
              <a:solidFill>
                <a:schemeClr val="dk1"/>
              </a:solidFill>
            </a:endParaRPr>
          </a:p>
          <a:p>
            <a:pPr indent="0" lvl="0" marL="0" rtl="0" algn="l">
              <a:spcBef>
                <a:spcPts val="0"/>
              </a:spcBef>
              <a:spcAft>
                <a:spcPts val="0"/>
              </a:spcAft>
              <a:buClr>
                <a:schemeClr val="dk1"/>
              </a:buClr>
              <a:buSzPts val="1100"/>
              <a:buFont typeface="Arial"/>
              <a:buNone/>
            </a:pPr>
            <a:r>
              <a:rPr i="1" lang="en" sz="1150">
                <a:solidFill>
                  <a:schemeClr val="dk1"/>
                </a:solidFill>
              </a:rPr>
              <a:t>Right = (0,1)</a:t>
            </a:r>
            <a:endParaRPr i="1" sz="1150">
              <a:solidFill>
                <a:schemeClr val="dk1"/>
              </a:solidFill>
            </a:endParaRPr>
          </a:p>
          <a:p>
            <a:pPr indent="0" lvl="0" marL="0" rtl="0" algn="l">
              <a:spcBef>
                <a:spcPts val="0"/>
              </a:spcBef>
              <a:spcAft>
                <a:spcPts val="0"/>
              </a:spcAft>
              <a:buClr>
                <a:schemeClr val="dk1"/>
              </a:buClr>
              <a:buSzPts val="1100"/>
              <a:buFont typeface="Arial"/>
              <a:buNone/>
            </a:pPr>
            <a:r>
              <a:rPr i="1" lang="en" sz="1150">
                <a:solidFill>
                  <a:schemeClr val="dk1"/>
                </a:solidFill>
              </a:rPr>
              <a:t>Up = (-1,0)</a:t>
            </a:r>
            <a:endParaRPr i="1" sz="1150">
              <a:solidFill>
                <a:schemeClr val="dk1"/>
              </a:solidFill>
            </a:endParaRPr>
          </a:p>
          <a:p>
            <a:pPr indent="0" lvl="0" marL="0" rtl="0" algn="l">
              <a:spcBef>
                <a:spcPts val="0"/>
              </a:spcBef>
              <a:spcAft>
                <a:spcPts val="0"/>
              </a:spcAft>
              <a:buNone/>
            </a:pPr>
            <a:r>
              <a:rPr i="1" lang="en" sz="1150">
                <a:solidFill>
                  <a:schemeClr val="dk1"/>
                </a:solidFill>
              </a:rPr>
              <a:t>Down = (1,0)</a:t>
            </a:r>
            <a:endParaRPr i="1" sz="1150">
              <a:solidFill>
                <a:schemeClr val="dk1"/>
              </a:solidFill>
            </a:endParaRPr>
          </a:p>
          <a:p>
            <a:pPr indent="0" lvl="0" marL="0" rtl="0" algn="l">
              <a:spcBef>
                <a:spcPts val="0"/>
              </a:spcBef>
              <a:spcAft>
                <a:spcPts val="0"/>
              </a:spcAft>
              <a:buNone/>
            </a:pPr>
            <a:r>
              <a:t/>
            </a:r>
            <a:endParaRPr sz="1150">
              <a:solidFill>
                <a:schemeClr val="dk1"/>
              </a:solidFill>
            </a:endParaRPr>
          </a:p>
          <a:p>
            <a:pPr indent="0" lvl="0" marL="0" rtl="0" algn="l">
              <a:spcBef>
                <a:spcPts val="0"/>
              </a:spcBef>
              <a:spcAft>
                <a:spcPts val="0"/>
              </a:spcAft>
              <a:buNone/>
            </a:pPr>
            <a:r>
              <a:rPr b="1" i="1" lang="en" sz="1150">
                <a:solidFill>
                  <a:schemeClr val="dk1"/>
                </a:solidFill>
              </a:rPr>
              <a:t>Action Space for single agent</a:t>
            </a:r>
            <a:endParaRPr b="1" i="1" sz="1150">
              <a:solidFill>
                <a:schemeClr val="dk1"/>
              </a:solidFill>
            </a:endParaRPr>
          </a:p>
          <a:p>
            <a:pPr indent="0" lvl="0" marL="0" rtl="0" algn="l">
              <a:spcBef>
                <a:spcPts val="0"/>
              </a:spcBef>
              <a:spcAft>
                <a:spcPts val="0"/>
              </a:spcAft>
              <a:buNone/>
            </a:pPr>
            <a:r>
              <a:rPr i="1" lang="en" sz="1150">
                <a:solidFill>
                  <a:schemeClr val="dk1"/>
                </a:solidFill>
              </a:rPr>
              <a:t>   spaces.Discrete(1)</a:t>
            </a:r>
            <a:endParaRPr i="1" sz="1150">
              <a:solidFill>
                <a:schemeClr val="dk1"/>
              </a:solidFill>
            </a:endParaRPr>
          </a:p>
          <a:p>
            <a:pPr indent="0" lvl="0" marL="0" rtl="0" algn="l">
              <a:spcBef>
                <a:spcPts val="0"/>
              </a:spcBef>
              <a:spcAft>
                <a:spcPts val="0"/>
              </a:spcAft>
              <a:buNone/>
            </a:pPr>
            <a:r>
              <a:rPr i="1" lang="en" sz="1150">
                <a:solidFill>
                  <a:schemeClr val="dk1"/>
                </a:solidFill>
              </a:rPr>
              <a:t>= Actions</a:t>
            </a:r>
            <a:endParaRPr i="1" sz="1150">
              <a:solidFill>
                <a:schemeClr val="dk1"/>
              </a:solidFill>
            </a:endParaRPr>
          </a:p>
          <a:p>
            <a:pPr indent="0" lvl="0" marL="0" rtl="0" algn="l">
              <a:spcBef>
                <a:spcPts val="0"/>
              </a:spcBef>
              <a:spcAft>
                <a:spcPts val="0"/>
              </a:spcAft>
              <a:buClr>
                <a:schemeClr val="dk1"/>
              </a:buClr>
              <a:buSzPts val="1100"/>
              <a:buFont typeface="Arial"/>
              <a:buNone/>
            </a:pPr>
            <a:r>
              <a:t/>
            </a:r>
            <a:endParaRPr sz="1150">
              <a:solidFill>
                <a:schemeClr val="dk1"/>
              </a:solidFill>
            </a:endParaRPr>
          </a:p>
          <a:p>
            <a:pPr indent="0" lvl="0" marL="0" rtl="0" algn="l">
              <a:spcBef>
                <a:spcPts val="0"/>
              </a:spcBef>
              <a:spcAft>
                <a:spcPts val="0"/>
              </a:spcAft>
              <a:buClr>
                <a:schemeClr val="dk1"/>
              </a:buClr>
              <a:buSzPts val="1100"/>
              <a:buFont typeface="Arial"/>
              <a:buNone/>
            </a:pPr>
            <a:r>
              <a:rPr b="1" i="1" lang="en" sz="1150">
                <a:solidFill>
                  <a:schemeClr val="dk1"/>
                </a:solidFill>
              </a:rPr>
              <a:t>Action Space for double agents</a:t>
            </a:r>
            <a:endParaRPr b="1" i="1" sz="1150">
              <a:solidFill>
                <a:schemeClr val="dk1"/>
              </a:solidFill>
            </a:endParaRPr>
          </a:p>
          <a:p>
            <a:pPr indent="0" lvl="0" marL="0" rtl="0" algn="l">
              <a:spcBef>
                <a:spcPts val="0"/>
              </a:spcBef>
              <a:spcAft>
                <a:spcPts val="0"/>
              </a:spcAft>
              <a:buClr>
                <a:schemeClr val="dk1"/>
              </a:buClr>
              <a:buSzPts val="1100"/>
              <a:buFont typeface="Arial"/>
              <a:buNone/>
            </a:pPr>
            <a:r>
              <a:rPr i="1" lang="en" sz="1150">
                <a:solidFill>
                  <a:schemeClr val="dk1"/>
                </a:solidFill>
              </a:rPr>
              <a:t>   spaces.Discrete(16)</a:t>
            </a:r>
            <a:endParaRPr i="1" sz="1150">
              <a:solidFill>
                <a:schemeClr val="dk1"/>
              </a:solidFill>
            </a:endParaRPr>
          </a:p>
          <a:p>
            <a:pPr indent="0" lvl="0" marL="0" rtl="0" algn="l">
              <a:spcBef>
                <a:spcPts val="0"/>
              </a:spcBef>
              <a:spcAft>
                <a:spcPts val="0"/>
              </a:spcAft>
              <a:buClr>
                <a:schemeClr val="dk1"/>
              </a:buClr>
              <a:buSzPts val="1100"/>
              <a:buFont typeface="Arial"/>
              <a:buNone/>
            </a:pPr>
            <a:r>
              <a:rPr i="1" lang="en" sz="1150">
                <a:solidFill>
                  <a:schemeClr val="dk1"/>
                </a:solidFill>
              </a:rPr>
              <a:t>= (Actions) × (Actions)</a:t>
            </a:r>
            <a:endParaRPr i="1" sz="1150">
              <a:solidFill>
                <a:schemeClr val="dk1"/>
              </a:solidFill>
            </a:endParaRPr>
          </a:p>
          <a:p>
            <a:pPr indent="0" lvl="0" marL="0" rtl="0" algn="l">
              <a:spcBef>
                <a:spcPts val="0"/>
              </a:spcBef>
              <a:spcAft>
                <a:spcPts val="0"/>
              </a:spcAft>
              <a:buNone/>
            </a:pPr>
            <a:r>
              <a:t/>
            </a:r>
            <a:endParaRPr sz="1200"/>
          </a:p>
        </p:txBody>
      </p:sp>
      <p:sp>
        <p:nvSpPr>
          <p:cNvPr id="89" name="Google Shape;89;p16"/>
          <p:cNvSpPr txBox="1"/>
          <p:nvPr/>
        </p:nvSpPr>
        <p:spPr>
          <a:xfrm>
            <a:off x="3612999" y="995550"/>
            <a:ext cx="4724700" cy="35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txBox="1"/>
          <p:nvPr/>
        </p:nvSpPr>
        <p:spPr>
          <a:xfrm>
            <a:off x="3847175" y="842100"/>
            <a:ext cx="5215200" cy="364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150"/>
              <a:t>Step(action(s)):</a:t>
            </a:r>
            <a:endParaRPr b="1" i="1" sz="1150"/>
          </a:p>
          <a:p>
            <a:pPr indent="0" lvl="0" marL="0" rtl="0" algn="l">
              <a:spcBef>
                <a:spcPts val="0"/>
              </a:spcBef>
              <a:spcAft>
                <a:spcPts val="0"/>
              </a:spcAft>
              <a:buNone/>
            </a:pPr>
            <a:r>
              <a:rPr b="1" i="1" lang="en" sz="1150"/>
              <a:t>	</a:t>
            </a:r>
            <a:r>
              <a:rPr i="1" lang="en" sz="1150">
                <a:solidFill>
                  <a:srgbClr val="38761D"/>
                </a:solidFill>
              </a:rPr>
              <a:t>“””</a:t>
            </a:r>
            <a:endParaRPr i="1" sz="1150">
              <a:solidFill>
                <a:srgbClr val="38761D"/>
              </a:solidFill>
            </a:endParaRPr>
          </a:p>
          <a:p>
            <a:pPr indent="457200" lvl="0" marL="0" rtl="0" algn="l">
              <a:spcBef>
                <a:spcPts val="0"/>
              </a:spcBef>
              <a:spcAft>
                <a:spcPts val="0"/>
              </a:spcAft>
              <a:buNone/>
            </a:pPr>
            <a:r>
              <a:rPr i="1" lang="en" sz="1150">
                <a:solidFill>
                  <a:srgbClr val="38761D"/>
                </a:solidFill>
              </a:rPr>
              <a:t>core structure for step of Single/Double Agent(s), for more, </a:t>
            </a:r>
            <a:r>
              <a:rPr i="1" lang="en" sz="1150" u="sng">
                <a:solidFill>
                  <a:schemeClr val="accent5"/>
                </a:solidFill>
              </a:rPr>
              <a:t>L</a:t>
            </a:r>
            <a:r>
              <a:rPr i="1" lang="en" sz="1150" u="sng">
                <a:solidFill>
                  <a:schemeClr val="accent5"/>
                </a:solidFill>
                <a:hlinkClick r:id="rId6">
                  <a:extLst>
                    <a:ext uri="{A12FA001-AC4F-418D-AE19-62706E023703}">
                      <ahyp:hlinkClr val="tx"/>
                    </a:ext>
                  </a:extLst>
                </a:hlinkClick>
              </a:rPr>
              <a:t>INK</a:t>
            </a:r>
            <a:endParaRPr i="1" sz="1150">
              <a:solidFill>
                <a:srgbClr val="38761D"/>
              </a:solidFill>
            </a:endParaRPr>
          </a:p>
          <a:p>
            <a:pPr indent="0" lvl="0" marL="0" rtl="0" algn="l">
              <a:spcBef>
                <a:spcPts val="0"/>
              </a:spcBef>
              <a:spcAft>
                <a:spcPts val="0"/>
              </a:spcAft>
              <a:buNone/>
            </a:pPr>
            <a:r>
              <a:rPr i="1" lang="en" sz="1150">
                <a:solidFill>
                  <a:srgbClr val="38761D"/>
                </a:solidFill>
              </a:rPr>
              <a:t>	return (new observation, reward, done, info)</a:t>
            </a:r>
            <a:endParaRPr i="1" sz="1150">
              <a:solidFill>
                <a:srgbClr val="38761D"/>
              </a:solidFill>
            </a:endParaRPr>
          </a:p>
          <a:p>
            <a:pPr indent="0" lvl="0" marL="457200" rtl="0" algn="l">
              <a:spcBef>
                <a:spcPts val="0"/>
              </a:spcBef>
              <a:spcAft>
                <a:spcPts val="0"/>
              </a:spcAft>
              <a:buNone/>
            </a:pPr>
            <a:r>
              <a:rPr i="1" lang="en" sz="1150">
                <a:solidFill>
                  <a:srgbClr val="38761D"/>
                </a:solidFill>
              </a:rPr>
              <a:t>“””</a:t>
            </a:r>
            <a:endParaRPr i="1" sz="1150">
              <a:solidFill>
                <a:srgbClr val="38761D"/>
              </a:solidFill>
            </a:endParaRPr>
          </a:p>
          <a:p>
            <a:pPr indent="457200" lvl="0" marL="0" rtl="0" algn="l">
              <a:spcBef>
                <a:spcPts val="0"/>
              </a:spcBef>
              <a:spcAft>
                <a:spcPts val="0"/>
              </a:spcAft>
              <a:buNone/>
            </a:pPr>
            <a:r>
              <a:rPr i="1" lang="en" sz="1150"/>
              <a:t>is_Visited = </a:t>
            </a:r>
            <a:r>
              <a:rPr i="1" lang="en" sz="1150">
                <a:solidFill>
                  <a:srgbClr val="FF9900"/>
                </a:solidFill>
              </a:rPr>
              <a:t>False</a:t>
            </a:r>
            <a:endParaRPr i="1" sz="1150"/>
          </a:p>
          <a:p>
            <a:pPr indent="457200" lvl="0" marL="0" rtl="0" algn="l">
              <a:spcBef>
                <a:spcPts val="0"/>
              </a:spcBef>
              <a:spcAft>
                <a:spcPts val="0"/>
              </a:spcAft>
              <a:buNone/>
            </a:pPr>
            <a:r>
              <a:rPr i="1" lang="en" sz="1150"/>
              <a:t>Update actions to get current State(1 or 2 coordinate(s))</a:t>
            </a:r>
            <a:endParaRPr i="1" sz="1150"/>
          </a:p>
          <a:p>
            <a:pPr indent="457200" lvl="0" marL="0" rtl="0" algn="l">
              <a:spcBef>
                <a:spcPts val="0"/>
              </a:spcBef>
              <a:spcAft>
                <a:spcPts val="0"/>
              </a:spcAft>
              <a:buNone/>
            </a:pPr>
            <a:r>
              <a:rPr i="1" lang="en" sz="1150">
                <a:solidFill>
                  <a:srgbClr val="FF9900"/>
                </a:solidFill>
              </a:rPr>
              <a:t>for</a:t>
            </a:r>
            <a:r>
              <a:rPr i="1" lang="en" sz="1150"/>
              <a:t> position in State:		</a:t>
            </a:r>
            <a:r>
              <a:rPr i="1" lang="en" sz="1150">
                <a:solidFill>
                  <a:srgbClr val="38761D"/>
                </a:solidFill>
              </a:rPr>
              <a:t># iteration for double agents</a:t>
            </a:r>
            <a:endParaRPr i="1" sz="1150">
              <a:solidFill>
                <a:srgbClr val="38761D"/>
              </a:solidFill>
            </a:endParaRPr>
          </a:p>
          <a:p>
            <a:pPr indent="457200" lvl="0" marL="457200" rtl="0" algn="l">
              <a:spcBef>
                <a:spcPts val="0"/>
              </a:spcBef>
              <a:spcAft>
                <a:spcPts val="0"/>
              </a:spcAft>
              <a:buNone/>
            </a:pPr>
            <a:r>
              <a:rPr i="1" lang="en" sz="1150"/>
              <a:t>If position out of bound:</a:t>
            </a:r>
            <a:endParaRPr i="1" sz="1150"/>
          </a:p>
          <a:p>
            <a:pPr indent="457200" lvl="0" marL="457200" rtl="0" algn="l">
              <a:spcBef>
                <a:spcPts val="0"/>
              </a:spcBef>
              <a:spcAft>
                <a:spcPts val="0"/>
              </a:spcAft>
              <a:buNone/>
            </a:pPr>
            <a:r>
              <a:rPr i="1" lang="en" sz="1150"/>
              <a:t>	</a:t>
            </a:r>
            <a:r>
              <a:rPr i="1" lang="en" sz="1150">
                <a:solidFill>
                  <a:srgbClr val="FF9900"/>
                </a:solidFill>
              </a:rPr>
              <a:t>return</a:t>
            </a:r>
            <a:r>
              <a:rPr i="1" lang="en" sz="1150"/>
              <a:t> new_observation, -1, </a:t>
            </a:r>
            <a:r>
              <a:rPr i="1" lang="en" sz="1150">
                <a:solidFill>
                  <a:srgbClr val="FF9900"/>
                </a:solidFill>
              </a:rPr>
              <a:t>False</a:t>
            </a:r>
            <a:r>
              <a:rPr i="1" lang="en" sz="1150"/>
              <a:t>, { }</a:t>
            </a:r>
            <a:endParaRPr i="1" sz="1150"/>
          </a:p>
          <a:p>
            <a:pPr indent="457200" lvl="0" marL="457200" rtl="0" algn="l">
              <a:spcBef>
                <a:spcPts val="0"/>
              </a:spcBef>
              <a:spcAft>
                <a:spcPts val="0"/>
              </a:spcAft>
              <a:buNone/>
            </a:pPr>
            <a:r>
              <a:rPr i="1" lang="en" sz="1150"/>
              <a:t>Else if position in {visited_positions}:</a:t>
            </a:r>
            <a:endParaRPr i="1" sz="1150"/>
          </a:p>
          <a:p>
            <a:pPr indent="457200" lvl="0" marL="457200" rtl="0" algn="l">
              <a:spcBef>
                <a:spcPts val="0"/>
              </a:spcBef>
              <a:spcAft>
                <a:spcPts val="0"/>
              </a:spcAft>
              <a:buNone/>
            </a:pPr>
            <a:r>
              <a:rPr i="1" lang="en" sz="1150"/>
              <a:t>	is_Visited = </a:t>
            </a:r>
            <a:r>
              <a:rPr i="1" lang="en" sz="1150">
                <a:solidFill>
                  <a:srgbClr val="FF9900"/>
                </a:solidFill>
              </a:rPr>
              <a:t>True</a:t>
            </a:r>
            <a:endParaRPr i="1" sz="1150"/>
          </a:p>
          <a:p>
            <a:pPr indent="457200" lvl="0" marL="0" rtl="0" algn="l">
              <a:spcBef>
                <a:spcPts val="0"/>
              </a:spcBef>
              <a:spcAft>
                <a:spcPts val="0"/>
              </a:spcAft>
              <a:buNone/>
            </a:pPr>
            <a:r>
              <a:rPr i="1" lang="en" sz="1150"/>
              <a:t>Add current state in STEPS</a:t>
            </a:r>
            <a:endParaRPr i="1" sz="1150"/>
          </a:p>
          <a:p>
            <a:pPr indent="457200" lvl="0" marL="0" rtl="0" algn="l">
              <a:spcBef>
                <a:spcPts val="0"/>
              </a:spcBef>
              <a:spcAft>
                <a:spcPts val="0"/>
              </a:spcAft>
              <a:buNone/>
            </a:pPr>
            <a:r>
              <a:rPr i="1" lang="en" sz="1150">
                <a:solidFill>
                  <a:srgbClr val="FF9900"/>
                </a:solidFill>
              </a:rPr>
              <a:t>if</a:t>
            </a:r>
            <a:r>
              <a:rPr i="1" lang="en" sz="1150"/>
              <a:t> visited:</a:t>
            </a:r>
            <a:endParaRPr i="1" sz="1150"/>
          </a:p>
          <a:p>
            <a:pPr indent="457200" lvl="0" marL="0" rtl="0" algn="l">
              <a:spcBef>
                <a:spcPts val="0"/>
              </a:spcBef>
              <a:spcAft>
                <a:spcPts val="0"/>
              </a:spcAft>
              <a:buNone/>
            </a:pPr>
            <a:r>
              <a:rPr i="1" lang="en" sz="1150"/>
              <a:t>	</a:t>
            </a:r>
            <a:r>
              <a:rPr i="1" lang="en" sz="1150">
                <a:solidFill>
                  <a:srgbClr val="FF9900"/>
                </a:solidFill>
              </a:rPr>
              <a:t>return</a:t>
            </a:r>
            <a:r>
              <a:rPr i="1" lang="en" sz="1150"/>
              <a:t> new_observation, 0, </a:t>
            </a:r>
            <a:r>
              <a:rPr i="1" lang="en" sz="1150">
                <a:solidFill>
                  <a:srgbClr val="FF9900"/>
                </a:solidFill>
              </a:rPr>
              <a:t>True</a:t>
            </a:r>
            <a:r>
              <a:rPr i="1" lang="en" sz="1150"/>
              <a:t>, {}</a:t>
            </a:r>
            <a:endParaRPr i="1" sz="1150"/>
          </a:p>
          <a:p>
            <a:pPr indent="457200" lvl="0" marL="0" rtl="0" algn="l">
              <a:spcBef>
                <a:spcPts val="0"/>
              </a:spcBef>
              <a:spcAft>
                <a:spcPts val="0"/>
              </a:spcAft>
              <a:buNone/>
            </a:pPr>
            <a:r>
              <a:rPr i="1" lang="en" sz="1150">
                <a:solidFill>
                  <a:srgbClr val="FF9900"/>
                </a:solidFill>
              </a:rPr>
              <a:t>else if</a:t>
            </a:r>
            <a:r>
              <a:rPr i="1" lang="en" sz="1150"/>
              <a:t> all grids has been visited:</a:t>
            </a:r>
            <a:endParaRPr i="1" sz="1150"/>
          </a:p>
          <a:p>
            <a:pPr indent="457200" lvl="0" marL="0" rtl="0" algn="l">
              <a:spcBef>
                <a:spcPts val="0"/>
              </a:spcBef>
              <a:spcAft>
                <a:spcPts val="0"/>
              </a:spcAft>
              <a:buNone/>
            </a:pPr>
            <a:r>
              <a:rPr i="1" lang="en" sz="1150"/>
              <a:t>	Feed global rewards(GR)</a:t>
            </a:r>
            <a:endParaRPr i="1" sz="1150"/>
          </a:p>
          <a:p>
            <a:pPr indent="457200" lvl="0" marL="0" rtl="0" algn="l">
              <a:spcBef>
                <a:spcPts val="0"/>
              </a:spcBef>
              <a:spcAft>
                <a:spcPts val="0"/>
              </a:spcAft>
              <a:buNone/>
            </a:pPr>
            <a:r>
              <a:rPr i="1" lang="en" sz="1150"/>
              <a:t>	</a:t>
            </a:r>
            <a:r>
              <a:rPr i="1" lang="en" sz="1150">
                <a:solidFill>
                  <a:srgbClr val="FF9900"/>
                </a:solidFill>
              </a:rPr>
              <a:t>return</a:t>
            </a:r>
            <a:r>
              <a:rPr i="1" lang="en" sz="1150"/>
              <a:t> </a:t>
            </a:r>
            <a:r>
              <a:rPr i="1" lang="en" sz="1150">
                <a:solidFill>
                  <a:schemeClr val="dk1"/>
                </a:solidFill>
              </a:rPr>
              <a:t>new_observation, GR, </a:t>
            </a:r>
            <a:r>
              <a:rPr i="1" lang="en" sz="1150">
                <a:solidFill>
                  <a:srgbClr val="FF9900"/>
                </a:solidFill>
              </a:rPr>
              <a:t>True</a:t>
            </a:r>
            <a:r>
              <a:rPr i="1" lang="en" sz="1150">
                <a:solidFill>
                  <a:schemeClr val="dk1"/>
                </a:solidFill>
              </a:rPr>
              <a:t>, { }</a:t>
            </a:r>
            <a:endParaRPr i="1" sz="1150">
              <a:solidFill>
                <a:schemeClr val="dk1"/>
              </a:solidFill>
            </a:endParaRPr>
          </a:p>
          <a:p>
            <a:pPr indent="457200" lvl="0" marL="0" rtl="0" algn="l">
              <a:spcBef>
                <a:spcPts val="0"/>
              </a:spcBef>
              <a:spcAft>
                <a:spcPts val="0"/>
              </a:spcAft>
              <a:buNone/>
            </a:pPr>
            <a:r>
              <a:rPr i="1" lang="en" sz="1150">
                <a:solidFill>
                  <a:srgbClr val="FF9900"/>
                </a:solidFill>
              </a:rPr>
              <a:t>else</a:t>
            </a:r>
            <a:r>
              <a:rPr i="1" lang="en" sz="1150">
                <a:solidFill>
                  <a:schemeClr val="dk1"/>
                </a:solidFill>
              </a:rPr>
              <a:t>:</a:t>
            </a:r>
            <a:endParaRPr i="1" sz="1150">
              <a:solidFill>
                <a:schemeClr val="dk1"/>
              </a:solidFill>
            </a:endParaRPr>
          </a:p>
          <a:p>
            <a:pPr indent="457200" lvl="0" marL="0" rtl="0" algn="l">
              <a:spcBef>
                <a:spcPts val="0"/>
              </a:spcBef>
              <a:spcAft>
                <a:spcPts val="0"/>
              </a:spcAft>
              <a:buNone/>
            </a:pPr>
            <a:r>
              <a:rPr i="1" lang="en" sz="1150">
                <a:solidFill>
                  <a:schemeClr val="dk1"/>
                </a:solidFill>
              </a:rPr>
              <a:t>	</a:t>
            </a:r>
            <a:r>
              <a:rPr i="1" lang="en" sz="1150">
                <a:solidFill>
                  <a:srgbClr val="FF9900"/>
                </a:solidFill>
              </a:rPr>
              <a:t>return</a:t>
            </a:r>
            <a:r>
              <a:rPr i="1" lang="en" sz="1150">
                <a:solidFill>
                  <a:schemeClr val="dk1"/>
                </a:solidFill>
              </a:rPr>
              <a:t> new_observation, 1, </a:t>
            </a:r>
            <a:r>
              <a:rPr i="1" lang="en" sz="1150">
                <a:solidFill>
                  <a:srgbClr val="FF9900"/>
                </a:solidFill>
              </a:rPr>
              <a:t>False</a:t>
            </a:r>
            <a:r>
              <a:rPr i="1" lang="en" sz="1150">
                <a:solidFill>
                  <a:schemeClr val="dk1"/>
                </a:solidFill>
              </a:rPr>
              <a:t>, { }</a:t>
            </a:r>
            <a:endParaRPr i="1" sz="1150">
              <a:solidFill>
                <a:schemeClr val="dk1"/>
              </a:solidFill>
            </a:endParaRPr>
          </a:p>
          <a:p>
            <a:pPr indent="457200" lvl="0" marL="0" rtl="0" algn="l">
              <a:spcBef>
                <a:spcPts val="0"/>
              </a:spcBef>
              <a:spcAft>
                <a:spcPts val="0"/>
              </a:spcAft>
              <a:buNone/>
            </a:pPr>
            <a:r>
              <a:t/>
            </a:r>
            <a:endParaRPr i="1" sz="1150">
              <a:solidFill>
                <a:schemeClr val="dk1"/>
              </a:solidFill>
            </a:endParaRPr>
          </a:p>
          <a:p>
            <a:pPr indent="457200" lvl="0" marL="0" rtl="0" algn="l">
              <a:spcBef>
                <a:spcPts val="0"/>
              </a:spcBef>
              <a:spcAft>
                <a:spcPts val="0"/>
              </a:spcAft>
              <a:buNone/>
            </a:pPr>
            <a:r>
              <a:t/>
            </a:r>
            <a:endParaRPr i="1" sz="1150"/>
          </a:p>
          <a:p>
            <a:pPr indent="0" lvl="0" marL="0" rtl="0" algn="l">
              <a:spcBef>
                <a:spcPts val="0"/>
              </a:spcBef>
              <a:spcAft>
                <a:spcPts val="0"/>
              </a:spcAft>
              <a:buNone/>
            </a:pPr>
            <a:r>
              <a:t/>
            </a:r>
            <a:endParaRPr b="1" i="1" sz="1150"/>
          </a:p>
          <a:p>
            <a:pPr indent="0" lvl="0" marL="0" rtl="0" algn="l">
              <a:spcBef>
                <a:spcPts val="0"/>
              </a:spcBef>
              <a:spcAft>
                <a:spcPts val="0"/>
              </a:spcAft>
              <a:buNone/>
            </a:pPr>
            <a:r>
              <a:t/>
            </a:r>
            <a:endParaRPr b="1" i="1" sz="1150"/>
          </a:p>
          <a:p>
            <a:pPr indent="0" lvl="0" marL="0" rtl="0" algn="l">
              <a:spcBef>
                <a:spcPts val="0"/>
              </a:spcBef>
              <a:spcAft>
                <a:spcPts val="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7"/>
          <p:cNvPicPr preferRelativeResize="0"/>
          <p:nvPr/>
        </p:nvPicPr>
        <p:blipFill>
          <a:blip r:embed="rId3">
            <a:alphaModFix/>
          </a:blip>
          <a:stretch>
            <a:fillRect/>
          </a:stretch>
        </p:blipFill>
        <p:spPr>
          <a:xfrm>
            <a:off x="-6900" y="4555836"/>
            <a:ext cx="9143999" cy="587664"/>
          </a:xfrm>
          <a:prstGeom prst="rect">
            <a:avLst/>
          </a:prstGeom>
          <a:noFill/>
          <a:ln>
            <a:noFill/>
          </a:ln>
        </p:spPr>
      </p:pic>
      <p:pic>
        <p:nvPicPr>
          <p:cNvPr id="96" name="Google Shape;96;p17"/>
          <p:cNvPicPr preferRelativeResize="0"/>
          <p:nvPr/>
        </p:nvPicPr>
        <p:blipFill>
          <a:blip r:embed="rId4">
            <a:alphaModFix/>
          </a:blip>
          <a:stretch>
            <a:fillRect/>
          </a:stretch>
        </p:blipFill>
        <p:spPr>
          <a:xfrm>
            <a:off x="152025" y="3454775"/>
            <a:ext cx="3259876" cy="292750"/>
          </a:xfrm>
          <a:prstGeom prst="rect">
            <a:avLst/>
          </a:prstGeom>
          <a:noFill/>
          <a:ln>
            <a:noFill/>
          </a:ln>
        </p:spPr>
      </p:pic>
      <p:pic>
        <p:nvPicPr>
          <p:cNvPr id="97" name="Google Shape;97;p17"/>
          <p:cNvPicPr preferRelativeResize="0"/>
          <p:nvPr/>
        </p:nvPicPr>
        <p:blipFill>
          <a:blip r:embed="rId5">
            <a:alphaModFix/>
          </a:blip>
          <a:stretch>
            <a:fillRect/>
          </a:stretch>
        </p:blipFill>
        <p:spPr>
          <a:xfrm>
            <a:off x="152025" y="2867425"/>
            <a:ext cx="2975176" cy="418925"/>
          </a:xfrm>
          <a:prstGeom prst="rect">
            <a:avLst/>
          </a:prstGeom>
          <a:noFill/>
          <a:ln>
            <a:noFill/>
          </a:ln>
        </p:spPr>
      </p:pic>
      <p:pic>
        <p:nvPicPr>
          <p:cNvPr id="98" name="Google Shape;98;p17"/>
          <p:cNvPicPr preferRelativeResize="0"/>
          <p:nvPr/>
        </p:nvPicPr>
        <p:blipFill>
          <a:blip r:embed="rId6">
            <a:alphaModFix/>
          </a:blip>
          <a:stretch>
            <a:fillRect/>
          </a:stretch>
        </p:blipFill>
        <p:spPr>
          <a:xfrm>
            <a:off x="3815576" y="1185975"/>
            <a:ext cx="5109123" cy="3118005"/>
          </a:xfrm>
          <a:prstGeom prst="rect">
            <a:avLst/>
          </a:prstGeom>
          <a:noFill/>
          <a:ln>
            <a:noFill/>
          </a:ln>
        </p:spPr>
      </p:pic>
      <p:sp>
        <p:nvSpPr>
          <p:cNvPr id="99" name="Google Shape;99;p17"/>
          <p:cNvSpPr txBox="1"/>
          <p:nvPr>
            <p:ph type="title"/>
          </p:nvPr>
        </p:nvSpPr>
        <p:spPr>
          <a:xfrm>
            <a:off x="489500" y="269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Tabular </a:t>
            </a:r>
            <a:r>
              <a:rPr lang="en"/>
              <a:t>Q Learning</a:t>
            </a:r>
            <a:endParaRPr/>
          </a:p>
        </p:txBody>
      </p:sp>
      <p:pic>
        <p:nvPicPr>
          <p:cNvPr id="100" name="Google Shape;100;p17"/>
          <p:cNvPicPr preferRelativeResize="0"/>
          <p:nvPr/>
        </p:nvPicPr>
        <p:blipFill>
          <a:blip r:embed="rId7">
            <a:alphaModFix/>
          </a:blip>
          <a:stretch>
            <a:fillRect/>
          </a:stretch>
        </p:blipFill>
        <p:spPr>
          <a:xfrm>
            <a:off x="6617300" y="3078082"/>
            <a:ext cx="526905" cy="292725"/>
          </a:xfrm>
          <a:prstGeom prst="rect">
            <a:avLst/>
          </a:prstGeom>
          <a:noFill/>
          <a:ln>
            <a:noFill/>
          </a:ln>
        </p:spPr>
      </p:pic>
      <p:pic>
        <p:nvPicPr>
          <p:cNvPr id="101" name="Google Shape;101;p17"/>
          <p:cNvPicPr preferRelativeResize="0"/>
          <p:nvPr/>
        </p:nvPicPr>
        <p:blipFill>
          <a:blip r:embed="rId3">
            <a:alphaModFix/>
          </a:blip>
          <a:stretch>
            <a:fillRect/>
          </a:stretch>
        </p:blipFill>
        <p:spPr>
          <a:xfrm>
            <a:off x="-6900" y="4555396"/>
            <a:ext cx="9150902" cy="588104"/>
          </a:xfrm>
          <a:prstGeom prst="rect">
            <a:avLst/>
          </a:prstGeom>
          <a:noFill/>
          <a:ln>
            <a:noFill/>
          </a:ln>
        </p:spPr>
      </p:pic>
      <p:pic>
        <p:nvPicPr>
          <p:cNvPr id="102" name="Google Shape;102;p17"/>
          <p:cNvPicPr preferRelativeResize="0"/>
          <p:nvPr/>
        </p:nvPicPr>
        <p:blipFill>
          <a:blip r:embed="rId8">
            <a:alphaModFix/>
          </a:blip>
          <a:stretch>
            <a:fillRect/>
          </a:stretch>
        </p:blipFill>
        <p:spPr>
          <a:xfrm>
            <a:off x="91288" y="1742438"/>
            <a:ext cx="3724300" cy="498975"/>
          </a:xfrm>
          <a:prstGeom prst="rect">
            <a:avLst/>
          </a:prstGeom>
          <a:noFill/>
          <a:ln>
            <a:noFill/>
          </a:ln>
        </p:spPr>
      </p:pic>
      <p:pic>
        <p:nvPicPr>
          <p:cNvPr id="103" name="Google Shape;103;p17"/>
          <p:cNvPicPr preferRelativeResize="0"/>
          <p:nvPr/>
        </p:nvPicPr>
        <p:blipFill>
          <a:blip r:embed="rId9">
            <a:alphaModFix/>
          </a:blip>
          <a:stretch>
            <a:fillRect/>
          </a:stretch>
        </p:blipFill>
        <p:spPr>
          <a:xfrm>
            <a:off x="152025" y="2241413"/>
            <a:ext cx="2719384" cy="196400"/>
          </a:xfrm>
          <a:prstGeom prst="rect">
            <a:avLst/>
          </a:prstGeom>
          <a:noFill/>
          <a:ln>
            <a:noFill/>
          </a:ln>
        </p:spPr>
      </p:pic>
      <p:pic>
        <p:nvPicPr>
          <p:cNvPr id="104" name="Google Shape;104;p17"/>
          <p:cNvPicPr preferRelativeResize="0"/>
          <p:nvPr/>
        </p:nvPicPr>
        <p:blipFill>
          <a:blip r:embed="rId10">
            <a:alphaModFix/>
          </a:blip>
          <a:stretch>
            <a:fillRect/>
          </a:stretch>
        </p:blipFill>
        <p:spPr>
          <a:xfrm>
            <a:off x="152025" y="2546738"/>
            <a:ext cx="2139174" cy="152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489500" y="269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NMDP </a:t>
            </a:r>
            <a:r>
              <a:rPr lang="en"/>
              <a:t>Tabular Q Learning </a:t>
            </a:r>
            <a:r>
              <a:rPr lang="en"/>
              <a:t>Examples Results</a:t>
            </a:r>
            <a:endParaRPr/>
          </a:p>
        </p:txBody>
      </p:sp>
      <p:pic>
        <p:nvPicPr>
          <p:cNvPr id="110" name="Google Shape;110;p18"/>
          <p:cNvPicPr preferRelativeResize="0"/>
          <p:nvPr/>
        </p:nvPicPr>
        <p:blipFill>
          <a:blip r:embed="rId3">
            <a:alphaModFix/>
          </a:blip>
          <a:stretch>
            <a:fillRect/>
          </a:stretch>
        </p:blipFill>
        <p:spPr>
          <a:xfrm>
            <a:off x="-6900" y="4555836"/>
            <a:ext cx="9143999" cy="587664"/>
          </a:xfrm>
          <a:prstGeom prst="rect">
            <a:avLst/>
          </a:prstGeom>
          <a:noFill/>
          <a:ln>
            <a:noFill/>
          </a:ln>
        </p:spPr>
      </p:pic>
      <p:pic>
        <p:nvPicPr>
          <p:cNvPr id="111" name="Google Shape;111;p18"/>
          <p:cNvPicPr preferRelativeResize="0"/>
          <p:nvPr/>
        </p:nvPicPr>
        <p:blipFill>
          <a:blip r:embed="rId4">
            <a:alphaModFix/>
          </a:blip>
          <a:stretch>
            <a:fillRect/>
          </a:stretch>
        </p:blipFill>
        <p:spPr>
          <a:xfrm>
            <a:off x="698624" y="964425"/>
            <a:ext cx="4203100" cy="1679425"/>
          </a:xfrm>
          <a:prstGeom prst="rect">
            <a:avLst/>
          </a:prstGeom>
          <a:noFill/>
          <a:ln>
            <a:noFill/>
          </a:ln>
        </p:spPr>
      </p:pic>
      <p:pic>
        <p:nvPicPr>
          <p:cNvPr id="112" name="Google Shape;112;p18"/>
          <p:cNvPicPr preferRelativeResize="0"/>
          <p:nvPr/>
        </p:nvPicPr>
        <p:blipFill>
          <a:blip r:embed="rId5">
            <a:alphaModFix/>
          </a:blip>
          <a:stretch>
            <a:fillRect/>
          </a:stretch>
        </p:blipFill>
        <p:spPr>
          <a:xfrm>
            <a:off x="643602" y="2742688"/>
            <a:ext cx="4313126" cy="1714305"/>
          </a:xfrm>
          <a:prstGeom prst="rect">
            <a:avLst/>
          </a:prstGeom>
          <a:noFill/>
          <a:ln>
            <a:noFill/>
          </a:ln>
        </p:spPr>
      </p:pic>
      <p:pic>
        <p:nvPicPr>
          <p:cNvPr id="113" name="Google Shape;113;p18"/>
          <p:cNvPicPr preferRelativeResize="0"/>
          <p:nvPr/>
        </p:nvPicPr>
        <p:blipFill>
          <a:blip r:embed="rId6">
            <a:alphaModFix/>
          </a:blip>
          <a:stretch>
            <a:fillRect/>
          </a:stretch>
        </p:blipFill>
        <p:spPr>
          <a:xfrm>
            <a:off x="5636212" y="861575"/>
            <a:ext cx="2603825" cy="1833500"/>
          </a:xfrm>
          <a:prstGeom prst="rect">
            <a:avLst/>
          </a:prstGeom>
          <a:noFill/>
          <a:ln>
            <a:noFill/>
          </a:ln>
        </p:spPr>
      </p:pic>
      <p:pic>
        <p:nvPicPr>
          <p:cNvPr id="114" name="Google Shape;114;p18"/>
          <p:cNvPicPr preferRelativeResize="0"/>
          <p:nvPr/>
        </p:nvPicPr>
        <p:blipFill>
          <a:blip r:embed="rId7">
            <a:alphaModFix/>
          </a:blip>
          <a:stretch>
            <a:fillRect/>
          </a:stretch>
        </p:blipFill>
        <p:spPr>
          <a:xfrm>
            <a:off x="5593470" y="2714563"/>
            <a:ext cx="2603824" cy="1817515"/>
          </a:xfrm>
          <a:prstGeom prst="rect">
            <a:avLst/>
          </a:prstGeom>
          <a:noFill/>
          <a:ln>
            <a:noFill/>
          </a:ln>
        </p:spPr>
      </p:pic>
      <p:pic>
        <p:nvPicPr>
          <p:cNvPr id="115" name="Google Shape;115;p18"/>
          <p:cNvPicPr preferRelativeResize="0"/>
          <p:nvPr/>
        </p:nvPicPr>
        <p:blipFill>
          <a:blip r:embed="rId3">
            <a:alphaModFix/>
          </a:blip>
          <a:stretch>
            <a:fillRect/>
          </a:stretch>
        </p:blipFill>
        <p:spPr>
          <a:xfrm>
            <a:off x="-6900" y="4555396"/>
            <a:ext cx="9150902" cy="588104"/>
          </a:xfrm>
          <a:prstGeom prst="rect">
            <a:avLst/>
          </a:prstGeom>
          <a:noFill/>
          <a:ln>
            <a:noFill/>
          </a:ln>
        </p:spPr>
      </p:pic>
      <p:sp>
        <p:nvSpPr>
          <p:cNvPr id="116" name="Google Shape;116;p18"/>
          <p:cNvSpPr txBox="1"/>
          <p:nvPr/>
        </p:nvSpPr>
        <p:spPr>
          <a:xfrm>
            <a:off x="8576100" y="4204100"/>
            <a:ext cx="5136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u="sng">
                <a:solidFill>
                  <a:schemeClr val="hlink"/>
                </a:solidFill>
                <a:hlinkClick r:id="rId8"/>
              </a:rPr>
              <a:t>Link</a:t>
            </a:r>
            <a:endParaRPr i="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489500" y="269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Graph Based MDP Q Learning</a:t>
            </a:r>
            <a:endParaRPr/>
          </a:p>
        </p:txBody>
      </p:sp>
      <p:pic>
        <p:nvPicPr>
          <p:cNvPr id="122" name="Google Shape;122;p19"/>
          <p:cNvPicPr preferRelativeResize="0"/>
          <p:nvPr/>
        </p:nvPicPr>
        <p:blipFill>
          <a:blip r:embed="rId3">
            <a:alphaModFix/>
          </a:blip>
          <a:stretch>
            <a:fillRect/>
          </a:stretch>
        </p:blipFill>
        <p:spPr>
          <a:xfrm>
            <a:off x="-6900" y="4555836"/>
            <a:ext cx="9143999" cy="587664"/>
          </a:xfrm>
          <a:prstGeom prst="rect">
            <a:avLst/>
          </a:prstGeom>
          <a:noFill/>
          <a:ln>
            <a:noFill/>
          </a:ln>
        </p:spPr>
      </p:pic>
      <p:pic>
        <p:nvPicPr>
          <p:cNvPr id="123" name="Google Shape;123;p19"/>
          <p:cNvPicPr preferRelativeResize="0"/>
          <p:nvPr/>
        </p:nvPicPr>
        <p:blipFill>
          <a:blip r:embed="rId4">
            <a:alphaModFix/>
          </a:blip>
          <a:stretch>
            <a:fillRect/>
          </a:stretch>
        </p:blipFill>
        <p:spPr>
          <a:xfrm>
            <a:off x="2363850" y="994500"/>
            <a:ext cx="4416288" cy="3408937"/>
          </a:xfrm>
          <a:prstGeom prst="rect">
            <a:avLst/>
          </a:prstGeom>
          <a:noFill/>
          <a:ln>
            <a:noFill/>
          </a:ln>
        </p:spPr>
      </p:pic>
      <p:pic>
        <p:nvPicPr>
          <p:cNvPr id="124" name="Google Shape;124;p19"/>
          <p:cNvPicPr preferRelativeResize="0"/>
          <p:nvPr/>
        </p:nvPicPr>
        <p:blipFill>
          <a:blip r:embed="rId3">
            <a:alphaModFix/>
          </a:blip>
          <a:stretch>
            <a:fillRect/>
          </a:stretch>
        </p:blipFill>
        <p:spPr>
          <a:xfrm>
            <a:off x="-6900" y="4555396"/>
            <a:ext cx="9150902" cy="588104"/>
          </a:xfrm>
          <a:prstGeom prst="rect">
            <a:avLst/>
          </a:prstGeom>
          <a:noFill/>
          <a:ln>
            <a:noFill/>
          </a:ln>
        </p:spPr>
      </p:pic>
      <p:sp>
        <p:nvSpPr>
          <p:cNvPr id="125" name="Google Shape;125;p19"/>
          <p:cNvSpPr txBox="1"/>
          <p:nvPr/>
        </p:nvSpPr>
        <p:spPr>
          <a:xfrm>
            <a:off x="8398700" y="4163775"/>
            <a:ext cx="671700" cy="3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5"/>
              </a:rPr>
              <a:t>Link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489500" y="269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Graph Based MDP Q Learning Examples Results</a:t>
            </a:r>
            <a:endParaRPr/>
          </a:p>
        </p:txBody>
      </p:sp>
      <p:pic>
        <p:nvPicPr>
          <p:cNvPr id="131" name="Google Shape;131;p20"/>
          <p:cNvPicPr preferRelativeResize="0"/>
          <p:nvPr/>
        </p:nvPicPr>
        <p:blipFill>
          <a:blip r:embed="rId3">
            <a:alphaModFix/>
          </a:blip>
          <a:stretch>
            <a:fillRect/>
          </a:stretch>
        </p:blipFill>
        <p:spPr>
          <a:xfrm>
            <a:off x="-6900" y="4555836"/>
            <a:ext cx="9143999" cy="587664"/>
          </a:xfrm>
          <a:prstGeom prst="rect">
            <a:avLst/>
          </a:prstGeom>
          <a:noFill/>
          <a:ln>
            <a:noFill/>
          </a:ln>
        </p:spPr>
      </p:pic>
      <p:pic>
        <p:nvPicPr>
          <p:cNvPr id="132" name="Google Shape;132;p20"/>
          <p:cNvPicPr preferRelativeResize="0"/>
          <p:nvPr/>
        </p:nvPicPr>
        <p:blipFill>
          <a:blip r:embed="rId4">
            <a:alphaModFix/>
          </a:blip>
          <a:stretch>
            <a:fillRect/>
          </a:stretch>
        </p:blipFill>
        <p:spPr>
          <a:xfrm>
            <a:off x="3497500" y="2571738"/>
            <a:ext cx="5465251" cy="1922675"/>
          </a:xfrm>
          <a:prstGeom prst="rect">
            <a:avLst/>
          </a:prstGeom>
          <a:noFill/>
          <a:ln>
            <a:noFill/>
          </a:ln>
        </p:spPr>
      </p:pic>
      <p:pic>
        <p:nvPicPr>
          <p:cNvPr id="133" name="Google Shape;133;p20"/>
          <p:cNvPicPr preferRelativeResize="0"/>
          <p:nvPr/>
        </p:nvPicPr>
        <p:blipFill>
          <a:blip r:embed="rId5">
            <a:alphaModFix/>
          </a:blip>
          <a:stretch>
            <a:fillRect/>
          </a:stretch>
        </p:blipFill>
        <p:spPr>
          <a:xfrm>
            <a:off x="260900" y="976688"/>
            <a:ext cx="3602776" cy="1695425"/>
          </a:xfrm>
          <a:prstGeom prst="rect">
            <a:avLst/>
          </a:prstGeom>
          <a:noFill/>
          <a:ln>
            <a:noFill/>
          </a:ln>
        </p:spPr>
      </p:pic>
      <p:pic>
        <p:nvPicPr>
          <p:cNvPr id="134" name="Google Shape;134;p20"/>
          <p:cNvPicPr preferRelativeResize="0"/>
          <p:nvPr/>
        </p:nvPicPr>
        <p:blipFill>
          <a:blip r:embed="rId3">
            <a:alphaModFix/>
          </a:blip>
          <a:stretch>
            <a:fillRect/>
          </a:stretch>
        </p:blipFill>
        <p:spPr>
          <a:xfrm>
            <a:off x="-6900" y="4555396"/>
            <a:ext cx="9150902" cy="588104"/>
          </a:xfrm>
          <a:prstGeom prst="rect">
            <a:avLst/>
          </a:prstGeom>
          <a:noFill/>
          <a:ln>
            <a:noFill/>
          </a:ln>
        </p:spPr>
      </p:pic>
      <p:sp>
        <p:nvSpPr>
          <p:cNvPr id="135" name="Google Shape;135;p20"/>
          <p:cNvSpPr txBox="1"/>
          <p:nvPr/>
        </p:nvSpPr>
        <p:spPr>
          <a:xfrm>
            <a:off x="489500" y="2672125"/>
            <a:ext cx="33264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20x20 graph of gridworld and the solution for its coverage path planning</a:t>
            </a:r>
            <a:endParaRPr sz="1200"/>
          </a:p>
        </p:txBody>
      </p:sp>
      <p:sp>
        <p:nvSpPr>
          <p:cNvPr id="136" name="Google Shape;136;p20"/>
          <p:cNvSpPr txBox="1"/>
          <p:nvPr/>
        </p:nvSpPr>
        <p:spPr>
          <a:xfrm>
            <a:off x="4566925" y="2055950"/>
            <a:ext cx="3326400" cy="7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Solution of coverage path in an irregular field environment</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489500" y="269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Multi-Agents Q Learning</a:t>
            </a:r>
            <a:endParaRPr/>
          </a:p>
        </p:txBody>
      </p:sp>
      <p:pic>
        <p:nvPicPr>
          <p:cNvPr id="142" name="Google Shape;142;p21"/>
          <p:cNvPicPr preferRelativeResize="0"/>
          <p:nvPr/>
        </p:nvPicPr>
        <p:blipFill>
          <a:blip r:embed="rId3">
            <a:alphaModFix/>
          </a:blip>
          <a:stretch>
            <a:fillRect/>
          </a:stretch>
        </p:blipFill>
        <p:spPr>
          <a:xfrm>
            <a:off x="-6900" y="4555836"/>
            <a:ext cx="9143999" cy="587664"/>
          </a:xfrm>
          <a:prstGeom prst="rect">
            <a:avLst/>
          </a:prstGeom>
          <a:noFill/>
          <a:ln>
            <a:noFill/>
          </a:ln>
        </p:spPr>
      </p:pic>
      <p:pic>
        <p:nvPicPr>
          <p:cNvPr id="143" name="Google Shape;143;p21"/>
          <p:cNvPicPr preferRelativeResize="0"/>
          <p:nvPr/>
        </p:nvPicPr>
        <p:blipFill>
          <a:blip r:embed="rId4">
            <a:alphaModFix/>
          </a:blip>
          <a:stretch>
            <a:fillRect/>
          </a:stretch>
        </p:blipFill>
        <p:spPr>
          <a:xfrm>
            <a:off x="1885599" y="1043188"/>
            <a:ext cx="5372801" cy="3232499"/>
          </a:xfrm>
          <a:prstGeom prst="rect">
            <a:avLst/>
          </a:prstGeom>
          <a:noFill/>
          <a:ln>
            <a:noFill/>
          </a:ln>
        </p:spPr>
      </p:pic>
      <p:pic>
        <p:nvPicPr>
          <p:cNvPr id="144" name="Google Shape;144;p21"/>
          <p:cNvPicPr preferRelativeResize="0"/>
          <p:nvPr/>
        </p:nvPicPr>
        <p:blipFill>
          <a:blip r:embed="rId3">
            <a:alphaModFix/>
          </a:blip>
          <a:stretch>
            <a:fillRect/>
          </a:stretch>
        </p:blipFill>
        <p:spPr>
          <a:xfrm>
            <a:off x="-6900" y="4555396"/>
            <a:ext cx="9150902" cy="58810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