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70" r:id="rId13"/>
    <p:sldId id="269" r:id="rId14"/>
    <p:sldId id="271" r:id="rId15"/>
    <p:sldId id="272" r:id="rId16"/>
    <p:sldId id="273" r:id="rId17"/>
    <p:sldId id="274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3463-8E6A-492E-A705-6FF552853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FF235-C048-45E1-BA8C-B36D6086E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DE1C5-D7D7-4FCE-9529-BD5B1CDE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A76BF-50E4-4092-85AD-48E99BE1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5487B-F1D7-46E7-8933-0B5E3C24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5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25A1A-A675-4FB3-8432-1B7ECA15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35938-DD26-48CB-A44C-DF0192F3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8C281-51E0-408D-87C4-9403B36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17D3-BF2D-42B6-911B-C66B2DAA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8DB2B-53C3-4450-BAAA-61DEFE0C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1AD57-C116-4A19-8154-CAEB798B3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DFF4-4BF9-4141-B3B2-4ECC9B9FB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1321D-3318-4BA4-AC23-D063D663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C4FE5-6E19-47CE-B827-0F2D31DB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C58C2-13F1-4BEE-BBCB-2BEA9AB0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2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0FD58-199D-4249-88BA-51A353DB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7929-675B-49DF-8198-C5A68006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F096-8510-469C-B692-8E3D8F32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DC0DD-034D-4DC1-83E2-82EE9034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94D08-EB1F-455A-8D46-2AEECF4C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B386C-EB1F-477D-BD13-2259C73E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CBF94-5B64-4C20-9D91-E777C104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C5AA2-107D-4D23-8FD6-8905602E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86709-0A9A-4D21-A9BF-021443A9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9C7E3-67CF-4C59-B875-67B38CAB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4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CB2E-EFE9-4A75-B29D-6116EC79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900DA-1CE5-4D1D-8FCD-EF7ADC358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5F0CE-5D33-4650-8A13-B0B2A2C9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6F2DD-6CC5-4CC1-9839-9AF28CA0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B1DC5-4538-4A11-AA3B-7A5DED1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BFA9A-213E-41DE-8FD3-007338C0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0129C-B840-4569-BA23-08C4921C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42A99-BD9C-4A50-8BA5-92EB0735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40EEE-885A-490C-A6C7-1A9D980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DA37C-D172-469D-8F5B-0B0D40376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6A9B-1035-422C-B4C7-222F6705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14C27-3B0F-47B6-AF49-E6228362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D84E1B-EEBF-4C79-899C-7D43676D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912A0-383A-4080-BDB5-63232F85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13DCD-B69E-4F05-BC24-F87A53FF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4D0AB-8B34-44EF-A035-FD58FCEC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698A2-FCD0-4136-9921-539E138D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D192-1C71-4C3D-8F85-90DE904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6B356D-1AE4-4864-B9C5-59284F1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696B98-30BC-4AD9-969D-620BB0E5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93215-81D3-4202-9E87-311C467F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EBDFD-52BB-4785-9434-873A8905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5618E-107E-4204-AEE0-8F6E0EB7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A02F4-D2F4-460C-85F6-66C9069F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A6872-9353-47E7-89C9-90973CF4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4D120-FDD8-42F0-BD6D-6AAA8B91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A4E04-00C9-4DFE-B306-EB2E4D71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0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A6D43-30B4-4668-8704-C7FD0946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7CC31-8A64-4CBE-8205-DD12CD0C3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3766A-03AE-4BA0-BAE8-720039D6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E18E1-AC21-4BA1-8764-C7904FF4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C6BCD-DD89-4531-BA38-DA2EFDB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9B3D3-B504-4058-9C5F-7CEB7672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32DBFC-763B-406B-A440-D0ADA9E8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AF437-D278-4F2B-A5E2-0CBD4543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8974E-C123-4C22-B4A7-8A17E678C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F2A9-4A6B-4E56-98F3-A47740A54D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9D575-93A2-4829-911C-70D74387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CA81-2B88-42E7-92A0-A6363A373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F5C4-83E4-4779-9B0D-AED31683D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A220-DF8E-43B9-9180-844141100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content-based music recommendation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FF6A6-C69E-4B10-A822-82C56E2D5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altLang="ko-KR" dirty="0"/>
              <a:t>A¨aron van den Oord, Sander Dieleman, Benjamin Schrauwen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B38C9-E26F-4113-92F2-3D0AA7C8FEE6}"/>
              </a:ext>
            </a:extLst>
          </p:cNvPr>
          <p:cNvSpPr txBox="1"/>
          <p:nvPr/>
        </p:nvSpPr>
        <p:spPr>
          <a:xfrm>
            <a:off x="8137634" y="5119042"/>
            <a:ext cx="50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Park, Jun Sep</a:t>
            </a:r>
          </a:p>
        </p:txBody>
      </p:sp>
    </p:spTree>
    <p:extLst>
      <p:ext uri="{BB962C8B-B14F-4D97-AF65-F5344CB8AC3E}">
        <p14:creationId xmlns:p14="http://schemas.microsoft.com/office/powerpoint/2010/main" val="374946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B238-A03A-497E-A117-7198959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1 - quantitative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DD7D4-7A66-49B4-9804-3D3873F4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&lt;&lt; MLR  &gt;&gt;</a:t>
            </a:r>
          </a:p>
          <a:p>
            <a:r>
              <a:rPr lang="en-US" altLang="ko-KR" dirty="0"/>
              <a:t>MLR(Multiple Linear regression)</a:t>
            </a:r>
          </a:p>
          <a:p>
            <a:r>
              <a:rPr lang="en-US" altLang="ko-KR" dirty="0"/>
              <a:t>input : bag-of-words representation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&lt;&lt; linear MLP &gt;&gt;</a:t>
            </a:r>
          </a:p>
          <a:p>
            <a:r>
              <a:rPr lang="en-US" altLang="ko-KR" dirty="0"/>
              <a:t>linear regression using latent factor vectors with 400 dimensions</a:t>
            </a:r>
          </a:p>
          <a:p>
            <a:r>
              <a:rPr lang="en-US" altLang="ko-KR" dirty="0"/>
              <a:t>input : bag-of-words representation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&lt;&lt; CNN &gt;&gt;</a:t>
            </a:r>
          </a:p>
          <a:p>
            <a:r>
              <a:rPr lang="en-US" altLang="ko-KR" dirty="0"/>
              <a:t>CNN trained on log-scaled , latent factor vectors with 50 dimensions</a:t>
            </a:r>
          </a:p>
          <a:p>
            <a:pPr marL="0" indent="0">
              <a:buNone/>
            </a:pPr>
            <a:r>
              <a:rPr lang="en-US" altLang="ko-KR" dirty="0"/>
              <a:t>  - minimizing MSE</a:t>
            </a:r>
          </a:p>
          <a:p>
            <a:pPr marL="0" indent="0">
              <a:buNone/>
            </a:pPr>
            <a:r>
              <a:rPr lang="en-US" altLang="ko-KR" dirty="0"/>
              <a:t>  - minimizing WPE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69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9109-C5C7-4AF4-87AA-0163F014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1 - quantitative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F2A93-CB42-4C4D-99A4-3C7B32D7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55063" cy="492290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Initial experiments</a:t>
            </a:r>
          </a:p>
          <a:p>
            <a:pPr marL="0" indent="0">
              <a:buNone/>
            </a:pPr>
            <a:r>
              <a:rPr lang="en-US" altLang="ko-KR" dirty="0"/>
              <a:t> - the 9,330 most popular songs &amp; listening data for only 20,000 users</a:t>
            </a:r>
          </a:p>
          <a:p>
            <a:pPr marL="0" indent="0">
              <a:buNone/>
            </a:pPr>
            <a:r>
              <a:rPr lang="en-US" altLang="ko-KR" dirty="0"/>
              <a:t> - 1,881 songs for testing</a:t>
            </a:r>
          </a:p>
          <a:p>
            <a:endParaRPr lang="en-US" altLang="ko-KR" dirty="0"/>
          </a:p>
          <a:p>
            <a:r>
              <a:rPr lang="en-US" altLang="ko-KR" dirty="0"/>
              <a:t>other experiments, we used all available data</a:t>
            </a:r>
          </a:p>
          <a:p>
            <a:pPr marL="0" indent="0">
              <a:buNone/>
            </a:pPr>
            <a:r>
              <a:rPr lang="en-US" altLang="ko-KR" dirty="0"/>
              <a:t> - 382,410 songs and 1 million users in total</a:t>
            </a:r>
          </a:p>
          <a:p>
            <a:pPr marL="0" indent="0">
              <a:buNone/>
            </a:pPr>
            <a:r>
              <a:rPr lang="en-US" altLang="ko-KR" dirty="0"/>
              <a:t> - 46,728 songs for testing</a:t>
            </a:r>
          </a:p>
          <a:p>
            <a:endParaRPr lang="en-US" altLang="ko-KR" dirty="0"/>
          </a:p>
          <a:p>
            <a:r>
              <a:rPr lang="en-US" altLang="ko-KR" dirty="0"/>
              <a:t>evaluation index</a:t>
            </a:r>
          </a:p>
          <a:p>
            <a:pPr marL="0" indent="0">
              <a:buNone/>
            </a:pPr>
            <a:r>
              <a:rPr lang="en-US" altLang="ko-KR" dirty="0"/>
              <a:t> - mean average precision (</a:t>
            </a:r>
            <a:r>
              <a:rPr lang="en-US" altLang="ko-KR" dirty="0" err="1"/>
              <a:t>mAP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area under the ROC curve (AUC)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93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5EAC5-2257-43CC-AD43-3B64930D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1 - quantitative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9C7666-11B1-4EAE-8614-0BFA05F2E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6841"/>
            <a:ext cx="3533304" cy="288243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78259-8E03-4D34-BFE8-17019982E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391596"/>
            <a:ext cx="3623591" cy="35963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277972-7F32-4A70-8C96-1AF49DA776DC}"/>
              </a:ext>
            </a:extLst>
          </p:cNvPr>
          <p:cNvSpPr/>
          <p:nvPr/>
        </p:nvSpPr>
        <p:spPr>
          <a:xfrm>
            <a:off x="2293955" y="2850725"/>
            <a:ext cx="1917493" cy="472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D9180-FE0D-4AA7-A7C5-34B3A9091A32}"/>
              </a:ext>
            </a:extLst>
          </p:cNvPr>
          <p:cNvSpPr txBox="1"/>
          <p:nvPr/>
        </p:nvSpPr>
        <p:spPr>
          <a:xfrm>
            <a:off x="838200" y="5127868"/>
            <a:ext cx="433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Based on subset of the dataset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CDB5E-2619-4560-A56B-BFE9BF9DDABA}"/>
              </a:ext>
            </a:extLst>
          </p:cNvPr>
          <p:cNvSpPr txBox="1"/>
          <p:nvPr/>
        </p:nvSpPr>
        <p:spPr>
          <a:xfrm>
            <a:off x="6207617" y="5127868"/>
            <a:ext cx="598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Based on audio signal</a:t>
            </a:r>
          </a:p>
          <a:p>
            <a:endParaRPr lang="en-US" altLang="ko-KR" dirty="0"/>
          </a:p>
          <a:p>
            <a:r>
              <a:rPr lang="en-US" altLang="ko-KR" dirty="0"/>
              <a:t>Upper bound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latent factor vectors are obtained from usage data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E97FAF7-C7D2-4489-B5AC-A31258EDEB2E}"/>
              </a:ext>
            </a:extLst>
          </p:cNvPr>
          <p:cNvSpPr/>
          <p:nvPr/>
        </p:nvSpPr>
        <p:spPr>
          <a:xfrm>
            <a:off x="7789329" y="2243271"/>
            <a:ext cx="1792554" cy="4999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CE9F-8622-481F-9068-F37A9FCF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1 - quantitative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48A1C-D0CD-411D-9348-7B5CF197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Interestingly, the WPE objective </a:t>
            </a:r>
            <a:r>
              <a:rPr lang="en-US" altLang="ko-KR" u="sng" dirty="0"/>
              <a:t>does not </a:t>
            </a:r>
            <a:r>
              <a:rPr lang="en-US" altLang="ko-KR" dirty="0"/>
              <a:t>result in improved performance.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en-US" altLang="ko-KR" u="sng" dirty="0"/>
              <a:t>latent factor vectors for popular songs</a:t>
            </a:r>
            <a:r>
              <a:rPr lang="en-US" altLang="ko-KR" dirty="0"/>
              <a:t>, at the </a:t>
            </a:r>
            <a:r>
              <a:rPr lang="en-US" altLang="ko-KR" u="sng" dirty="0"/>
              <a:t>expense of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u="sng" dirty="0"/>
              <a:t>all other songs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Limitation: we are unable to predict the popularity of the songs, </a:t>
            </a:r>
            <a:r>
              <a:rPr lang="en-US" altLang="ko-KR" u="sng" dirty="0"/>
              <a:t>which considerably affects the AUC and </a:t>
            </a:r>
            <a:r>
              <a:rPr lang="en-US" altLang="ko-KR" u="sng" dirty="0" err="1"/>
              <a:t>mAP</a:t>
            </a:r>
            <a:r>
              <a:rPr lang="en-US" altLang="ko-KR" u="sng" dirty="0"/>
              <a:t> scores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64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CF166-7507-43D3-B2D9-7A1C7A99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2 - qualitative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82131-7B12-43B7-A8D4-9C8F2D34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Comparing </a:t>
            </a:r>
          </a:p>
          <a:p>
            <a:pPr marL="0" indent="0">
              <a:buNone/>
            </a:pPr>
            <a:r>
              <a:rPr lang="en-US" altLang="ko-KR" dirty="0"/>
              <a:t> - cosine similarity : the predicted usage patterns</a:t>
            </a:r>
          </a:p>
          <a:p>
            <a:pPr marL="0" indent="0">
              <a:buNone/>
            </a:pPr>
            <a:r>
              <a:rPr lang="en-US" altLang="ko-KR" dirty="0"/>
              <a:t> - WMF : latent factors (50 dimensions)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Result </a:t>
            </a:r>
          </a:p>
          <a:p>
            <a:pPr marL="0" indent="0">
              <a:buNone/>
            </a:pPr>
            <a:r>
              <a:rPr lang="en-US" altLang="ko-KR" dirty="0"/>
              <a:t> - mostly different</a:t>
            </a:r>
          </a:p>
          <a:p>
            <a:pPr marL="0" indent="0">
              <a:buNone/>
            </a:pPr>
            <a:r>
              <a:rPr lang="en-US" altLang="ko-KR" dirty="0"/>
              <a:t> - quite reasonable in the sense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77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AD1DA-44A8-47BF-A60E-E65EF836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102003-62A4-4A5F-BFC1-541BDBBFB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305"/>
            <a:ext cx="10627200" cy="5811389"/>
          </a:xfrm>
        </p:spPr>
      </p:pic>
    </p:spTree>
    <p:extLst>
      <p:ext uri="{BB962C8B-B14F-4D97-AF65-F5344CB8AC3E}">
        <p14:creationId xmlns:p14="http://schemas.microsoft.com/office/powerpoint/2010/main" val="115591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14CDE-9CAB-4331-9D49-2AE1F53B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2 - qualitative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27A7C-E46E-4BDA-B392-28278FAB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</a:p>
          <a:p>
            <a:pPr marL="0" indent="0">
              <a:buNone/>
            </a:pPr>
            <a:r>
              <a:rPr lang="en-US" altLang="ko-KR" dirty="0"/>
              <a:t> - distribution of prediction ( two dimensions using t-SNE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Result</a:t>
            </a:r>
          </a:p>
          <a:p>
            <a:pPr marL="0" indent="0">
              <a:buNone/>
            </a:pPr>
            <a:r>
              <a:rPr lang="en-US" altLang="ko-KR" dirty="0"/>
              <a:t> - Well clustered</a:t>
            </a:r>
          </a:p>
          <a:p>
            <a:pPr marL="0" indent="0">
              <a:buNone/>
            </a:pPr>
            <a:r>
              <a:rPr lang="en-US" altLang="ko-KR" dirty="0"/>
              <a:t> - Appealing to the same audience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3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E3E5F-14AD-496E-9469-D2E11FFD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4F5C17-A199-471C-A762-E15678649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43"/>
            <a:ext cx="9110637" cy="6421114"/>
          </a:xfrm>
        </p:spPr>
      </p:pic>
    </p:spTree>
    <p:extLst>
      <p:ext uri="{BB962C8B-B14F-4D97-AF65-F5344CB8AC3E}">
        <p14:creationId xmlns:p14="http://schemas.microsoft.com/office/powerpoint/2010/main" val="330996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9717D-B15A-4E7F-8E43-A3A1B2E5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01AFA-E6E7-4777-92B5-FD35F4E5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Predicting </a:t>
            </a:r>
            <a:r>
              <a:rPr lang="en-US" altLang="ko-KR" u="sng" dirty="0"/>
              <a:t>latent factors from music audio</a:t>
            </a:r>
            <a:r>
              <a:rPr lang="en-US" altLang="ko-KR" dirty="0"/>
              <a:t> is a viable method for recommending new and unpopular music.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CNN significantly </a:t>
            </a:r>
            <a:r>
              <a:rPr lang="en-US" altLang="ko-KR" u="sng" dirty="0"/>
              <a:t>outperforming the traditional approaches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Prediction from audio signals seem to be </a:t>
            </a:r>
            <a:r>
              <a:rPr lang="en-US" altLang="ko-KR" u="sng" dirty="0"/>
              <a:t>sensible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1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E4AB8-3216-4DA0-B72E-C74D6A59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00B43-B764-4B71-9CF9-324897AF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Latent factor model for recommendation</a:t>
            </a:r>
          </a:p>
          <a:p>
            <a:r>
              <a:rPr lang="en-US" altLang="ko-KR" dirty="0"/>
              <a:t>The latent factors from music audio when they cannot be obtained from usage data (implicit feedback)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2A1F2-0C64-4815-A2E7-4D32150C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4373930"/>
            <a:ext cx="2209800" cy="2066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AF42D0-9445-4E08-B262-1024350C8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76" y="4373930"/>
            <a:ext cx="2266950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D52523-3E3E-4FDD-9A3C-A41D3345D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92" y="437393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64224-54A0-4825-89CB-17C413C9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 – traditional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2974B-656C-4BE5-9E07-993CD7FB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Collaborative filtering approach</a:t>
            </a:r>
          </a:p>
          <a:p>
            <a:endParaRPr lang="en-US" altLang="ko-KR" dirty="0"/>
          </a:p>
          <a:p>
            <a:r>
              <a:rPr lang="en-US" altLang="ko-KR" dirty="0"/>
              <a:t>Cold Start Problem</a:t>
            </a:r>
          </a:p>
          <a:p>
            <a:pPr marL="0" indent="0">
              <a:buNone/>
            </a:pPr>
            <a:r>
              <a:rPr lang="en-US" altLang="ko-KR" dirty="0"/>
              <a:t>	- Usage Data is scarce</a:t>
            </a:r>
          </a:p>
          <a:p>
            <a:pPr marL="0" indent="0">
              <a:buNone/>
            </a:pPr>
            <a:r>
              <a:rPr lang="en-US" altLang="ko-KR" dirty="0"/>
              <a:t>	- Necessity of rating information (explicit feedback)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73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9FA6-581F-41B0-B20F-11AACEF1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Latent Factor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6AD8A9-F5B4-4069-9F72-755E9D83D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tabLst>
                    <a:tab pos="5294313" algn="l"/>
                  </a:tabLst>
                </a:pPr>
                <a:r>
                  <a:rPr lang="en-US" altLang="ko-KR" dirty="0"/>
                  <a:t>Implicit feedback (</a:t>
                </a:r>
                <a:r>
                  <a:rPr lang="en-US" altLang="ko-KR" sz="2200" dirty="0"/>
                  <a:t>Taste Prole Subset contains play counts per song and per user</a:t>
                </a:r>
                <a:r>
                  <a:rPr lang="en-US" altLang="ko-KR" dirty="0"/>
                  <a:t>.)</a:t>
                </a:r>
              </a:p>
              <a:p>
                <a:endParaRPr lang="en-US" altLang="ko-KR" dirty="0"/>
              </a:p>
              <a:p>
                <a:r>
                  <a:rPr lang="en-US" altLang="ko-KR" sz="3300" dirty="0">
                    <a:solidFill>
                      <a:srgbClr val="FF0000"/>
                    </a:solidFill>
                  </a:rPr>
                  <a:t>WMF</a:t>
                </a:r>
                <a:r>
                  <a:rPr lang="en-US" altLang="ko-KR" dirty="0"/>
                  <a:t> to learn latent factor representations of all users and items</a:t>
                </a:r>
              </a:p>
              <a:p>
                <a:pPr marL="0" indent="0">
                  <a:buNone/>
                </a:pPr>
                <a:r>
                  <a:rPr lang="en-US" altLang="ko-KR" sz="2100" dirty="0"/>
                  <a:t>  (Weighted Matrix Factorization)</a:t>
                </a:r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r>
                  <a:rPr lang="en-US" altLang="ko-KR" dirty="0"/>
                  <a:t>Preference vector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altLang="ko-KR" dirty="0"/>
                  <a:t> (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: user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: song )</a:t>
                </a:r>
              </a:p>
              <a:p>
                <a:r>
                  <a:rPr lang="en-US" altLang="ko-KR" sz="2400" dirty="0"/>
                  <a:t>Assume the user enjoys the song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4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Confidence issue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(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are hyperparameters 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6AD8A9-F5B4-4069-9F72-755E9D83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64B31-55E6-4419-A3C9-DEDDDB1D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WMF objective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1B48E0-7290-4093-9A70-80967B847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2031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2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lim>
                        </m:limLow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3200" dirty="0"/>
                  <a:t> </a:t>
                </a:r>
              </a:p>
              <a:p>
                <a:endParaRPr lang="en-US" altLang="ko-KR" sz="200" dirty="0"/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MSE(mean square error)              L2 regularization</a:t>
                </a:r>
                <a:r>
                  <a:rPr lang="en-US" altLang="ko-KR" sz="2000" dirty="0"/>
                  <a:t>  </a:t>
                </a:r>
              </a:p>
              <a:p>
                <a:endParaRPr lang="en-US" altLang="ko-KR" sz="600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regularization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latent factor vector for user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latent factor vector for song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ALS(alternating least square ) optimization method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to take all possible combinations into account (versus gradient descent)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1B48E0-7290-4093-9A70-80967B847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2031" cy="4351338"/>
              </a:xfrm>
              <a:blipFill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A910-3458-46C1-B670-AD96796D394A}"/>
              </a:ext>
            </a:extLst>
          </p:cNvPr>
          <p:cNvSpPr/>
          <p:nvPr/>
        </p:nvSpPr>
        <p:spPr>
          <a:xfrm>
            <a:off x="2691685" y="2382592"/>
            <a:ext cx="3631842" cy="6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E6847-5D6F-4D22-9401-04569DD8F108}"/>
              </a:ext>
            </a:extLst>
          </p:cNvPr>
          <p:cNvSpPr/>
          <p:nvPr/>
        </p:nvSpPr>
        <p:spPr>
          <a:xfrm>
            <a:off x="6913808" y="2382591"/>
            <a:ext cx="4439991" cy="7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0C06-C48E-4D09-9969-030733DA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(music audio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latent factors)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1DC0F-1A33-431B-B7B3-2149CDA5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ko-KR" dirty="0"/>
              <a:t>Time series (audio signal) </a:t>
            </a:r>
            <a:r>
              <a:rPr lang="en-US" altLang="ko-KR" dirty="0">
                <a:sym typeface="Wingdings" panose="05000000000000000000" pitchFamily="2" charset="2"/>
              </a:rPr>
              <a:t> vector of real numbers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Converting ~ Regression Problem</a:t>
            </a:r>
          </a:p>
          <a:p>
            <a:endParaRPr lang="en-US" altLang="ko-KR" dirty="0"/>
          </a:p>
          <a:p>
            <a:r>
              <a:rPr lang="en-US" altLang="ko-KR" dirty="0"/>
              <a:t>2 Methods</a:t>
            </a:r>
          </a:p>
          <a:p>
            <a:pPr marL="0" indent="0">
              <a:buNone/>
            </a:pPr>
            <a:r>
              <a:rPr lang="en-US" altLang="ko-KR" dirty="0"/>
              <a:t>	- BOW (bag-of-words) : input to a classifier / regressor</a:t>
            </a:r>
          </a:p>
          <a:p>
            <a:pPr marL="0" indent="0">
              <a:buNone/>
            </a:pPr>
            <a:r>
              <a:rPr lang="en-US" altLang="ko-KR" dirty="0"/>
              <a:t>	- CNN : Convolutional neural network</a:t>
            </a:r>
          </a:p>
          <a:p>
            <a:pPr marL="0" indent="0">
              <a:buNone/>
            </a:pPr>
            <a:r>
              <a:rPr lang="en-US" altLang="ko-KR" dirty="0"/>
              <a:t>			( state-of-the-art speech recognition )</a:t>
            </a:r>
          </a:p>
        </p:txBody>
      </p:sp>
    </p:spTree>
    <p:extLst>
      <p:ext uri="{BB962C8B-B14F-4D97-AF65-F5344CB8AC3E}">
        <p14:creationId xmlns:p14="http://schemas.microsoft.com/office/powerpoint/2010/main" val="303582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BC9F4-05B2-480C-B702-7D3A6E69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( convolutional neural network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931B-C3C0-4C96-8001-7F557A33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Ingredients of the Network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en-US" altLang="ko-KR" dirty="0" err="1"/>
              <a:t>ReLU</a:t>
            </a:r>
            <a:r>
              <a:rPr lang="en-US" altLang="ko-KR" dirty="0"/>
              <a:t> (vanishing problem) </a:t>
            </a:r>
          </a:p>
          <a:p>
            <a:pPr marL="0" indent="0">
              <a:buNone/>
            </a:pPr>
            <a:r>
              <a:rPr lang="en-US" altLang="ko-KR" dirty="0"/>
              <a:t>	2. Theano library ( GPU acceleration )</a:t>
            </a:r>
          </a:p>
          <a:p>
            <a:pPr marL="0" indent="0">
              <a:buNone/>
            </a:pPr>
            <a:r>
              <a:rPr lang="en-US" altLang="ko-KR" dirty="0"/>
              <a:t>	3. MSD training data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MFCCs : (method) extracting the characteristics of sound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	 analyzing the spectrum of intervals by dividing a short 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7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A3B69-B9A2-4553-9C7D-42A4A4FD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 function for real value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6C138-F0B5-4874-BF73-ADA614EC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32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MSE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800" dirty="0"/>
              </a:p>
              <a:p>
                <a:r>
                  <a:rPr lang="en-US" altLang="ko-KR" dirty="0"/>
                  <a:t>WPE ( weighted prediction error 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: model parameter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latent factor vector for song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prediction by the model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6C138-F0B5-4874-BF73-ADA614EC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321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C3B2D-2FB8-4911-916F-2DF80D9E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639A-BA44-416C-9EE2-A31E58F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MSD ( million song dataset )</a:t>
            </a:r>
          </a:p>
          <a:p>
            <a:pPr marL="0" indent="0">
              <a:buNone/>
            </a:pPr>
            <a:r>
              <a:rPr lang="en-US" altLang="ko-KR" dirty="0"/>
              <a:t>	precomputed audio feature</a:t>
            </a:r>
          </a:p>
          <a:p>
            <a:pPr marL="0" indent="0">
              <a:buNone/>
            </a:pPr>
            <a:r>
              <a:rPr lang="en-US" altLang="ko-KR" dirty="0"/>
              <a:t>	1 million contemporary songs</a:t>
            </a:r>
          </a:p>
          <a:p>
            <a:pPr marL="0" indent="0">
              <a:buNone/>
            </a:pPr>
            <a:r>
              <a:rPr lang="en-US" altLang="ko-KR" dirty="0"/>
              <a:t>	Taste Profile Subset ( play counts : over 380,000 songs )</a:t>
            </a:r>
          </a:p>
          <a:p>
            <a:pPr marL="0" indent="0">
              <a:buNone/>
            </a:pPr>
            <a:r>
              <a:rPr lang="en-US" altLang="ko-KR" dirty="0"/>
              <a:t>	Last.fm ( tagging for over 500,000 songs)</a:t>
            </a:r>
          </a:p>
          <a:p>
            <a:endParaRPr lang="en-US" altLang="ko-KR" dirty="0"/>
          </a:p>
          <a:p>
            <a:r>
              <a:rPr lang="en-US" altLang="ko-KR" dirty="0"/>
              <a:t>7digital.com</a:t>
            </a:r>
          </a:p>
          <a:p>
            <a:pPr marL="0" indent="0">
              <a:buNone/>
            </a:pPr>
            <a:r>
              <a:rPr lang="en-US" altLang="ko-KR" dirty="0"/>
              <a:t>	29 seconds audio clips for 99%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2673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492</Words>
  <Application>Microsoft Office PowerPoint</Application>
  <PresentationFormat>와이드스크린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Office 테마</vt:lpstr>
      <vt:lpstr>Deep content-based music recommendation</vt:lpstr>
      <vt:lpstr>Goal</vt:lpstr>
      <vt:lpstr>Challenge – traditional method</vt:lpstr>
      <vt:lpstr>Latent Factor</vt:lpstr>
      <vt:lpstr>WMF objective function</vt:lpstr>
      <vt:lpstr>Predicting (music audio  latent factors)</vt:lpstr>
      <vt:lpstr>CNN ( convolutional neural network )</vt:lpstr>
      <vt:lpstr>Objective function for real value</vt:lpstr>
      <vt:lpstr>Dataset</vt:lpstr>
      <vt:lpstr>Experiment 1 - quantitative</vt:lpstr>
      <vt:lpstr>Experiment 1 - quantitative</vt:lpstr>
      <vt:lpstr>Experiment 1 - quantitative</vt:lpstr>
      <vt:lpstr>Experiment 1 - quantitative</vt:lpstr>
      <vt:lpstr>Experiment 2 - qualitative</vt:lpstr>
      <vt:lpstr>PowerPoint 프레젠테이션</vt:lpstr>
      <vt:lpstr>Experiment 2 - qualitative</vt:lpstr>
      <vt:lpstr>PowerPoint 프레젠테이션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content-based music recommendation</dc:title>
  <dc:creator>user</dc:creator>
  <cp:lastModifiedBy>user</cp:lastModifiedBy>
  <cp:revision>19</cp:revision>
  <dcterms:created xsi:type="dcterms:W3CDTF">2018-10-22T14:16:46Z</dcterms:created>
  <dcterms:modified xsi:type="dcterms:W3CDTF">2018-10-22T17:05:54Z</dcterms:modified>
</cp:coreProperties>
</file>