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65" r:id="rId4"/>
    <p:sldId id="267" r:id="rId5"/>
    <p:sldId id="268" r:id="rId6"/>
    <p:sldId id="260" r:id="rId7"/>
    <p:sldId id="261" r:id="rId8"/>
    <p:sldId id="269"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75" d="100"/>
          <a:sy n="75" d="100"/>
        </p:scale>
        <p:origin x="-320" y="3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A6114-0EB3-4ADD-8833-82EB19DDF180}" type="datetimeFigureOut">
              <a:rPr lang="en-IN" smtClean="0"/>
              <a:t>17-08-2024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CED9F-3840-4C76-9417-76209AAB56F2}" type="slidenum">
              <a:rPr lang="en-IN" smtClean="0"/>
              <a:t>‹#›</a:t>
            </a:fld>
            <a:endParaRPr lang="en-IN" dirty="0"/>
          </a:p>
        </p:txBody>
      </p:sp>
    </p:spTree>
    <p:extLst>
      <p:ext uri="{BB962C8B-B14F-4D97-AF65-F5344CB8AC3E}">
        <p14:creationId xmlns:p14="http://schemas.microsoft.com/office/powerpoint/2010/main" val="72067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a:t>
            </a:r>
          </a:p>
        </p:txBody>
      </p:sp>
      <p:sp>
        <p:nvSpPr>
          <p:cNvPr id="4" name="Slide Number Placeholder 3"/>
          <p:cNvSpPr>
            <a:spLocks noGrp="1"/>
          </p:cNvSpPr>
          <p:nvPr>
            <p:ph type="sldNum" sz="quarter" idx="5"/>
          </p:nvPr>
        </p:nvSpPr>
        <p:spPr/>
        <p:txBody>
          <a:bodyPr/>
          <a:lstStyle/>
          <a:p>
            <a:fld id="{FAFCED9F-3840-4C76-9417-76209AAB56F2}" type="slidenum">
              <a:rPr lang="en-IN" smtClean="0"/>
              <a:t>1</a:t>
            </a:fld>
            <a:endParaRPr lang="en-IN" dirty="0"/>
          </a:p>
        </p:txBody>
      </p:sp>
    </p:spTree>
    <p:extLst>
      <p:ext uri="{BB962C8B-B14F-4D97-AF65-F5344CB8AC3E}">
        <p14:creationId xmlns:p14="http://schemas.microsoft.com/office/powerpoint/2010/main" val="252343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FCED9F-3840-4C76-9417-76209AAB56F2}" type="slidenum">
              <a:rPr lang="en-IN" smtClean="0"/>
              <a:t>8</a:t>
            </a:fld>
            <a:endParaRPr lang="en-IN" dirty="0"/>
          </a:p>
        </p:txBody>
      </p:sp>
    </p:spTree>
    <p:extLst>
      <p:ext uri="{BB962C8B-B14F-4D97-AF65-F5344CB8AC3E}">
        <p14:creationId xmlns:p14="http://schemas.microsoft.com/office/powerpoint/2010/main" val="398424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FCED9F-3840-4C76-9417-76209AAB56F2}" type="slidenum">
              <a:rPr lang="en-IN" smtClean="0"/>
              <a:t>9</a:t>
            </a:fld>
            <a:endParaRPr lang="en-IN" dirty="0"/>
          </a:p>
        </p:txBody>
      </p:sp>
    </p:spTree>
    <p:extLst>
      <p:ext uri="{BB962C8B-B14F-4D97-AF65-F5344CB8AC3E}">
        <p14:creationId xmlns:p14="http://schemas.microsoft.com/office/powerpoint/2010/main" val="115621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625B3-C2DC-C6CF-A133-09F0D98C2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A277D02-0850-3070-BCFE-F82D3F366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3FB5AB5-FB90-9C07-295C-3E4381771A6B}"/>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5" name="Footer Placeholder 4">
            <a:extLst>
              <a:ext uri="{FF2B5EF4-FFF2-40B4-BE49-F238E27FC236}">
                <a16:creationId xmlns:a16="http://schemas.microsoft.com/office/drawing/2014/main" xmlns="" id="{8B7BCD42-2750-1941-03F7-FA3A917C0A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41854D9B-2777-E8A8-2B78-9B9FC964DBE0}"/>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304282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3D292-FB05-3923-2ADD-A17BB91F62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4DA680D-54E5-4677-0E51-865468BFD7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D38BB2-AAAB-F1AD-BBE5-77ACA1ABF2D6}"/>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5" name="Footer Placeholder 4">
            <a:extLst>
              <a:ext uri="{FF2B5EF4-FFF2-40B4-BE49-F238E27FC236}">
                <a16:creationId xmlns:a16="http://schemas.microsoft.com/office/drawing/2014/main" xmlns="" id="{497A53CB-CD26-3AB2-D4C3-8D914BECD3B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F3176B7-D699-1A86-7FB9-B32C5001D9B8}"/>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2214043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5B3C0C9-BF9D-910C-24E7-447C5074B8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56072F0-7291-E32F-66DD-24B7AD8D6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8570593-D85C-B7D3-8B80-A7887DCC2C54}"/>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5" name="Footer Placeholder 4">
            <a:extLst>
              <a:ext uri="{FF2B5EF4-FFF2-40B4-BE49-F238E27FC236}">
                <a16:creationId xmlns:a16="http://schemas.microsoft.com/office/drawing/2014/main" xmlns="" id="{92317A90-19E4-16AA-2D0E-4FA4530026D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C5731214-9067-95F0-085B-906F51D4C263}"/>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72604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7AE95-4133-E45E-498A-79450A6FAB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0F7CB29-DC04-A0E0-4445-C07D57A99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241B417-AB03-FFC9-4439-B1FA696FD1C5}"/>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5" name="Footer Placeholder 4">
            <a:extLst>
              <a:ext uri="{FF2B5EF4-FFF2-40B4-BE49-F238E27FC236}">
                <a16:creationId xmlns:a16="http://schemas.microsoft.com/office/drawing/2014/main" xmlns="" id="{CC394C5E-D128-B3EF-3554-5F1F3C4F1F0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FD7F90B-876C-38AB-869A-C23DA7AE87CC}"/>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359695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E86DB-F103-8ABB-C7C0-6AEA3363A2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EBD6E9C-AE7B-7125-60D8-A8D631C79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856F743-9F6C-1B84-26F4-612EA2C274EC}"/>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5" name="Footer Placeholder 4">
            <a:extLst>
              <a:ext uri="{FF2B5EF4-FFF2-40B4-BE49-F238E27FC236}">
                <a16:creationId xmlns:a16="http://schemas.microsoft.com/office/drawing/2014/main" xmlns="" id="{974BB69F-A502-1528-A260-53F10A4F71E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4A103F78-DDAA-88A7-8268-A85D0ED701F4}"/>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84283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8BF56-7107-A948-0671-25481C002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9951DF3-1A2E-46C4-DB3C-4A493D14F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3151AEF-A28E-1044-3205-57F5C5A04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E0F3C23-EFDC-63A3-7FDF-0F9A6CC3891E}"/>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6" name="Footer Placeholder 5">
            <a:extLst>
              <a:ext uri="{FF2B5EF4-FFF2-40B4-BE49-F238E27FC236}">
                <a16:creationId xmlns:a16="http://schemas.microsoft.com/office/drawing/2014/main" xmlns="" id="{852E86A6-FCB7-BD48-492A-6C66D1C313B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29980BED-7101-E3D1-8AE1-D6D36604B4CF}"/>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16900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7F03C-4035-7776-FEEC-647E4BA4ED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08180FA-A11C-776A-1A1E-FD5A24EAE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87C86C7-CA1D-B90A-A04B-B0339CC4E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9A46653-E0C6-C157-5313-74D44CDAA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4B8663E-0482-84FD-A940-8D171B1C5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C69DD2C-89FC-5D00-7CE1-023EDA94E5BA}"/>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8" name="Footer Placeholder 7">
            <a:extLst>
              <a:ext uri="{FF2B5EF4-FFF2-40B4-BE49-F238E27FC236}">
                <a16:creationId xmlns:a16="http://schemas.microsoft.com/office/drawing/2014/main" xmlns="" id="{3AEAECE3-C789-AEC4-FBCD-17ED2E1844C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90FDEB0F-2242-7E03-D4CC-4AA58C464C54}"/>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38809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A8745-3E5C-E480-047C-0BFC43F15F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D727727-2729-330F-389C-71736135711E}"/>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4" name="Footer Placeholder 3">
            <a:extLst>
              <a:ext uri="{FF2B5EF4-FFF2-40B4-BE49-F238E27FC236}">
                <a16:creationId xmlns:a16="http://schemas.microsoft.com/office/drawing/2014/main" xmlns="" id="{EA7B75B6-EA91-8027-2D84-1C05175603B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724DB022-91ED-D57D-B32E-37AB0EADAE94}"/>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102105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41910C0-C858-85A1-FC2F-B3BF8D54CBD1}"/>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3" name="Footer Placeholder 2">
            <a:extLst>
              <a:ext uri="{FF2B5EF4-FFF2-40B4-BE49-F238E27FC236}">
                <a16:creationId xmlns:a16="http://schemas.microsoft.com/office/drawing/2014/main" xmlns="" id="{ED9FDA8B-1F38-9ED5-A6A5-8CEDB7584DC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462B62B6-D111-41C6-B477-0A17172438BD}"/>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6155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89CB7-5647-605B-6C90-FD74D91D8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EF4F62F-3C54-36C8-BF46-726B49200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98CE97A-3387-622F-092E-C05A288E8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5C379DA-C54F-7713-37F1-3CF7F8235F5B}"/>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6" name="Footer Placeholder 5">
            <a:extLst>
              <a:ext uri="{FF2B5EF4-FFF2-40B4-BE49-F238E27FC236}">
                <a16:creationId xmlns:a16="http://schemas.microsoft.com/office/drawing/2014/main" xmlns="" id="{2DE58524-A965-76B5-50C4-DE5ADDD8811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4D090973-6AA4-550C-9FBD-7C9854B8975D}"/>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169845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03773-F8CF-221E-59D1-928611469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CE81B44-A5C8-D0EB-1B9D-B1E408A53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189BAF40-C400-CC20-1AC2-0138210B9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FE84B80-888B-7E26-F6D7-548DD66C9645}"/>
              </a:ext>
            </a:extLst>
          </p:cNvPr>
          <p:cNvSpPr>
            <a:spLocks noGrp="1"/>
          </p:cNvSpPr>
          <p:nvPr>
            <p:ph type="dt" sz="half" idx="10"/>
          </p:nvPr>
        </p:nvSpPr>
        <p:spPr/>
        <p:txBody>
          <a:bodyPr/>
          <a:lstStyle/>
          <a:p>
            <a:fld id="{43395604-3677-4E23-B5AF-0E71DC07EFF1}" type="datetimeFigureOut">
              <a:rPr lang="en-IN" smtClean="0"/>
              <a:t>17-08-2024</a:t>
            </a:fld>
            <a:endParaRPr lang="en-IN" dirty="0"/>
          </a:p>
        </p:txBody>
      </p:sp>
      <p:sp>
        <p:nvSpPr>
          <p:cNvPr id="6" name="Footer Placeholder 5">
            <a:extLst>
              <a:ext uri="{FF2B5EF4-FFF2-40B4-BE49-F238E27FC236}">
                <a16:creationId xmlns:a16="http://schemas.microsoft.com/office/drawing/2014/main" xmlns="" id="{37ADD137-075B-E54D-1961-4B9EEE84744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F4E16B5-F386-614E-1167-A421CC83FB8E}"/>
              </a:ext>
            </a:extLst>
          </p:cNvPr>
          <p:cNvSpPr>
            <a:spLocks noGrp="1"/>
          </p:cNvSpPr>
          <p:nvPr>
            <p:ph type="sldNum" sz="quarter" idx="12"/>
          </p:nvPr>
        </p:nvSpPr>
        <p:spPr/>
        <p:txBody>
          <a:bodyPr/>
          <a:lstStyle/>
          <a:p>
            <a:fld id="{E731901F-42AB-4D41-9E8B-73FEC410CD43}" type="slidenum">
              <a:rPr lang="en-IN" smtClean="0"/>
              <a:t>‹#›</a:t>
            </a:fld>
            <a:endParaRPr lang="en-IN" dirty="0"/>
          </a:p>
        </p:txBody>
      </p:sp>
    </p:spTree>
    <p:extLst>
      <p:ext uri="{BB962C8B-B14F-4D97-AF65-F5344CB8AC3E}">
        <p14:creationId xmlns:p14="http://schemas.microsoft.com/office/powerpoint/2010/main" val="273915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A1F5BF-B2E4-3C32-AB61-E8D5F5406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61582D5-2B5E-25CB-F703-7869C88AF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C39E869-383B-F1F1-CAB0-F513134D1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95604-3677-4E23-B5AF-0E71DC07EFF1}" type="datetimeFigureOut">
              <a:rPr lang="en-IN" smtClean="0"/>
              <a:t>17-08-2024</a:t>
            </a:fld>
            <a:endParaRPr lang="en-IN" dirty="0"/>
          </a:p>
        </p:txBody>
      </p:sp>
      <p:sp>
        <p:nvSpPr>
          <p:cNvPr id="5" name="Footer Placeholder 4">
            <a:extLst>
              <a:ext uri="{FF2B5EF4-FFF2-40B4-BE49-F238E27FC236}">
                <a16:creationId xmlns:a16="http://schemas.microsoft.com/office/drawing/2014/main" xmlns="" id="{3CA73BAD-9972-8D07-8A4C-79B863D46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B4BBF58E-E333-4D22-CEB8-0D580C801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1901F-42AB-4D41-9E8B-73FEC410CD43}" type="slidenum">
              <a:rPr lang="en-IN" smtClean="0"/>
              <a:t>‹#›</a:t>
            </a:fld>
            <a:endParaRPr lang="en-IN" dirty="0"/>
          </a:p>
        </p:txBody>
      </p:sp>
    </p:spTree>
    <p:extLst>
      <p:ext uri="{BB962C8B-B14F-4D97-AF65-F5344CB8AC3E}">
        <p14:creationId xmlns:p14="http://schemas.microsoft.com/office/powerpoint/2010/main" val="2666306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F0455-05EC-399C-6BF5-FF5F2A949CA6}"/>
              </a:ext>
            </a:extLst>
          </p:cNvPr>
          <p:cNvSpPr>
            <a:spLocks noGrp="1"/>
          </p:cNvSpPr>
          <p:nvPr>
            <p:ph type="ctrTitle"/>
          </p:nvPr>
        </p:nvSpPr>
        <p:spPr>
          <a:xfrm>
            <a:off x="1524000" y="417513"/>
            <a:ext cx="9144000" cy="2387600"/>
          </a:xfrm>
        </p:spPr>
        <p:txBody>
          <a:bodyPr/>
          <a:lstStyle/>
          <a:p>
            <a:r>
              <a:rPr lang="en-IN" b="1" dirty="0">
                <a:solidFill>
                  <a:schemeClr val="accent1">
                    <a:lumMod val="50000"/>
                  </a:schemeClr>
                </a:solidFill>
              </a:rPr>
              <a:t>Hospital Management System</a:t>
            </a:r>
          </a:p>
        </p:txBody>
      </p:sp>
      <p:sp>
        <p:nvSpPr>
          <p:cNvPr id="4" name="TextBox 3">
            <a:extLst>
              <a:ext uri="{FF2B5EF4-FFF2-40B4-BE49-F238E27FC236}">
                <a16:creationId xmlns:a16="http://schemas.microsoft.com/office/drawing/2014/main" xmlns="" id="{B9D8166C-963A-9564-586E-C0ACFD8A90EF}"/>
              </a:ext>
            </a:extLst>
          </p:cNvPr>
          <p:cNvSpPr txBox="1"/>
          <p:nvPr/>
        </p:nvSpPr>
        <p:spPr>
          <a:xfrm>
            <a:off x="1276350" y="3724275"/>
            <a:ext cx="7458075" cy="2308324"/>
          </a:xfrm>
          <a:prstGeom prst="rect">
            <a:avLst/>
          </a:prstGeom>
          <a:noFill/>
        </p:spPr>
        <p:txBody>
          <a:bodyPr wrap="square" rtlCol="0">
            <a:spAutoFit/>
          </a:bodyPr>
          <a:lstStyle/>
          <a:p>
            <a:r>
              <a:rPr lang="en-IN" dirty="0"/>
              <a:t>By Project Group </a:t>
            </a:r>
            <a:r>
              <a:rPr lang="en-IN" dirty="0" smtClean="0"/>
              <a:t>No</a:t>
            </a:r>
            <a:r>
              <a:rPr lang="en-IN" dirty="0" smtClean="0"/>
              <a:t>: 5</a:t>
            </a:r>
          </a:p>
          <a:p>
            <a:endParaRPr lang="en-IN" dirty="0"/>
          </a:p>
          <a:p>
            <a:pPr marL="342900" indent="-342900">
              <a:buAutoNum type="arabicPeriod"/>
            </a:pPr>
            <a:r>
              <a:rPr lang="en-IN" dirty="0" err="1" smtClean="0"/>
              <a:t>Chinmay</a:t>
            </a:r>
            <a:r>
              <a:rPr lang="en-IN" dirty="0" smtClean="0"/>
              <a:t>  Mahajan  (PRN: 240343020027)</a:t>
            </a:r>
          </a:p>
          <a:p>
            <a:pPr marL="342900" indent="-342900">
              <a:buFontTx/>
              <a:buAutoNum type="arabicPeriod"/>
            </a:pPr>
            <a:r>
              <a:rPr lang="en-IN" dirty="0" err="1" smtClean="0"/>
              <a:t>Devendrasing</a:t>
            </a:r>
            <a:r>
              <a:rPr lang="en-IN" dirty="0" smtClean="0"/>
              <a:t> </a:t>
            </a:r>
            <a:r>
              <a:rPr lang="en-IN" dirty="0" err="1" smtClean="0"/>
              <a:t>Kachhhawa</a:t>
            </a:r>
            <a:r>
              <a:rPr lang="en-IN" dirty="0" smtClean="0"/>
              <a:t>  </a:t>
            </a:r>
            <a:r>
              <a:rPr lang="en-IN" dirty="0"/>
              <a:t>(</a:t>
            </a:r>
            <a:r>
              <a:rPr lang="en-IN" dirty="0" smtClean="0"/>
              <a:t>PRN: 240343020030)</a:t>
            </a:r>
            <a:endParaRPr lang="en-IN" dirty="0"/>
          </a:p>
          <a:p>
            <a:pPr marL="342900" indent="-342900">
              <a:buFontTx/>
              <a:buAutoNum type="arabicPeriod"/>
            </a:pPr>
            <a:r>
              <a:rPr lang="en-IN" dirty="0" err="1" smtClean="0"/>
              <a:t>Yash</a:t>
            </a:r>
            <a:r>
              <a:rPr lang="en-IN" dirty="0" smtClean="0"/>
              <a:t> </a:t>
            </a:r>
            <a:r>
              <a:rPr lang="en-IN" dirty="0" err="1" smtClean="0"/>
              <a:t>Sakharwade</a:t>
            </a:r>
            <a:r>
              <a:rPr lang="en-IN" dirty="0" smtClean="0"/>
              <a:t> (PRN</a:t>
            </a:r>
            <a:r>
              <a:rPr lang="en-IN" dirty="0"/>
              <a:t>: </a:t>
            </a:r>
            <a:r>
              <a:rPr lang="en-IN" dirty="0" smtClean="0"/>
              <a:t>240343020109)</a:t>
            </a:r>
            <a:endParaRPr lang="en-IN" dirty="0"/>
          </a:p>
          <a:p>
            <a:pPr marL="342900" indent="-342900">
              <a:buFontTx/>
              <a:buAutoNum type="arabicPeriod"/>
            </a:pPr>
            <a:r>
              <a:rPr lang="en-IN" dirty="0" smtClean="0"/>
              <a:t>Rahul </a:t>
            </a:r>
            <a:r>
              <a:rPr lang="en-IN" dirty="0" err="1" smtClean="0"/>
              <a:t>kumar</a:t>
            </a:r>
            <a:r>
              <a:rPr lang="en-IN" dirty="0" smtClean="0"/>
              <a:t> </a:t>
            </a:r>
            <a:r>
              <a:rPr lang="en-IN" dirty="0" err="1" smtClean="0"/>
              <a:t>Diyewar</a:t>
            </a:r>
            <a:r>
              <a:rPr lang="en-IN" dirty="0" smtClean="0"/>
              <a:t>(PRN</a:t>
            </a:r>
            <a:r>
              <a:rPr lang="en-IN" dirty="0"/>
              <a:t>: </a:t>
            </a:r>
            <a:r>
              <a:rPr lang="en-IN" dirty="0" smtClean="0"/>
              <a:t>240343020079)</a:t>
            </a:r>
            <a:endParaRPr lang="en-IN" dirty="0"/>
          </a:p>
          <a:p>
            <a:pPr marL="342900" indent="-342900">
              <a:buAutoNum type="arabicPeriod"/>
            </a:pPr>
            <a:endParaRPr lang="en-IN" dirty="0" smtClean="0"/>
          </a:p>
          <a:p>
            <a:pPr marL="342900" indent="-342900">
              <a:buAutoNum type="arabicPeriod"/>
            </a:pPr>
            <a:endParaRPr lang="en-IN" dirty="0" smtClean="0"/>
          </a:p>
        </p:txBody>
      </p:sp>
    </p:spTree>
    <p:extLst>
      <p:ext uri="{BB962C8B-B14F-4D97-AF65-F5344CB8AC3E}">
        <p14:creationId xmlns:p14="http://schemas.microsoft.com/office/powerpoint/2010/main" val="3886266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74F74-DBC3-5535-9E8E-C67BFB3C7015}"/>
              </a:ext>
            </a:extLst>
          </p:cNvPr>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153247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74F3970-391A-3FC9-1670-120DD471A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75" y="533400"/>
            <a:ext cx="11620500" cy="5981700"/>
          </a:xfrm>
        </p:spPr>
      </p:pic>
    </p:spTree>
    <p:extLst>
      <p:ext uri="{BB962C8B-B14F-4D97-AF65-F5344CB8AC3E}">
        <p14:creationId xmlns:p14="http://schemas.microsoft.com/office/powerpoint/2010/main" val="22810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AB716-2437-1135-719D-C171014222FF}"/>
              </a:ext>
            </a:extLst>
          </p:cNvPr>
          <p:cNvSpPr>
            <a:spLocks noGrp="1"/>
          </p:cNvSpPr>
          <p:nvPr>
            <p:ph type="title"/>
          </p:nvPr>
        </p:nvSpPr>
        <p:spPr/>
        <p:txBody>
          <a:bodyPr>
            <a:normAutofit/>
          </a:bodyPr>
          <a:lstStyle/>
          <a:p>
            <a:r>
              <a:rPr lang="en-IN" b="1" dirty="0"/>
              <a:t>Hospital Management System:</a:t>
            </a:r>
          </a:p>
        </p:txBody>
      </p:sp>
      <p:sp>
        <p:nvSpPr>
          <p:cNvPr id="3" name="Content Placeholder 2">
            <a:extLst>
              <a:ext uri="{FF2B5EF4-FFF2-40B4-BE49-F238E27FC236}">
                <a16:creationId xmlns:a16="http://schemas.microsoft.com/office/drawing/2014/main" xmlns="" id="{D62B4D6B-1DD0-1994-1858-A2466C758C29}"/>
              </a:ext>
            </a:extLst>
          </p:cNvPr>
          <p:cNvSpPr>
            <a:spLocks noGrp="1"/>
          </p:cNvSpPr>
          <p:nvPr>
            <p:ph idx="1"/>
          </p:nvPr>
        </p:nvSpPr>
        <p:spPr/>
        <p:txBody>
          <a:bodyPr>
            <a:normAutofit/>
          </a:bodyPr>
          <a:lstStyle/>
          <a:p>
            <a:r>
              <a:rPr lang="en-US" sz="3600" u="sng" kern="50" dirty="0">
                <a:solidFill>
                  <a:schemeClr val="accent6">
                    <a:lumMod val="50000"/>
                  </a:schemeClr>
                </a:solidFill>
                <a:effectLst/>
                <a:latin typeface="Times New Roman" panose="02020603050405020304" pitchFamily="18" charset="0"/>
                <a:ea typeface="SimSun" panose="02010600030101010101" pitchFamily="2" charset="-122"/>
                <a:cs typeface="Mangal" panose="02040503050203030202" pitchFamily="18" charset="0"/>
              </a:rPr>
              <a:t>Purpose:</a:t>
            </a:r>
            <a:r>
              <a:rPr lang="en-US" sz="3600" kern="50" dirty="0">
                <a:effectLst/>
                <a:latin typeface="Times New Roman" panose="02020603050405020304" pitchFamily="18" charset="0"/>
                <a:ea typeface="SimSun" panose="02010600030101010101" pitchFamily="2" charset="-122"/>
                <a:cs typeface="Mangal" panose="02040503050203030202" pitchFamily="18" charset="0"/>
              </a:rPr>
              <a:t> </a:t>
            </a:r>
            <a:endParaRPr lang="en-US" sz="3600" kern="50" dirty="0">
              <a:latin typeface="Times New Roman" panose="02020603050405020304" pitchFamily="18" charset="0"/>
              <a:ea typeface="SimSun" panose="02010600030101010101" pitchFamily="2" charset="-122"/>
              <a:cs typeface="Mangal" panose="02040503050203030202" pitchFamily="18" charset="0"/>
            </a:endParaRPr>
          </a:p>
          <a:p>
            <a:pPr marL="0" indent="0">
              <a:buNone/>
            </a:pPr>
            <a:r>
              <a:rPr lang="en-US" b="0" i="0" u="none" strike="noStrike" baseline="0" dirty="0">
                <a:solidFill>
                  <a:srgbClr val="000000"/>
                </a:solidFill>
                <a:latin typeface="Calibri" panose="020F0502020204030204" pitchFamily="34" charset="0"/>
              </a:rPr>
              <a:t>This software will help the hospital to be more efficient in registration of their patients, records of patients and bed booking. It enables doctors and admin to view </a:t>
            </a:r>
            <a:r>
              <a:rPr lang="en-US" dirty="0" smtClean="0">
                <a:solidFill>
                  <a:srgbClr val="000000"/>
                </a:solidFill>
                <a:latin typeface="Calibri" panose="020F0502020204030204" pitchFamily="34" charset="0"/>
              </a:rPr>
              <a:t>patients </a:t>
            </a:r>
            <a:r>
              <a:rPr lang="en-US" dirty="0" err="1" smtClean="0">
                <a:solidFill>
                  <a:srgbClr val="000000"/>
                </a:solidFill>
                <a:latin typeface="Calibri" panose="020F0502020204030204" pitchFamily="34" charset="0"/>
              </a:rPr>
              <a:t>details</a:t>
            </a:r>
            <a:r>
              <a:rPr lang="en-US" b="0" i="0" u="none" strike="noStrike" baseline="0" dirty="0" err="1" smtClean="0">
                <a:solidFill>
                  <a:srgbClr val="000000"/>
                </a:solidFill>
                <a:latin typeface="Calibri" panose="020F0502020204030204" pitchFamily="34" charset="0"/>
              </a:rPr>
              <a:t>.The</a:t>
            </a:r>
            <a:r>
              <a:rPr lang="en-US" b="0" i="0" u="none" strike="noStrike" baseline="0" dirty="0" smtClean="0">
                <a:solidFill>
                  <a:srgbClr val="000000"/>
                </a:solidFill>
                <a:latin typeface="Calibri" panose="020F0502020204030204" pitchFamily="34" charset="0"/>
              </a:rPr>
              <a:t> </a:t>
            </a:r>
            <a:r>
              <a:rPr lang="en-US" b="0" i="0" u="none" strike="noStrike" baseline="0" dirty="0">
                <a:solidFill>
                  <a:srgbClr val="000000"/>
                </a:solidFill>
                <a:latin typeface="Calibri" panose="020F0502020204030204" pitchFamily="34" charset="0"/>
              </a:rPr>
              <a:t>HMS reduces the physical workload on staff and ensures that patient records and room assignments are managed efficiently, with all data easily accessible for future reference.</a:t>
            </a:r>
            <a:endParaRPr lang="en-IN" dirty="0"/>
          </a:p>
        </p:txBody>
      </p:sp>
    </p:spTree>
    <p:extLst>
      <p:ext uri="{BB962C8B-B14F-4D97-AF65-F5344CB8AC3E}">
        <p14:creationId xmlns:p14="http://schemas.microsoft.com/office/powerpoint/2010/main" val="1526505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0E9F02-F509-B0C4-AC72-5ED75F0E670C}"/>
              </a:ext>
            </a:extLst>
          </p:cNvPr>
          <p:cNvSpPr>
            <a:spLocks noGrp="1"/>
          </p:cNvSpPr>
          <p:nvPr>
            <p:ph idx="1"/>
          </p:nvPr>
        </p:nvSpPr>
        <p:spPr>
          <a:xfrm>
            <a:off x="838200" y="276224"/>
            <a:ext cx="10515600" cy="6486525"/>
          </a:xfrm>
        </p:spPr>
        <p:txBody>
          <a:bodyPr/>
          <a:lstStyle/>
          <a:p>
            <a:r>
              <a:rPr lang="en-IN" sz="3600" u="sng" dirty="0"/>
              <a:t>Problem Statement:</a:t>
            </a:r>
            <a:r>
              <a:rPr lang="en-US" sz="3600" u="sng" kern="50" dirty="0">
                <a:effectLst/>
                <a:latin typeface="Times New Roman" panose="02020603050405020304" pitchFamily="18" charset="0"/>
                <a:ea typeface="SimSun" panose="02010600030101010101" pitchFamily="2" charset="-122"/>
                <a:cs typeface="Mangal" panose="02040503050203030202" pitchFamily="18" charset="0"/>
              </a:rPr>
              <a:t> </a:t>
            </a:r>
            <a:endParaRPr lang="en-US" sz="3600" u="sng" kern="50" dirty="0">
              <a:latin typeface="Times New Roman" panose="02020603050405020304" pitchFamily="18" charset="0"/>
              <a:ea typeface="SimSun" panose="02010600030101010101" pitchFamily="2" charset="-122"/>
              <a:cs typeface="Mangal" panose="02040503050203030202" pitchFamily="18" charset="0"/>
            </a:endParaRPr>
          </a:p>
          <a:p>
            <a:pPr indent="0" algn="just">
              <a:buNone/>
            </a:pPr>
            <a:r>
              <a:rPr lang="en-US" kern="50" dirty="0">
                <a:effectLst/>
                <a:latin typeface="Times New Roman" panose="02020603050405020304" pitchFamily="18" charset="0"/>
                <a:ea typeface="SimSun" panose="02010600030101010101" pitchFamily="2" charset="-122"/>
                <a:cs typeface="Mangal" panose="02040503050203030202" pitchFamily="18" charset="0"/>
              </a:rPr>
              <a:t>The problem is, queuing at hospital is often managed manually by administrative staff, then take a token there and then wait for our turn then ask for the doctor and the most frustrating thing - we go there by traveling a long distance and then we come to know the doctor is on leave or the doctor can’t take appointments.</a:t>
            </a:r>
            <a:r>
              <a:rPr lang="en-IN" kern="50" dirty="0">
                <a:latin typeface="Times New Roman" panose="02020603050405020304" pitchFamily="18" charset="0"/>
                <a:ea typeface="SimSun" panose="02010600030101010101" pitchFamily="2" charset="-122"/>
                <a:cs typeface="Mangal" panose="02040503050203030202" pitchFamily="18" charset="0"/>
              </a:rPr>
              <a:t> </a:t>
            </a:r>
            <a:r>
              <a:rPr lang="en-US" kern="50" dirty="0">
                <a:effectLst/>
                <a:latin typeface="Times New Roman" panose="02020603050405020304" pitchFamily="18" charset="0"/>
                <a:ea typeface="SimSun" panose="02010600030101010101" pitchFamily="2" charset="-122"/>
                <a:cs typeface="Mangal" panose="02040503050203030202" pitchFamily="18" charset="0"/>
              </a:rPr>
              <a:t>In some areas of country there are no medical facilities and people don’t have access to any physical medical facilities.</a:t>
            </a:r>
            <a:endParaRPr lang="en-IN" kern="50" dirty="0">
              <a:effectLst/>
              <a:latin typeface="Times New Roman" panose="02020603050405020304" pitchFamily="18" charset="0"/>
              <a:ea typeface="SimSun" panose="02010600030101010101" pitchFamily="2" charset="-122"/>
              <a:cs typeface="Mangal" panose="02040503050203030202" pitchFamily="18" charset="0"/>
            </a:endParaRPr>
          </a:p>
          <a:p>
            <a:endParaRPr lang="en-IN" dirty="0"/>
          </a:p>
          <a:p>
            <a:r>
              <a:rPr lang="en-IN" sz="3600" u="sng" dirty="0"/>
              <a:t>Goals Of Project:</a:t>
            </a:r>
          </a:p>
          <a:p>
            <a:pPr marL="0" indent="0">
              <a:buNone/>
            </a:pPr>
            <a:r>
              <a:rPr lang="en-US" kern="50" dirty="0">
                <a:effectLst/>
                <a:latin typeface="Times New Roman" panose="02020603050405020304" pitchFamily="18" charset="0"/>
                <a:ea typeface="SimSun" panose="02010600030101010101" pitchFamily="2" charset="-122"/>
                <a:cs typeface="Mangal" panose="02040503050203030202" pitchFamily="18" charset="0"/>
              </a:rPr>
              <a:t>This web application will digitalize all the details regarding the patient and the hospital. The installation of this healthcare software results in improvement in administrative functions and hence better patient care, which is the prime focus of any healthcare unit.</a:t>
            </a:r>
            <a:endParaRPr lang="en-IN" kern="50" dirty="0">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endParaRPr lang="en-IN" sz="3600" u="sng" dirty="0"/>
          </a:p>
        </p:txBody>
      </p:sp>
    </p:spTree>
    <p:extLst>
      <p:ext uri="{BB962C8B-B14F-4D97-AF65-F5344CB8AC3E}">
        <p14:creationId xmlns:p14="http://schemas.microsoft.com/office/powerpoint/2010/main" val="2198977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AF50BF2-BBCF-8CCC-A56A-78CAAEF4770C}"/>
              </a:ext>
            </a:extLst>
          </p:cNvPr>
          <p:cNvSpPr>
            <a:spLocks noGrp="1"/>
          </p:cNvSpPr>
          <p:nvPr>
            <p:ph type="body" idx="1"/>
          </p:nvPr>
        </p:nvSpPr>
        <p:spPr>
          <a:xfrm>
            <a:off x="3838575" y="1052513"/>
            <a:ext cx="3276601" cy="823912"/>
          </a:xfrm>
        </p:spPr>
        <p:txBody>
          <a:bodyPr>
            <a:normAutofit/>
          </a:bodyPr>
          <a:lstStyle/>
          <a:p>
            <a:r>
              <a:rPr lang="en-IN" sz="3600" b="0" dirty="0"/>
              <a:t>2. Patient</a:t>
            </a:r>
          </a:p>
        </p:txBody>
      </p:sp>
      <p:pic>
        <p:nvPicPr>
          <p:cNvPr id="11" name="Content Placeholder 10">
            <a:extLst>
              <a:ext uri="{FF2B5EF4-FFF2-40B4-BE49-F238E27FC236}">
                <a16:creationId xmlns:a16="http://schemas.microsoft.com/office/drawing/2014/main" xmlns="" id="{58AA6156-D922-8758-5310-A56828ACD8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38575" y="2709069"/>
            <a:ext cx="3276600" cy="3276600"/>
          </a:xfrm>
        </p:spPr>
      </p:pic>
      <p:sp>
        <p:nvSpPr>
          <p:cNvPr id="5" name="Text Placeholder 4">
            <a:extLst>
              <a:ext uri="{FF2B5EF4-FFF2-40B4-BE49-F238E27FC236}">
                <a16:creationId xmlns:a16="http://schemas.microsoft.com/office/drawing/2014/main" xmlns="" id="{C6DD7EE8-9CBA-155B-19C0-AD6FCD0EE25C}"/>
              </a:ext>
            </a:extLst>
          </p:cNvPr>
          <p:cNvSpPr>
            <a:spLocks noGrp="1"/>
          </p:cNvSpPr>
          <p:nvPr>
            <p:ph type="body" sz="quarter" idx="3"/>
          </p:nvPr>
        </p:nvSpPr>
        <p:spPr>
          <a:xfrm>
            <a:off x="7677150" y="985838"/>
            <a:ext cx="3933825" cy="823912"/>
          </a:xfrm>
        </p:spPr>
        <p:txBody>
          <a:bodyPr>
            <a:normAutofit/>
          </a:bodyPr>
          <a:lstStyle/>
          <a:p>
            <a:r>
              <a:rPr lang="en-IN" sz="3600" b="0" dirty="0"/>
              <a:t>3. Doctor</a:t>
            </a:r>
          </a:p>
        </p:txBody>
      </p:sp>
      <p:pic>
        <p:nvPicPr>
          <p:cNvPr id="13" name="Content Placeholder 12">
            <a:extLst>
              <a:ext uri="{FF2B5EF4-FFF2-40B4-BE49-F238E27FC236}">
                <a16:creationId xmlns:a16="http://schemas.microsoft.com/office/drawing/2014/main" xmlns="" id="{D9446DF1-D40B-505C-0F2D-348D897A2AC3}"/>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8143874" y="3028949"/>
            <a:ext cx="3342481" cy="2956719"/>
          </a:xfrm>
        </p:spPr>
      </p:pic>
      <p:sp>
        <p:nvSpPr>
          <p:cNvPr id="8" name="TextBox 7">
            <a:extLst>
              <a:ext uri="{FF2B5EF4-FFF2-40B4-BE49-F238E27FC236}">
                <a16:creationId xmlns:a16="http://schemas.microsoft.com/office/drawing/2014/main" xmlns="" id="{B926092F-5176-64F8-1DB8-AEA85C7586BC}"/>
              </a:ext>
            </a:extLst>
          </p:cNvPr>
          <p:cNvSpPr txBox="1"/>
          <p:nvPr/>
        </p:nvSpPr>
        <p:spPr>
          <a:xfrm>
            <a:off x="676275" y="1276350"/>
            <a:ext cx="2724150" cy="646331"/>
          </a:xfrm>
          <a:prstGeom prst="rect">
            <a:avLst/>
          </a:prstGeom>
          <a:noFill/>
        </p:spPr>
        <p:txBody>
          <a:bodyPr wrap="square" rtlCol="0">
            <a:spAutoFit/>
          </a:bodyPr>
          <a:lstStyle/>
          <a:p>
            <a:r>
              <a:rPr lang="en-IN" sz="3600" dirty="0"/>
              <a:t>1. Admin</a:t>
            </a:r>
          </a:p>
        </p:txBody>
      </p:sp>
      <p:sp>
        <p:nvSpPr>
          <p:cNvPr id="9" name="TextBox 8">
            <a:extLst>
              <a:ext uri="{FF2B5EF4-FFF2-40B4-BE49-F238E27FC236}">
                <a16:creationId xmlns:a16="http://schemas.microsoft.com/office/drawing/2014/main" xmlns="" id="{62A77E83-CCB5-9A5E-4B63-A9484AEFB1F8}"/>
              </a:ext>
            </a:extLst>
          </p:cNvPr>
          <p:cNvSpPr txBox="1"/>
          <p:nvPr/>
        </p:nvSpPr>
        <p:spPr>
          <a:xfrm>
            <a:off x="742950" y="400050"/>
            <a:ext cx="5534025" cy="646331"/>
          </a:xfrm>
          <a:prstGeom prst="rect">
            <a:avLst/>
          </a:prstGeom>
          <a:noFill/>
        </p:spPr>
        <p:txBody>
          <a:bodyPr wrap="square" rtlCol="0">
            <a:spAutoFit/>
          </a:bodyPr>
          <a:lstStyle/>
          <a:p>
            <a:r>
              <a:rPr lang="en-IN" sz="3600" dirty="0"/>
              <a:t>This System has 3 modules:</a:t>
            </a:r>
          </a:p>
        </p:txBody>
      </p:sp>
      <p:pic>
        <p:nvPicPr>
          <p:cNvPr id="15" name="Picture 14">
            <a:extLst>
              <a:ext uri="{FF2B5EF4-FFF2-40B4-BE49-F238E27FC236}">
                <a16:creationId xmlns:a16="http://schemas.microsoft.com/office/drawing/2014/main" xmlns="" id="{0FAC0AAD-D29D-CE75-CE86-FC0BAF7752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 y="2861467"/>
            <a:ext cx="2559611" cy="3105150"/>
          </a:xfrm>
          <a:prstGeom prst="rect">
            <a:avLst/>
          </a:prstGeom>
        </p:spPr>
      </p:pic>
    </p:spTree>
    <p:extLst>
      <p:ext uri="{BB962C8B-B14F-4D97-AF65-F5344CB8AC3E}">
        <p14:creationId xmlns:p14="http://schemas.microsoft.com/office/powerpoint/2010/main" val="3904805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900091-B4E4-62F2-4093-32B2DBAC0D55}"/>
              </a:ext>
            </a:extLst>
          </p:cNvPr>
          <p:cNvSpPr txBox="1"/>
          <p:nvPr/>
        </p:nvSpPr>
        <p:spPr>
          <a:xfrm>
            <a:off x="1047750" y="533400"/>
            <a:ext cx="11144250" cy="1508105"/>
          </a:xfrm>
          <a:prstGeom prst="rect">
            <a:avLst/>
          </a:prstGeom>
          <a:noFill/>
        </p:spPr>
        <p:txBody>
          <a:bodyPr wrap="square" rtlCol="0">
            <a:spAutoFit/>
          </a:bodyPr>
          <a:lstStyle/>
          <a:p>
            <a:pPr marL="571500" indent="-571500">
              <a:buFont typeface="Arial" panose="020B0604020202020204" pitchFamily="34" charset="0"/>
              <a:buChar char="•"/>
            </a:pPr>
            <a:r>
              <a:rPr lang="en-IN" sz="3600" b="1" u="sng" dirty="0"/>
              <a:t>Technologies Used</a:t>
            </a:r>
            <a:r>
              <a:rPr lang="en-US" sz="3600" b="1" u="sng" kern="50" dirty="0">
                <a:effectLst/>
                <a:latin typeface="Times New Roman" panose="02020603050405020304" pitchFamily="18" charset="0"/>
                <a:ea typeface="SimSun" panose="02010600030101010101" pitchFamily="2" charset="-122"/>
                <a:cs typeface="Mangal" panose="02040503050203030202" pitchFamily="18" charset="0"/>
              </a:rPr>
              <a:t>:</a:t>
            </a:r>
            <a:endParaRPr lang="en-US" sz="3600" b="1" u="sng" kern="50" dirty="0">
              <a:latin typeface="Times New Roman" panose="02020603050405020304" pitchFamily="18" charset="0"/>
              <a:ea typeface="SimSun" panose="02010600030101010101" pitchFamily="2" charset="-122"/>
              <a:cs typeface="Mangal" panose="02040503050203030202" pitchFamily="18" charset="0"/>
            </a:endParaRPr>
          </a:p>
          <a:p>
            <a:r>
              <a:rPr lang="en-IN" sz="2800" dirty="0"/>
              <a:t>Java, C#, .NET Core Web API, Entity Framework, Spring Boot REST API, JPA, React JS, Bootstrap, MySQL, GitHub</a:t>
            </a:r>
          </a:p>
        </p:txBody>
      </p:sp>
      <p:pic>
        <p:nvPicPr>
          <p:cNvPr id="4" name="Picture 3">
            <a:extLst>
              <a:ext uri="{FF2B5EF4-FFF2-40B4-BE49-F238E27FC236}">
                <a16:creationId xmlns:a16="http://schemas.microsoft.com/office/drawing/2014/main" xmlns="" id="{713C7696-61E9-2908-D1E0-14832FBA3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49" y="2041504"/>
            <a:ext cx="10715625" cy="4673621"/>
          </a:xfrm>
          <a:prstGeom prst="rect">
            <a:avLst/>
          </a:prstGeom>
        </p:spPr>
      </p:pic>
    </p:spTree>
    <p:extLst>
      <p:ext uri="{BB962C8B-B14F-4D97-AF65-F5344CB8AC3E}">
        <p14:creationId xmlns:p14="http://schemas.microsoft.com/office/powerpoint/2010/main" val="1283267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7D5C02-6A69-CDAB-C3E5-569BAE244117}"/>
              </a:ext>
            </a:extLst>
          </p:cNvPr>
          <p:cNvSpPr txBox="1"/>
          <p:nvPr/>
        </p:nvSpPr>
        <p:spPr>
          <a:xfrm>
            <a:off x="590550" y="0"/>
            <a:ext cx="9715500" cy="646331"/>
          </a:xfrm>
          <a:prstGeom prst="rect">
            <a:avLst/>
          </a:prstGeom>
          <a:noFill/>
        </p:spPr>
        <p:txBody>
          <a:bodyPr wrap="square" rtlCol="0">
            <a:spAutoFit/>
          </a:bodyPr>
          <a:lstStyle/>
          <a:p>
            <a:pPr marL="571500" indent="-571500">
              <a:buFont typeface="Arial" panose="020B0604020202020204" pitchFamily="34" charset="0"/>
              <a:buChar char="•"/>
            </a:pPr>
            <a:r>
              <a:rPr lang="en-IN" sz="3600" u="sng" dirty="0"/>
              <a:t>E-R Diagram:</a:t>
            </a:r>
          </a:p>
        </p:txBody>
      </p:sp>
      <p:pic>
        <p:nvPicPr>
          <p:cNvPr id="5" name="Picture 4">
            <a:extLst>
              <a:ext uri="{FF2B5EF4-FFF2-40B4-BE49-F238E27FC236}">
                <a16:creationId xmlns:a16="http://schemas.microsoft.com/office/drawing/2014/main" xmlns="" id="{CD5C5EAC-29D9-544F-7C02-80C8B3D96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 y="646331"/>
            <a:ext cx="11010900" cy="6059269"/>
          </a:xfrm>
          <a:prstGeom prst="rect">
            <a:avLst/>
          </a:prstGeom>
          <a:ln>
            <a:solidFill>
              <a:schemeClr val="tx1">
                <a:alpha val="0"/>
              </a:schemeClr>
            </a:solidFill>
          </a:ln>
        </p:spPr>
      </p:pic>
    </p:spTree>
    <p:extLst>
      <p:ext uri="{BB962C8B-B14F-4D97-AF65-F5344CB8AC3E}">
        <p14:creationId xmlns:p14="http://schemas.microsoft.com/office/powerpoint/2010/main" val="725773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38299"/>
            <a:ext cx="11296650" cy="2862322"/>
          </a:xfrm>
          <a:prstGeom prst="rect">
            <a:avLst/>
          </a:prstGeom>
        </p:spPr>
        <p:txBody>
          <a:bodyPr wrap="square">
            <a:spAutoFit/>
          </a:bodyPr>
          <a:lstStyle/>
          <a:p>
            <a:r>
              <a:rPr lang="en-US" sz="2800" b="1" dirty="0"/>
              <a:t>Expansion of Modules:</a:t>
            </a:r>
            <a:r>
              <a:rPr lang="en-US" sz="2800" dirty="0"/>
              <a:t> </a:t>
            </a:r>
            <a:r>
              <a:rPr lang="en-US" sz="3600" dirty="0"/>
              <a:t>Additional modules for inventory management, pharmacy integration, and billing automation could further streamline hospital operations, making the HMS a comprehensive solution for healthcare management.</a:t>
            </a:r>
          </a:p>
        </p:txBody>
      </p:sp>
      <p:sp>
        <p:nvSpPr>
          <p:cNvPr id="5" name="Title 4"/>
          <p:cNvSpPr>
            <a:spLocks noGrp="1"/>
          </p:cNvSpPr>
          <p:nvPr>
            <p:ph type="title"/>
          </p:nvPr>
        </p:nvSpPr>
        <p:spPr>
          <a:xfrm>
            <a:off x="304801" y="365125"/>
            <a:ext cx="11049000" cy="1325563"/>
          </a:xfrm>
        </p:spPr>
        <p:txBody>
          <a:bodyPr/>
          <a:lstStyle/>
          <a:p>
            <a:r>
              <a:rPr lang="en-US" b="1" dirty="0" smtClean="0"/>
              <a:t>Future Scope :</a:t>
            </a:r>
            <a:endParaRPr lang="en-US" b="1" dirty="0"/>
          </a:p>
        </p:txBody>
      </p:sp>
    </p:spTree>
    <p:extLst>
      <p:ext uri="{BB962C8B-B14F-4D97-AF65-F5344CB8AC3E}">
        <p14:creationId xmlns:p14="http://schemas.microsoft.com/office/powerpoint/2010/main" val="2565236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65125"/>
            <a:ext cx="11277600" cy="1325563"/>
          </a:xfrm>
        </p:spPr>
        <p:txBody>
          <a:bodyPr/>
          <a:lstStyle/>
          <a:p>
            <a:r>
              <a:rPr lang="en-US" b="1" dirty="0" smtClean="0"/>
              <a:t>Conclusion:</a:t>
            </a:r>
            <a:endParaRPr lang="en-US" b="1" dirty="0"/>
          </a:p>
        </p:txBody>
      </p:sp>
      <p:sp>
        <p:nvSpPr>
          <p:cNvPr id="3" name="Rectangle 2"/>
          <p:cNvSpPr/>
          <p:nvPr/>
        </p:nvSpPr>
        <p:spPr>
          <a:xfrm>
            <a:off x="180975" y="1790700"/>
            <a:ext cx="11944350" cy="3170099"/>
          </a:xfrm>
          <a:prstGeom prst="rect">
            <a:avLst/>
          </a:prstGeom>
        </p:spPr>
        <p:txBody>
          <a:bodyPr wrap="square">
            <a:spAutoFit/>
          </a:bodyPr>
          <a:lstStyle/>
          <a:p>
            <a:pPr lvl="0" eaLnBrk="0" fontAlgn="base" hangingPunct="0">
              <a:spcBef>
                <a:spcPct val="0"/>
              </a:spcBef>
              <a:spcAft>
                <a:spcPct val="0"/>
              </a:spcAft>
            </a:pPr>
            <a:endParaRPr lang="en-US" altLang="en-US" sz="3200" b="1" dirty="0">
              <a:latin typeface="Arial" charset="0"/>
              <a:cs typeface="Arial" charset="0"/>
            </a:endParaRPr>
          </a:p>
          <a:p>
            <a:pPr lvl="0" eaLnBrk="0" fontAlgn="base" hangingPunct="0">
              <a:spcBef>
                <a:spcPct val="0"/>
              </a:spcBef>
              <a:spcAft>
                <a:spcPct val="0"/>
              </a:spcAft>
            </a:pPr>
            <a:r>
              <a:rPr lang="en-US" altLang="en-US" sz="2800" dirty="0">
                <a:latin typeface="Arial" charset="0"/>
                <a:cs typeface="Arial" charset="0"/>
              </a:rPr>
              <a:t>The Hospital Management System (HMS) developed by our team successfully addresses the challenges faced by healthcare institutions in managing patient </a:t>
            </a:r>
            <a:r>
              <a:rPr lang="en-US" altLang="en-US" sz="2800" dirty="0" err="1" smtClean="0">
                <a:latin typeface="Arial" charset="0"/>
                <a:cs typeface="Arial" charset="0"/>
              </a:rPr>
              <a:t>records,bed</a:t>
            </a:r>
            <a:r>
              <a:rPr lang="en-US" altLang="en-US" sz="2800" dirty="0" smtClean="0">
                <a:latin typeface="Arial" charset="0"/>
                <a:cs typeface="Arial" charset="0"/>
              </a:rPr>
              <a:t> </a:t>
            </a:r>
            <a:r>
              <a:rPr lang="en-US" altLang="en-US" sz="2800" dirty="0">
                <a:latin typeface="Arial" charset="0"/>
                <a:cs typeface="Arial" charset="0"/>
              </a:rPr>
              <a:t>allocations, and overall administrative </a:t>
            </a:r>
            <a:r>
              <a:rPr lang="en-US" altLang="en-US" sz="2800" dirty="0" err="1" smtClean="0">
                <a:latin typeface="Arial" charset="0"/>
                <a:cs typeface="Arial" charset="0"/>
              </a:rPr>
              <a:t>tasks.By</a:t>
            </a:r>
            <a:r>
              <a:rPr lang="en-US" altLang="en-US" sz="2800" dirty="0" smtClean="0">
                <a:latin typeface="Arial" charset="0"/>
                <a:cs typeface="Arial" charset="0"/>
              </a:rPr>
              <a:t> </a:t>
            </a:r>
            <a:r>
              <a:rPr lang="en-US" altLang="en-US" sz="2800" dirty="0">
                <a:latin typeface="Arial" charset="0"/>
                <a:cs typeface="Arial" charset="0"/>
              </a:rPr>
              <a:t>digitalizing the registration process, room assignments, and access to patient details, the HMS significantly reduces the workload on hospital staff, improves efficiency, and enhances patient care</a:t>
            </a:r>
            <a:r>
              <a:rPr lang="en-US" altLang="en-US" sz="1200" dirty="0">
                <a:latin typeface="Arial" charset="0"/>
                <a:cs typeface="Arial" charset="0"/>
              </a:rPr>
              <a:t>. </a:t>
            </a:r>
            <a:endParaRPr lang="en-US" altLang="en-US" sz="3600" dirty="0">
              <a:latin typeface="Arial" charset="0"/>
              <a:cs typeface="Arial" charset="0"/>
            </a:endParaRPr>
          </a:p>
        </p:txBody>
      </p:sp>
    </p:spTree>
    <p:extLst>
      <p:ext uri="{BB962C8B-B14F-4D97-AF65-F5344CB8AC3E}">
        <p14:creationId xmlns:p14="http://schemas.microsoft.com/office/powerpoint/2010/main" val="1236534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387</Words>
  <Application>Microsoft Office PowerPoint</Application>
  <PresentationFormat>Custom</PresentationFormat>
  <Paragraphs>32</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Hospital Management System</vt:lpstr>
      <vt:lpstr>PowerPoint Presentation</vt:lpstr>
      <vt:lpstr>Hospital Management System:</vt:lpstr>
      <vt:lpstr>PowerPoint Presentation</vt:lpstr>
      <vt:lpstr>PowerPoint Presentation</vt:lpstr>
      <vt:lpstr>PowerPoint Presentation</vt:lpstr>
      <vt:lpstr>PowerPoint Presentation</vt:lpstr>
      <vt:lpstr>Future Scope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Yash Sakharwade</dc:creator>
  <cp:lastModifiedBy>DEVENDRA</cp:lastModifiedBy>
  <cp:revision>8</cp:revision>
  <dcterms:created xsi:type="dcterms:W3CDTF">2024-08-16T23:10:59Z</dcterms:created>
  <dcterms:modified xsi:type="dcterms:W3CDTF">2024-08-17T09:23:20Z</dcterms:modified>
</cp:coreProperties>
</file>