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E63DD-F609-4A9F-9358-E37C4007533A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25278-7EA9-4107-9F7B-84E74C98FEF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930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25278-7EA9-4107-9F7B-84E74C98FEFC}" type="slidenum">
              <a:rPr lang="es-GT" smtClean="0"/>
              <a:t>4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179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25278-7EA9-4107-9F7B-84E74C98FEFC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120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713192610/http:/www.leader-values.com/Downloads/CBI/Journal_Issue_5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s.wikipedia.org/w/index.php?title=Christopher_Meyer_(autor)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Ernst_%26_You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ccenture" TargetMode="External"/><Relationship Id="rId7" Type="http://schemas.openxmlformats.org/officeDocument/2006/relationships/hyperlink" Target="https://es.wikipedia.org/wiki/Chenna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s.wikipedia.org/wiki/Bangalore" TargetMode="External"/><Relationship Id="rId5" Type="http://schemas.openxmlformats.org/officeDocument/2006/relationships/hyperlink" Target="https://es.wikipedia.org/wiki/Unilever" TargetMode="External"/><Relationship Id="rId4" Type="http://schemas.openxmlformats.org/officeDocument/2006/relationships/hyperlink" Target="https://es.wikipedia.org/w/index.php?title=Sarbanes-Oxley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Línea de Tiempo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GT" sz="3600" dirty="0" err="1"/>
              <a:t>Capgemini</a:t>
            </a: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29584037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495425"/>
            <a:ext cx="5715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825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 abajo 5"/>
          <p:cNvSpPr/>
          <p:nvPr/>
        </p:nvSpPr>
        <p:spPr>
          <a:xfrm>
            <a:off x="1027135" y="1315233"/>
            <a:ext cx="3557392" cy="443421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CuadroTexto 6"/>
          <p:cNvSpPr txBox="1"/>
          <p:nvPr/>
        </p:nvSpPr>
        <p:spPr>
          <a:xfrm>
            <a:off x="2091847" y="1402915"/>
            <a:ext cx="1778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1973 </a:t>
            </a:r>
            <a:r>
              <a:rPr lang="es-GT" dirty="0" err="1"/>
              <a:t>Sogeti</a:t>
            </a:r>
            <a:r>
              <a:rPr lang="es-GT" dirty="0"/>
              <a:t> adquirió una participación mayoritaria en su principal competidor europeo de servicios de TI, CAP (Centro de Análisis y programación).</a:t>
            </a:r>
            <a:endParaRPr lang="es-GT" dirty="0"/>
          </a:p>
        </p:txBody>
      </p:sp>
      <p:sp>
        <p:nvSpPr>
          <p:cNvPr id="9" name="Flecha abajo 8"/>
          <p:cNvSpPr/>
          <p:nvPr/>
        </p:nvSpPr>
        <p:spPr>
          <a:xfrm rot="10800000">
            <a:off x="4473880" y="1280135"/>
            <a:ext cx="3557392" cy="443421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Flecha abajo 9"/>
          <p:cNvSpPr/>
          <p:nvPr/>
        </p:nvSpPr>
        <p:spPr>
          <a:xfrm>
            <a:off x="8031272" y="1315233"/>
            <a:ext cx="3557392" cy="443421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CuadroTexto 10"/>
          <p:cNvSpPr txBox="1"/>
          <p:nvPr/>
        </p:nvSpPr>
        <p:spPr>
          <a:xfrm>
            <a:off x="5509365" y="2204581"/>
            <a:ext cx="164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1974 adquirió </a:t>
            </a:r>
            <a:r>
              <a:rPr lang="es-GT" dirty="0" err="1"/>
              <a:t>Gemini</a:t>
            </a:r>
            <a:r>
              <a:rPr lang="es-GT" dirty="0"/>
              <a:t> </a:t>
            </a:r>
            <a:r>
              <a:rPr lang="es-GT" dirty="0" err="1"/>
              <a:t>Sogeti</a:t>
            </a:r>
            <a:r>
              <a:rPr lang="es-GT" dirty="0"/>
              <a:t> Computadoras </a:t>
            </a:r>
            <a:r>
              <a:rPr lang="es-GT" dirty="0" err="1"/>
              <a:t>Systems</a:t>
            </a:r>
            <a:r>
              <a:rPr lang="es-GT" dirty="0"/>
              <a:t>, una empresa estadounidense con sede en Nueva York.</a:t>
            </a:r>
            <a:endParaRPr lang="es-G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956110" y="1402915"/>
            <a:ext cx="17536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En 1975, después de haber hecho dos grandes adquisiciones de la PAC y </a:t>
            </a:r>
            <a:r>
              <a:rPr lang="es-GT" sz="1400" dirty="0" err="1"/>
              <a:t>Gemini</a:t>
            </a:r>
            <a:r>
              <a:rPr lang="es-GT" sz="1400" dirty="0"/>
              <a:t> Sistemas Informáticos, y tras la resolución de una disputa con el nombre similar CAP Reino Unido sobre el uso internacional de la denominación «PAC», </a:t>
            </a:r>
            <a:r>
              <a:rPr lang="es-GT" sz="1400" dirty="0" err="1"/>
              <a:t>Sogeti</a:t>
            </a:r>
            <a:r>
              <a:rPr lang="es-GT" sz="1400" dirty="0"/>
              <a:t> se renombró como CAP </a:t>
            </a:r>
            <a:r>
              <a:rPr lang="es-GT" sz="1400" dirty="0" err="1"/>
              <a:t>Gemini</a:t>
            </a:r>
            <a:r>
              <a:rPr lang="es-GT" sz="1400" dirty="0"/>
              <a:t> </a:t>
            </a:r>
            <a:r>
              <a:rPr lang="es-GT" sz="1400" dirty="0" err="1"/>
              <a:t>Sogeti</a:t>
            </a:r>
            <a:r>
              <a:rPr lang="es-G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81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/>
          <p:cNvSpPr/>
          <p:nvPr/>
        </p:nvSpPr>
        <p:spPr>
          <a:xfrm>
            <a:off x="688932" y="726510"/>
            <a:ext cx="2404997" cy="3169085"/>
          </a:xfrm>
          <a:prstGeom prst="teardrop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Lágrima 3"/>
          <p:cNvSpPr/>
          <p:nvPr/>
        </p:nvSpPr>
        <p:spPr>
          <a:xfrm>
            <a:off x="3258855" y="3158647"/>
            <a:ext cx="2404997" cy="3169085"/>
          </a:xfrm>
          <a:prstGeom prst="teardrop">
            <a:avLst/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Lágrima 4"/>
          <p:cNvSpPr/>
          <p:nvPr/>
        </p:nvSpPr>
        <p:spPr>
          <a:xfrm>
            <a:off x="6002056" y="726509"/>
            <a:ext cx="2404997" cy="3169085"/>
          </a:xfrm>
          <a:prstGeom prst="teardrop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Lágrima 5"/>
          <p:cNvSpPr/>
          <p:nvPr/>
        </p:nvSpPr>
        <p:spPr>
          <a:xfrm>
            <a:off x="8745257" y="3158646"/>
            <a:ext cx="2404997" cy="3169085"/>
          </a:xfrm>
          <a:prstGeom prst="teardrop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2" name="Conector curvado 11"/>
          <p:cNvCxnSpPr/>
          <p:nvPr/>
        </p:nvCxnSpPr>
        <p:spPr>
          <a:xfrm rot="16200000" flipH="1">
            <a:off x="2937353" y="1496860"/>
            <a:ext cx="1665962" cy="1352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curvado 12"/>
          <p:cNvCxnSpPr/>
          <p:nvPr/>
        </p:nvCxnSpPr>
        <p:spPr>
          <a:xfrm rot="5400000" flipH="1" flipV="1">
            <a:off x="5764064" y="4175339"/>
            <a:ext cx="1265125" cy="113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curvado 18"/>
          <p:cNvCxnSpPr/>
          <p:nvPr/>
        </p:nvCxnSpPr>
        <p:spPr>
          <a:xfrm rot="16200000" flipH="1">
            <a:off x="8299538" y="1358030"/>
            <a:ext cx="1853852" cy="144258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039661" y="1152395"/>
            <a:ext cx="174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/>
              <a:t>En 1981, Cap Gemini Sogeti lanzó operaciones en Estados Unidos a raíz de la adquisición de la sede en Milwaukee DASD Corporation, especializada en la conversión de datos y el empleo de 500 personas en 20 sucursales en todo los EE.UU.</a:t>
            </a:r>
            <a:endParaRPr lang="es-GT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582444" y="3494762"/>
            <a:ext cx="1908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1986, </a:t>
            </a:r>
            <a:r>
              <a:rPr lang="es-GT" dirty="0" err="1"/>
              <a:t>Cap</a:t>
            </a:r>
            <a:r>
              <a:rPr lang="es-GT" dirty="0"/>
              <a:t> </a:t>
            </a:r>
            <a:r>
              <a:rPr lang="es-GT" dirty="0" err="1"/>
              <a:t>Gemini</a:t>
            </a:r>
            <a:r>
              <a:rPr lang="es-GT" dirty="0"/>
              <a:t> </a:t>
            </a:r>
            <a:r>
              <a:rPr lang="es-GT" dirty="0" err="1"/>
              <a:t>Sogeti</a:t>
            </a:r>
            <a:r>
              <a:rPr lang="es-GT" dirty="0"/>
              <a:t> adquirió la división de consultoría de la estadounidense CGA ordenador para crear </a:t>
            </a:r>
            <a:r>
              <a:rPr lang="es-GT" dirty="0" err="1"/>
              <a:t>Cap</a:t>
            </a:r>
            <a:r>
              <a:rPr lang="es-GT" dirty="0"/>
              <a:t> </a:t>
            </a:r>
            <a:r>
              <a:rPr lang="es-GT" dirty="0" err="1"/>
              <a:t>Gemini</a:t>
            </a:r>
            <a:r>
              <a:rPr lang="es-GT" dirty="0"/>
              <a:t> América.</a:t>
            </a:r>
            <a:endParaRPr lang="es-G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463430" y="1027134"/>
            <a:ext cx="1678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En 1991, </a:t>
            </a:r>
            <a:r>
              <a:rPr lang="es-GT" sz="1600" dirty="0" err="1"/>
              <a:t>Gemini</a:t>
            </a:r>
            <a:r>
              <a:rPr lang="es-GT" sz="1600" dirty="0"/>
              <a:t> </a:t>
            </a:r>
            <a:r>
              <a:rPr lang="es-GT" sz="1600" dirty="0" err="1"/>
              <a:t>Consulting</a:t>
            </a:r>
            <a:r>
              <a:rPr lang="es-GT" sz="1600" dirty="0"/>
              <a:t> se formó a través de la integración de las dos empresas de consultoría de gestión (Estados Investigación y el Grupo MAC)</a:t>
            </a:r>
            <a:endParaRPr lang="es-GT" sz="16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9093896" y="3645074"/>
            <a:ext cx="1778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En 1995, el </a:t>
            </a:r>
            <a:r>
              <a:rPr lang="es-GT" sz="1400" dirty="0">
                <a:hlinkClick r:id="rId3"/>
              </a:rPr>
              <a:t>Center </a:t>
            </a:r>
            <a:r>
              <a:rPr lang="es-GT" sz="1400" dirty="0" err="1">
                <a:hlinkClick r:id="rId3"/>
              </a:rPr>
              <a:t>for</a:t>
            </a:r>
            <a:r>
              <a:rPr lang="es-GT" sz="1400" dirty="0">
                <a:hlinkClick r:id="rId3"/>
              </a:rPr>
              <a:t> Business </a:t>
            </a:r>
            <a:r>
              <a:rPr lang="es-GT" sz="1400" dirty="0" err="1">
                <a:hlinkClick r:id="rId3"/>
              </a:rPr>
              <a:t>Innovation</a:t>
            </a:r>
            <a:r>
              <a:rPr lang="es-GT" sz="1400" dirty="0"/>
              <a:t> de </a:t>
            </a:r>
            <a:r>
              <a:rPr lang="es-GT" sz="1400" dirty="0" err="1"/>
              <a:t>Cap</a:t>
            </a:r>
            <a:r>
              <a:rPr lang="es-GT" sz="1400" dirty="0"/>
              <a:t> </a:t>
            </a:r>
            <a:r>
              <a:rPr lang="es-GT" sz="1400" dirty="0" err="1"/>
              <a:t>Gemini</a:t>
            </a:r>
            <a:r>
              <a:rPr lang="es-GT" sz="1400" dirty="0"/>
              <a:t> se transformó de un modelo universitario institucional para una capacidad de investigación en red bajo el liderazgo de su director </a:t>
            </a:r>
            <a:r>
              <a:rPr lang="es-GT" sz="1400" dirty="0">
                <a:hlinkClick r:id="rId4" tooltip="Christopher Meyer (autor) (aún no redactado)"/>
              </a:rPr>
              <a:t>Christopher Meyer (autor</a:t>
            </a:r>
            <a:endParaRPr lang="es-GT" sz="1400" dirty="0"/>
          </a:p>
        </p:txBody>
      </p:sp>
    </p:spTree>
    <p:extLst>
      <p:ext uri="{BB962C8B-B14F-4D97-AF65-F5344CB8AC3E}">
        <p14:creationId xmlns:p14="http://schemas.microsoft.com/office/powerpoint/2010/main" val="37110961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ágrima 1"/>
          <p:cNvSpPr/>
          <p:nvPr/>
        </p:nvSpPr>
        <p:spPr>
          <a:xfrm>
            <a:off x="688932" y="726510"/>
            <a:ext cx="2404997" cy="3169085"/>
          </a:xfrm>
          <a:prstGeom prst="teardrop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Lágrima 2"/>
          <p:cNvSpPr/>
          <p:nvPr/>
        </p:nvSpPr>
        <p:spPr>
          <a:xfrm>
            <a:off x="3093929" y="3146121"/>
            <a:ext cx="2404997" cy="3169085"/>
          </a:xfrm>
          <a:prstGeom prst="teardrop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Lágrima 3"/>
          <p:cNvSpPr/>
          <p:nvPr/>
        </p:nvSpPr>
        <p:spPr>
          <a:xfrm>
            <a:off x="5901847" y="726510"/>
            <a:ext cx="2404997" cy="3169085"/>
          </a:xfrm>
          <a:prstGeom prst="teardrop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Lágrima 4"/>
          <p:cNvSpPr/>
          <p:nvPr/>
        </p:nvSpPr>
        <p:spPr>
          <a:xfrm>
            <a:off x="8709765" y="3146121"/>
            <a:ext cx="2404997" cy="3169085"/>
          </a:xfrm>
          <a:prstGeom prst="teardro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" name="Conector curvado 5"/>
          <p:cNvCxnSpPr/>
          <p:nvPr/>
        </p:nvCxnSpPr>
        <p:spPr>
          <a:xfrm rot="16200000" flipH="1">
            <a:off x="2937353" y="1496860"/>
            <a:ext cx="1665962" cy="1352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curvado 6"/>
          <p:cNvCxnSpPr/>
          <p:nvPr/>
        </p:nvCxnSpPr>
        <p:spPr>
          <a:xfrm rot="5400000" flipH="1" flipV="1">
            <a:off x="5764064" y="4175339"/>
            <a:ext cx="1265125" cy="1135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curvado 7"/>
          <p:cNvCxnSpPr/>
          <p:nvPr/>
        </p:nvCxnSpPr>
        <p:spPr>
          <a:xfrm rot="16200000" flipH="1">
            <a:off x="8299538" y="1358030"/>
            <a:ext cx="1853852" cy="144258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89765" y="1152395"/>
            <a:ext cx="1703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400" dirty="0"/>
              <a:t>En 1996, el nombre fue simplificado a </a:t>
            </a:r>
            <a:r>
              <a:rPr lang="es-GT" sz="1400" dirty="0" err="1"/>
              <a:t>Cap</a:t>
            </a:r>
            <a:r>
              <a:rPr lang="es-GT" sz="1400" dirty="0"/>
              <a:t> </a:t>
            </a:r>
            <a:r>
              <a:rPr lang="es-GT" sz="1400" dirty="0" err="1"/>
              <a:t>Gemini</a:t>
            </a:r>
            <a:r>
              <a:rPr lang="es-GT" sz="1400" dirty="0"/>
              <a:t> con un nuevo logotipo del grupo. Todas las empresas que operan en todo el mundo fueron re-marca para operar como </a:t>
            </a:r>
            <a:r>
              <a:rPr lang="es-GT" sz="1400" dirty="0" err="1"/>
              <a:t>Cap</a:t>
            </a:r>
            <a:r>
              <a:rPr lang="es-GT" sz="1400" dirty="0"/>
              <a:t> </a:t>
            </a:r>
            <a:r>
              <a:rPr lang="es-GT" sz="1400" dirty="0" err="1"/>
              <a:t>Gemini</a:t>
            </a:r>
            <a:r>
              <a:rPr lang="es-GT" sz="1400" dirty="0"/>
              <a:t>.</a:t>
            </a:r>
            <a:endParaRPr lang="es-GT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544866" y="3519814"/>
            <a:ext cx="1628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En 2000, </a:t>
            </a:r>
            <a:r>
              <a:rPr lang="es-GT" sz="1600" dirty="0" err="1"/>
              <a:t>Cap</a:t>
            </a:r>
            <a:r>
              <a:rPr lang="es-GT" sz="1600" dirty="0"/>
              <a:t> </a:t>
            </a:r>
            <a:r>
              <a:rPr lang="es-GT" sz="1600" dirty="0" err="1"/>
              <a:t>Gemini</a:t>
            </a:r>
            <a:r>
              <a:rPr lang="es-GT" sz="1600" dirty="0"/>
              <a:t> </a:t>
            </a:r>
            <a:r>
              <a:rPr lang="es-GT" sz="1600" dirty="0">
                <a:hlinkClick r:id="rId2" tooltip="Ernst &amp; Young"/>
              </a:rPr>
              <a:t>Ernst &amp; Young</a:t>
            </a:r>
            <a:r>
              <a:rPr lang="es-GT" sz="1600" dirty="0"/>
              <a:t> adquirió </a:t>
            </a:r>
            <a:r>
              <a:rPr lang="es-GT" sz="1600" dirty="0" err="1"/>
              <a:t>Consulting</a:t>
            </a:r>
            <a:r>
              <a:rPr lang="es-GT" sz="1600" dirty="0"/>
              <a:t>. Al mismo tiempo se integra </a:t>
            </a:r>
            <a:r>
              <a:rPr lang="es-GT" sz="1600" dirty="0" err="1"/>
              <a:t>Gemini</a:t>
            </a:r>
            <a:r>
              <a:rPr lang="es-GT" sz="1600" dirty="0"/>
              <a:t> </a:t>
            </a:r>
            <a:r>
              <a:rPr lang="es-GT" sz="1600" dirty="0" err="1"/>
              <a:t>Consulting</a:t>
            </a:r>
            <a:r>
              <a:rPr lang="es-GT" sz="1600" dirty="0"/>
              <a:t> para formar </a:t>
            </a:r>
            <a:r>
              <a:rPr lang="es-GT" sz="1600" dirty="0" err="1"/>
              <a:t>Cap</a:t>
            </a:r>
            <a:r>
              <a:rPr lang="es-GT" sz="1600" dirty="0"/>
              <a:t> </a:t>
            </a:r>
            <a:r>
              <a:rPr lang="es-GT" sz="1600" dirty="0" err="1"/>
              <a:t>Gemini</a:t>
            </a:r>
            <a:r>
              <a:rPr lang="es-GT" sz="1600" dirty="0"/>
              <a:t> Ernst &amp; Young.</a:t>
            </a:r>
            <a:endParaRPr lang="es-GT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04768" y="1152395"/>
            <a:ext cx="16743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En 2003, la empresa adquirió </a:t>
            </a:r>
            <a:r>
              <a:rPr lang="es-GT" sz="1600" dirty="0" err="1"/>
              <a:t>Transiciel</a:t>
            </a:r>
            <a:r>
              <a:rPr lang="es-GT" sz="1600" dirty="0"/>
              <a:t> y fusionó las dos prácticas en </a:t>
            </a:r>
            <a:r>
              <a:rPr lang="es-GT" sz="1600" dirty="0" err="1"/>
              <a:t>Sogeti-Transiciel</a:t>
            </a:r>
            <a:r>
              <a:rPr lang="es-GT" sz="1600" dirty="0"/>
              <a:t> (posteriormente consolidado dentro </a:t>
            </a:r>
            <a:r>
              <a:rPr lang="es-GT" sz="1600" dirty="0" err="1"/>
              <a:t>Sogeti</a:t>
            </a:r>
            <a:r>
              <a:rPr lang="es-GT" sz="1600" dirty="0"/>
              <a:t> en 2006).</a:t>
            </a:r>
            <a:endParaRPr lang="es-GT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106422" y="3519814"/>
            <a:ext cx="1653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En abril de 2004, el Grupo volvió a Capgemini (su nombre actual).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041009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ágrima 1"/>
          <p:cNvSpPr/>
          <p:nvPr/>
        </p:nvSpPr>
        <p:spPr>
          <a:xfrm>
            <a:off x="688932" y="726510"/>
            <a:ext cx="2404997" cy="3169085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Lágrima 2"/>
          <p:cNvSpPr/>
          <p:nvPr/>
        </p:nvSpPr>
        <p:spPr>
          <a:xfrm>
            <a:off x="2797480" y="3240065"/>
            <a:ext cx="2404997" cy="3169085"/>
          </a:xfrm>
          <a:prstGeom prst="teardrop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Lágrima 3"/>
          <p:cNvSpPr/>
          <p:nvPr/>
        </p:nvSpPr>
        <p:spPr>
          <a:xfrm>
            <a:off x="5356966" y="726510"/>
            <a:ext cx="2841319" cy="3682652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Lágrima 4"/>
          <p:cNvSpPr/>
          <p:nvPr/>
        </p:nvSpPr>
        <p:spPr>
          <a:xfrm>
            <a:off x="8198285" y="2668044"/>
            <a:ext cx="2404997" cy="3741107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CuadroTexto 5"/>
          <p:cNvSpPr txBox="1"/>
          <p:nvPr/>
        </p:nvSpPr>
        <p:spPr>
          <a:xfrm>
            <a:off x="1139869" y="1014608"/>
            <a:ext cx="16576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En el verano de 2005, debido a las grandes pérdidas financieras, </a:t>
            </a:r>
            <a:r>
              <a:rPr lang="es-GT" sz="1200" dirty="0" err="1"/>
              <a:t>Capgemini</a:t>
            </a:r>
            <a:r>
              <a:rPr lang="es-GT" sz="1200" dirty="0"/>
              <a:t> vendió su práctica de consultoría de la salud de América del Norte, incluyendo tanto las prácticas de pagadores y proveedores, a </a:t>
            </a:r>
            <a:r>
              <a:rPr lang="es-GT" sz="1200" dirty="0" err="1">
                <a:hlinkClick r:id="rId3" tooltip="Accenture"/>
              </a:rPr>
              <a:t>Accenture</a:t>
            </a:r>
            <a:r>
              <a:rPr lang="es-GT" sz="1200" dirty="0"/>
              <a:t>, pero conserva su práctica ciencias de la vida.</a:t>
            </a:r>
            <a:endParaRPr lang="es-GT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248418" y="3507598"/>
            <a:ext cx="1661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En agosto de 2006, Capgemini adquirió Futuro Ingeniería</a:t>
            </a:r>
            <a:endParaRPr lang="es-GT" dirty="0"/>
          </a:p>
        </p:txBody>
      </p:sp>
      <p:sp>
        <p:nvSpPr>
          <p:cNvPr id="8" name="CuadroTexto 7"/>
          <p:cNvSpPr txBox="1"/>
          <p:nvPr/>
        </p:nvSpPr>
        <p:spPr>
          <a:xfrm>
            <a:off x="6089738" y="1014608"/>
            <a:ext cx="1739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200" dirty="0"/>
              <a:t>En septiembre de 2006, </a:t>
            </a:r>
            <a:r>
              <a:rPr lang="es-GT" sz="1200" dirty="0" err="1"/>
              <a:t>Capgemini</a:t>
            </a:r>
            <a:r>
              <a:rPr lang="es-GT" sz="1200" dirty="0"/>
              <a:t> adquirió una participación del 51% en Unilever India </a:t>
            </a:r>
            <a:r>
              <a:rPr lang="es-GT" sz="1200" dirty="0" err="1"/>
              <a:t>Shared</a:t>
            </a:r>
            <a:r>
              <a:rPr lang="es-GT" sz="1200" dirty="0"/>
              <a:t> </a:t>
            </a:r>
            <a:r>
              <a:rPr lang="es-GT" sz="1200" dirty="0" err="1"/>
              <a:t>Services</a:t>
            </a:r>
            <a:r>
              <a:rPr lang="es-GT" sz="1200" dirty="0"/>
              <a:t> </a:t>
            </a:r>
            <a:r>
              <a:rPr lang="es-GT" sz="1200" dirty="0" err="1"/>
              <a:t>Limited</a:t>
            </a:r>
            <a:r>
              <a:rPr lang="es-GT" sz="1200" dirty="0"/>
              <a:t> (</a:t>
            </a:r>
            <a:r>
              <a:rPr lang="es-GT" sz="1200" dirty="0" err="1"/>
              <a:t>Indigo</a:t>
            </a:r>
            <a:r>
              <a:rPr lang="es-GT" sz="1200" dirty="0"/>
              <a:t>), un proveedor de servicios financieros compartidos y servicios de cumplimiento de </a:t>
            </a:r>
            <a:r>
              <a:rPr lang="es-GT" sz="1200" dirty="0" err="1">
                <a:hlinkClick r:id="rId4" tooltip="Sarbanes-Oxley (aún no redactado)"/>
              </a:rPr>
              <a:t>Sarbanes-Oxley</a:t>
            </a:r>
            <a:r>
              <a:rPr lang="es-GT" sz="1200" dirty="0"/>
              <a:t> al Grupo mundial </a:t>
            </a:r>
            <a:r>
              <a:rPr lang="es-GT" sz="1200" dirty="0">
                <a:hlinkClick r:id="rId5" tooltip="Unilever"/>
              </a:rPr>
              <a:t>Unilever</a:t>
            </a:r>
            <a:r>
              <a:rPr lang="es-GT" sz="1200" dirty="0"/>
              <a:t>. </a:t>
            </a:r>
            <a:r>
              <a:rPr lang="es-GT" sz="1200" dirty="0" err="1"/>
              <a:t>Indigo</a:t>
            </a:r>
            <a:r>
              <a:rPr lang="es-GT" sz="1200" dirty="0"/>
              <a:t> cuenta con centros operativos en </a:t>
            </a:r>
            <a:r>
              <a:rPr lang="es-GT" sz="1200" dirty="0">
                <a:hlinkClick r:id="rId6" tooltip="Bangalore"/>
              </a:rPr>
              <a:t>Bangalore</a:t>
            </a:r>
            <a:r>
              <a:rPr lang="es-GT" sz="1200" dirty="0"/>
              <a:t> y </a:t>
            </a:r>
            <a:r>
              <a:rPr lang="es-GT" sz="1200" dirty="0">
                <a:hlinkClick r:id="rId7" tooltip="Chennai"/>
              </a:rPr>
              <a:t>Chennai</a:t>
            </a:r>
            <a:r>
              <a:rPr lang="es-GT" sz="1200" dirty="0"/>
              <a:t> y emplea a aproximadamente 600 personas.</a:t>
            </a:r>
            <a:endParaRPr lang="es-GT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561540" y="3240065"/>
            <a:ext cx="1734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noviembre de 2008, </a:t>
            </a:r>
            <a:r>
              <a:rPr lang="es-GT" dirty="0" err="1"/>
              <a:t>Capgemini</a:t>
            </a:r>
            <a:r>
              <a:rPr lang="es-GT" dirty="0"/>
              <a:t> adquiere Imperio y </a:t>
            </a:r>
            <a:r>
              <a:rPr lang="es-GT" dirty="0" err="1"/>
              <a:t>Sophia</a:t>
            </a:r>
            <a:r>
              <a:rPr lang="es-GT" dirty="0"/>
              <a:t> Soluciones para reforzar su presencia en Europa del Este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985981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ágrima 1"/>
          <p:cNvSpPr/>
          <p:nvPr/>
        </p:nvSpPr>
        <p:spPr>
          <a:xfrm>
            <a:off x="688932" y="726510"/>
            <a:ext cx="2404997" cy="316908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Lágrima 2"/>
          <p:cNvSpPr/>
          <p:nvPr/>
        </p:nvSpPr>
        <p:spPr>
          <a:xfrm>
            <a:off x="8342334" y="3123157"/>
            <a:ext cx="2795393" cy="316908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Lágrima 3"/>
          <p:cNvSpPr/>
          <p:nvPr/>
        </p:nvSpPr>
        <p:spPr>
          <a:xfrm>
            <a:off x="3206662" y="2292263"/>
            <a:ext cx="2943618" cy="3999979"/>
          </a:xfrm>
          <a:prstGeom prst="teardrop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Lágrima 4"/>
          <p:cNvSpPr/>
          <p:nvPr/>
        </p:nvSpPr>
        <p:spPr>
          <a:xfrm>
            <a:off x="6519798" y="828805"/>
            <a:ext cx="2404997" cy="316908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CuadroTexto 5"/>
          <p:cNvSpPr txBox="1"/>
          <p:nvPr/>
        </p:nvSpPr>
        <p:spPr>
          <a:xfrm>
            <a:off x="1027134" y="1189973"/>
            <a:ext cx="17223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junio de 2010, </a:t>
            </a:r>
            <a:r>
              <a:rPr lang="es-GT" dirty="0" err="1"/>
              <a:t>Capgemini</a:t>
            </a:r>
            <a:r>
              <a:rPr lang="es-GT" dirty="0"/>
              <a:t> ha anunciado la adquisición de Sistemas Estratégicos </a:t>
            </a:r>
            <a:r>
              <a:rPr lang="es-GT" dirty="0" err="1"/>
              <a:t>Solutions</a:t>
            </a:r>
            <a:r>
              <a:rPr lang="es-GT" dirty="0"/>
              <a:t>, una pequeña empresa especializada en el mercado de capitales.</a:t>
            </a:r>
            <a:endParaRPr lang="es-GT" dirty="0"/>
          </a:p>
        </p:txBody>
      </p:sp>
      <p:sp>
        <p:nvSpPr>
          <p:cNvPr id="7" name="CuadroTexto 6"/>
          <p:cNvSpPr txBox="1"/>
          <p:nvPr/>
        </p:nvSpPr>
        <p:spPr>
          <a:xfrm>
            <a:off x="3657600" y="2642992"/>
            <a:ext cx="2331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junio de 2010, </a:t>
            </a:r>
            <a:r>
              <a:rPr lang="es-GT" dirty="0" err="1"/>
              <a:t>Capgemini</a:t>
            </a:r>
            <a:r>
              <a:rPr lang="es-GT" dirty="0"/>
              <a:t> ha anunciado la adquisición de </a:t>
            </a:r>
            <a:r>
              <a:rPr lang="es-GT" dirty="0" err="1"/>
              <a:t>Plaisir</a:t>
            </a:r>
            <a:r>
              <a:rPr lang="es-GT" dirty="0"/>
              <a:t> de Informática, una empresa francesa especializada en migraciones de datos complejos en el sector bancario y de seguros.</a:t>
            </a:r>
            <a:endParaRPr lang="es-GT" dirty="0"/>
          </a:p>
        </p:txBody>
      </p:sp>
      <p:sp>
        <p:nvSpPr>
          <p:cNvPr id="8" name="CuadroTexto 7"/>
          <p:cNvSpPr txBox="1"/>
          <p:nvPr/>
        </p:nvSpPr>
        <p:spPr>
          <a:xfrm>
            <a:off x="6976997" y="1189973"/>
            <a:ext cx="1578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septiembre de 2010, </a:t>
            </a:r>
            <a:r>
              <a:rPr lang="es-GT" dirty="0" err="1"/>
              <a:t>Capgemini</a:t>
            </a:r>
            <a:r>
              <a:rPr lang="es-GT" dirty="0"/>
              <a:t> ha anunciado la adquisición de CPM </a:t>
            </a:r>
            <a:r>
              <a:rPr lang="es-GT" dirty="0" err="1"/>
              <a:t>Braxis</a:t>
            </a:r>
            <a:r>
              <a:rPr lang="es-GT" dirty="0"/>
              <a:t>, la mayor empresa consultora brasileña de TI.</a:t>
            </a:r>
            <a:endParaRPr lang="es-GT" dirty="0"/>
          </a:p>
        </p:txBody>
      </p:sp>
      <p:sp>
        <p:nvSpPr>
          <p:cNvPr id="9" name="CuadroTexto 8"/>
          <p:cNvSpPr txBox="1"/>
          <p:nvPr/>
        </p:nvSpPr>
        <p:spPr>
          <a:xfrm>
            <a:off x="8874691" y="3457184"/>
            <a:ext cx="1985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En febrero de 2011, la Autoridad de Policía de Cheshire firmó un acuerdo marco con Capgemini para servicios de TI para apoyar las actividades de back-office policial.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1041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ágrima 1"/>
          <p:cNvSpPr/>
          <p:nvPr/>
        </p:nvSpPr>
        <p:spPr>
          <a:xfrm>
            <a:off x="688932" y="726510"/>
            <a:ext cx="2404997" cy="3169085"/>
          </a:xfrm>
          <a:prstGeom prst="teardrop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Lágrima 2"/>
          <p:cNvSpPr/>
          <p:nvPr/>
        </p:nvSpPr>
        <p:spPr>
          <a:xfrm>
            <a:off x="6027107" y="3135683"/>
            <a:ext cx="2404997" cy="316908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Lágrima 3"/>
          <p:cNvSpPr/>
          <p:nvPr/>
        </p:nvSpPr>
        <p:spPr>
          <a:xfrm>
            <a:off x="2960319" y="3135683"/>
            <a:ext cx="2404997" cy="3169085"/>
          </a:xfrm>
          <a:prstGeom prst="teardrop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Lágrima 4"/>
          <p:cNvSpPr/>
          <p:nvPr/>
        </p:nvSpPr>
        <p:spPr>
          <a:xfrm>
            <a:off x="8603293" y="490602"/>
            <a:ext cx="2388297" cy="5321475"/>
          </a:xfrm>
          <a:prstGeom prst="teardrop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CuadroTexto 5"/>
          <p:cNvSpPr txBox="1"/>
          <p:nvPr/>
        </p:nvSpPr>
        <p:spPr>
          <a:xfrm>
            <a:off x="688932" y="1164921"/>
            <a:ext cx="2404997" cy="210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En marzo de 2011, Capgemini aseguró un contrato £ 100 millones con BAA a toma de posesión de sus "servicios de TI fundamentales.</a:t>
            </a:r>
            <a:endParaRPr lang="es-GT" dirty="0"/>
          </a:p>
        </p:txBody>
      </p:sp>
      <p:sp>
        <p:nvSpPr>
          <p:cNvPr id="7" name="CuadroTexto 6"/>
          <p:cNvSpPr txBox="1"/>
          <p:nvPr/>
        </p:nvSpPr>
        <p:spPr>
          <a:xfrm>
            <a:off x="3248418" y="3659687"/>
            <a:ext cx="1912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junio de 2011, </a:t>
            </a:r>
            <a:r>
              <a:rPr lang="es-GT" dirty="0" err="1"/>
              <a:t>Capgemini</a:t>
            </a:r>
            <a:r>
              <a:rPr lang="es-GT" dirty="0"/>
              <a:t> finalizó su adquisición de </a:t>
            </a:r>
            <a:r>
              <a:rPr lang="es-GT" dirty="0" err="1"/>
              <a:t>Prosodie</a:t>
            </a:r>
            <a:r>
              <a:rPr lang="es-GT" dirty="0"/>
              <a:t>, el operador de servicios multicanal.</a:t>
            </a:r>
            <a:endParaRPr lang="es-GT" dirty="0"/>
          </a:p>
        </p:txBody>
      </p:sp>
      <p:sp>
        <p:nvSpPr>
          <p:cNvPr id="8" name="CuadroTexto 7"/>
          <p:cNvSpPr txBox="1"/>
          <p:nvPr/>
        </p:nvSpPr>
        <p:spPr>
          <a:xfrm>
            <a:off x="6425852" y="3532340"/>
            <a:ext cx="177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julio de 2011, </a:t>
            </a:r>
            <a:r>
              <a:rPr lang="es-GT" dirty="0" err="1"/>
              <a:t>Capgemini</a:t>
            </a:r>
            <a:r>
              <a:rPr lang="es-GT" dirty="0"/>
              <a:t> adquirió el proveedor de servicios de TI italiana AIVE Grupo.</a:t>
            </a:r>
            <a:endParaRPr lang="es-GT" dirty="0"/>
          </a:p>
        </p:txBody>
      </p:sp>
      <p:sp>
        <p:nvSpPr>
          <p:cNvPr id="9" name="CuadroTexto 8"/>
          <p:cNvSpPr txBox="1"/>
          <p:nvPr/>
        </p:nvSpPr>
        <p:spPr>
          <a:xfrm>
            <a:off x="8956110" y="726510"/>
            <a:ext cx="17411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En mayo de 2014, Capgemini ha anunciado la adquisición de Sistemas y productos basados en Irving, Texas Estratégicos Corp. (SSP), un proveedor de soluciones para la industria del petróleo y del gas.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74218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501126" y="2967335"/>
            <a:ext cx="11897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Fin</a:t>
            </a:r>
          </a:p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754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577</Words>
  <Application>Microsoft Office PowerPoint</Application>
  <PresentationFormat>Panorámica</PresentationFormat>
  <Paragraphs>28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Orgánico</vt:lpstr>
      <vt:lpstr>Línea de Tiempo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Línea de Tiempo</dc:title>
  <dc:creator>Estudiante</dc:creator>
  <cp:lastModifiedBy>Estudiante</cp:lastModifiedBy>
  <cp:revision>4</cp:revision>
  <dcterms:created xsi:type="dcterms:W3CDTF">2018-06-25T21:37:34Z</dcterms:created>
  <dcterms:modified xsi:type="dcterms:W3CDTF">2018-06-25T22:09:54Z</dcterms:modified>
</cp:coreProperties>
</file>