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57" r:id="rId3"/>
    <p:sldId id="258" r:id="rId4"/>
    <p:sldId id="332" r:id="rId5"/>
    <p:sldId id="290" r:id="rId6"/>
    <p:sldId id="291" r:id="rId7"/>
    <p:sldId id="292" r:id="rId8"/>
    <p:sldId id="262" r:id="rId9"/>
    <p:sldId id="265" r:id="rId10"/>
    <p:sldId id="266" r:id="rId11"/>
    <p:sldId id="267" r:id="rId12"/>
    <p:sldId id="288" r:id="rId13"/>
    <p:sldId id="268" r:id="rId14"/>
    <p:sldId id="294" r:id="rId15"/>
    <p:sldId id="269" r:id="rId16"/>
    <p:sldId id="33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10" d="100"/>
          <a:sy n="110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8666-9DA9-4B25-BECD-82B285DA59A2}" type="datetimeFigureOut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679963-61FA-4BE9-B047-48F419A346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89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9963-61FA-4BE9-B047-48F419A346C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52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36B1-7DCF-4562-B1FF-8CC98BC2EC95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F1A62-E59B-407E-992C-538AD6D646E0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23A7EB4-9A77-4F89-A219-62B44A02DEE3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1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80C5C-0824-4191-982C-3F1CD6DCCA6D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2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B452-6687-42C3-91AB-26DAED1C2EF2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1F03-719A-49EC-BF54-18DE0C2AAC5F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94A5-F34A-447B-BB8C-D22AC237B935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366D-54AF-4E2D-AEC1-27BF53CA50CF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4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2994-7E05-43BA-A1D4-359484191AE0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733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FB211-4BEC-40AF-BE06-B3AB09D7FDC8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851653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0163-76EF-4ED4-BB85-18CC1A70C44A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03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091AB-6858-4FE5-AD65-FE335A40394A}" type="datetime1">
              <a:rPr lang="ko-KR" altLang="en-US" smtClean="0"/>
              <a:pPr/>
              <a:t>2021-05-10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42294-F2A4-4939-885A-8756B77DAC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07568" y="3309156"/>
            <a:ext cx="8064896" cy="1129680"/>
          </a:xfrm>
        </p:spPr>
        <p:txBody>
          <a:bodyPr>
            <a:normAutofit/>
          </a:bodyPr>
          <a:lstStyle/>
          <a:p>
            <a:pPr algn="l"/>
            <a:r>
              <a:rPr lang="ko-KR" altLang="en-US" sz="3000" dirty="0"/>
              <a:t>신해혁명과</a:t>
            </a:r>
            <a:r>
              <a:rPr lang="en-US" altLang="ko-KR" sz="3000" dirty="0"/>
              <a:t> </a:t>
            </a:r>
            <a:r>
              <a:rPr lang="ko-KR" altLang="en-US" sz="3000" dirty="0"/>
              <a:t>중화민국</a:t>
            </a:r>
            <a:endParaRPr lang="en-US" altLang="ko-KR" sz="3000" dirty="0"/>
          </a:p>
          <a:p>
            <a:pPr algn="l"/>
            <a:r>
              <a:rPr lang="en-US" altLang="ko-KR" sz="3000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91544" y="1683875"/>
            <a:ext cx="7772400" cy="147002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ko-KR" altLang="en-US" dirty="0" smtClean="0"/>
              <a:t>중국의 </a:t>
            </a:r>
            <a:r>
              <a:rPr lang="ko-KR" altLang="en-US" dirty="0"/>
              <a:t>근대국가 건설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4E953418-61CB-6643-99AB-1E6E27475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056" y="3692897"/>
            <a:ext cx="3199904" cy="2399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4"/>
    </mc:Choice>
    <mc:Fallback xmlns="">
      <p:transition spd="slow" advTm="3712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79376" y="1628800"/>
            <a:ext cx="4608512" cy="44210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청조 ‘</a:t>
            </a:r>
            <a:r>
              <a:rPr lang="ko-KR" altLang="en-US" dirty="0">
                <a:solidFill>
                  <a:srgbClr val="FF0000"/>
                </a:solidFill>
              </a:rPr>
              <a:t>철도 </a:t>
            </a:r>
            <a:r>
              <a:rPr lang="ko-KR" altLang="en-US" dirty="0" err="1">
                <a:solidFill>
                  <a:srgbClr val="FF0000"/>
                </a:solidFill>
              </a:rPr>
              <a:t>국유화령</a:t>
            </a:r>
            <a:r>
              <a:rPr lang="ko-KR" altLang="en-US" dirty="0"/>
              <a:t>’ 발표</a:t>
            </a:r>
            <a:r>
              <a:rPr lang="en-US" altLang="ko-KR" dirty="0"/>
              <a:t>/</a:t>
            </a:r>
            <a:r>
              <a:rPr lang="ko-KR" altLang="en-US" dirty="0"/>
              <a:t> 모자라는 재정수입을 보충하기 위하여</a:t>
            </a:r>
            <a:r>
              <a:rPr lang="en-US" altLang="ko-KR" dirty="0"/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열강이 소유한 철도는 제외하고 민족자본의 철도</a:t>
            </a:r>
            <a:r>
              <a:rPr lang="en-US" altLang="ko-KR" dirty="0"/>
              <a:t>(</a:t>
            </a:r>
            <a:r>
              <a:rPr lang="ko-KR" altLang="en-US" dirty="0"/>
              <a:t>사천지역의 일부 철도</a:t>
            </a:r>
            <a:r>
              <a:rPr lang="en-US" altLang="ko-KR" dirty="0"/>
              <a:t>)</a:t>
            </a:r>
            <a:r>
              <a:rPr lang="ko-KR" altLang="en-US" dirty="0"/>
              <a:t>를 외국차관으로 국유화하려 함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정부의 이 정책에 분노한 철도 노동자들을 중심으로 </a:t>
            </a:r>
            <a:r>
              <a:rPr lang="ko-KR" altLang="en-US" dirty="0" err="1"/>
              <a:t>보로운동</a:t>
            </a:r>
            <a:r>
              <a:rPr lang="en-US" altLang="ko-KR" dirty="0"/>
              <a:t>(</a:t>
            </a:r>
            <a:r>
              <a:rPr lang="ko-KR" altLang="en-US" dirty="0" err="1"/>
              <a:t>保路運動</a:t>
            </a:r>
            <a:r>
              <a:rPr lang="en-US" altLang="ko-KR" dirty="0"/>
              <a:t>)</a:t>
            </a:r>
            <a:r>
              <a:rPr lang="ko-KR" altLang="en-US" dirty="0"/>
              <a:t>이 전개</a:t>
            </a:r>
            <a:r>
              <a:rPr lang="en-US" altLang="ko-KR" dirty="0"/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사진출처 </a:t>
            </a:r>
            <a:r>
              <a:rPr lang="en-US" altLang="ko-KR" dirty="0"/>
              <a:t>: </a:t>
            </a:r>
            <a:r>
              <a:rPr lang="ko-KR" altLang="en-US" dirty="0" err="1" smtClean="0"/>
              <a:t>바이두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사천보로동지회회보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1629611"/>
            <a:ext cx="5600622" cy="4032448"/>
          </a:xfr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보로운동</a:t>
            </a:r>
            <a:r>
              <a:rPr lang="en-US" altLang="ko-KR" dirty="0"/>
              <a:t>(</a:t>
            </a:r>
            <a:r>
              <a:rPr lang="ko-KR" altLang="en-US" dirty="0" err="1"/>
              <a:t>保路運動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83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000"/>
    </mc:Choice>
    <mc:Fallback xmlns="">
      <p:transition spd="slow" advTm="247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400" y="1484784"/>
            <a:ext cx="10009112" cy="437448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양쯔강</a:t>
            </a:r>
            <a:r>
              <a:rPr lang="ko-KR" altLang="en-US" dirty="0"/>
              <a:t> 중류의 武漢 三鎭의 하나인 </a:t>
            </a:r>
            <a:r>
              <a:rPr lang="ko-KR" altLang="en-US" dirty="0" err="1"/>
              <a:t>武昌起義</a:t>
            </a:r>
            <a:r>
              <a:rPr lang="en-US" altLang="ko-KR" dirty="0"/>
              <a:t>(</a:t>
            </a:r>
            <a:r>
              <a:rPr lang="ko-KR" altLang="en-US" dirty="0" err="1"/>
              <a:t>호북성의</a:t>
            </a:r>
            <a:r>
              <a:rPr lang="ko-KR" altLang="en-US" dirty="0"/>
              <a:t> 성도</a:t>
            </a:r>
            <a:r>
              <a:rPr lang="en-US" altLang="ko-KR" dirty="0"/>
              <a:t>, 3</a:t>
            </a:r>
            <a:r>
              <a:rPr lang="ko-KR" altLang="en-US" dirty="0"/>
              <a:t>천명 정도 참여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 err="1"/>
              <a:t>보로운동은</a:t>
            </a:r>
            <a:r>
              <a:rPr lang="ko-KR" altLang="en-US" dirty="0"/>
              <a:t> 四川의 </a:t>
            </a:r>
            <a:r>
              <a:rPr lang="ko-KR" altLang="en-US" dirty="0" smtClean="0"/>
              <a:t>保路軍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보로군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</a:t>
            </a:r>
            <a:r>
              <a:rPr lang="ko-KR" altLang="en-US" dirty="0" err="1"/>
              <a:t>湖南省을</a:t>
            </a:r>
            <a:r>
              <a:rPr lang="ko-KR" altLang="en-US" dirty="0"/>
              <a:t> 장악하면서 세력이 확대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err="1"/>
              <a:t>武漢軍의</a:t>
            </a:r>
            <a:r>
              <a:rPr lang="ko-KR" altLang="en-US" dirty="0"/>
              <a:t> 부대장 黎元洪</a:t>
            </a:r>
            <a:r>
              <a:rPr lang="en-US" altLang="ko-KR" dirty="0"/>
              <a:t>(</a:t>
            </a:r>
            <a:r>
              <a:rPr lang="ko-KR" altLang="en-US" dirty="0" err="1"/>
              <a:t>여원홍</a:t>
            </a:r>
            <a:r>
              <a:rPr lang="en-US" altLang="ko-KR" dirty="0"/>
              <a:t>)</a:t>
            </a:r>
            <a:r>
              <a:rPr lang="ko-KR" altLang="en-US" dirty="0"/>
              <a:t>이 점차 주도적 위치로 부상했다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청조는 </a:t>
            </a:r>
            <a:r>
              <a:rPr lang="ko-KR" altLang="en-US" dirty="0" err="1"/>
              <a:t>袁世凱</a:t>
            </a:r>
            <a:r>
              <a:rPr lang="en-US" altLang="ko-KR" dirty="0"/>
              <a:t>(</a:t>
            </a:r>
            <a:r>
              <a:rPr lang="ko-KR" altLang="en-US" dirty="0" err="1"/>
              <a:t>원세개</a:t>
            </a:r>
            <a:r>
              <a:rPr lang="en-US" altLang="ko-KR" dirty="0"/>
              <a:t>)</a:t>
            </a:r>
            <a:r>
              <a:rPr lang="ko-KR" altLang="en-US" dirty="0"/>
              <a:t>를 내세워 해결하려 함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민중들의 의사는 더 이상 정부의 미온적인 태도에 더욱 거세게 일어남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일까지 </a:t>
            </a:r>
            <a:r>
              <a:rPr lang="en-US" altLang="ko-KR" dirty="0"/>
              <a:t>24</a:t>
            </a:r>
            <a:r>
              <a:rPr lang="ko-KR" altLang="en-US" dirty="0"/>
              <a:t>개 성중 </a:t>
            </a:r>
            <a:r>
              <a:rPr lang="en-US" altLang="ko-KR" dirty="0" smtClean="0"/>
              <a:t>   </a:t>
            </a:r>
            <a:r>
              <a:rPr lang="en-US" altLang="ko-KR" dirty="0"/>
              <a:t>15</a:t>
            </a:r>
            <a:r>
              <a:rPr lang="ko-KR" altLang="en-US" dirty="0"/>
              <a:t>개 성이 가담했다</a:t>
            </a:r>
            <a:r>
              <a:rPr lang="en-US" altLang="ko-KR" dirty="0"/>
              <a:t>. </a:t>
            </a:r>
          </a:p>
          <a:p>
            <a:pPr>
              <a:lnSpc>
                <a:spcPct val="170000"/>
              </a:lnSpc>
              <a:buNone/>
            </a:pPr>
            <a:endParaRPr lang="en-US" altLang="ko-KR" dirty="0"/>
          </a:p>
          <a:p>
            <a:pPr>
              <a:lnSpc>
                <a:spcPct val="170000"/>
              </a:lnSpc>
              <a:buNone/>
            </a:pPr>
            <a:r>
              <a:rPr lang="en-US" altLang="ko-KR" dirty="0"/>
              <a:t>                                    </a:t>
            </a:r>
            <a:r>
              <a:rPr lang="en-US" altLang="ko-KR" dirty="0" smtClean="0"/>
              <a:t>                     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dirty="0" smtClean="0"/>
              <a:t>                                                                                                                              &lt;</a:t>
            </a:r>
            <a:r>
              <a:rPr lang="ko-KR" altLang="en-US" dirty="0" err="1"/>
              <a:t>무창기의</a:t>
            </a:r>
            <a:r>
              <a:rPr lang="ko-KR" altLang="en-US" dirty="0"/>
              <a:t> 문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무창봉기</a:t>
            </a:r>
            <a:r>
              <a:rPr lang="en-US" altLang="ko-KR" dirty="0"/>
              <a:t>(1911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 descr="무창기의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40216" y="2996952"/>
            <a:ext cx="4076603" cy="29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255"/>
    </mc:Choice>
    <mc:Fallback xmlns="">
      <p:transition spd="slow" advTm="215255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신해혁명과 군벌의 할거</a:t>
            </a:r>
          </a:p>
        </p:txBody>
      </p:sp>
      <p:pic>
        <p:nvPicPr>
          <p:cNvPr id="7" name="내용 개체 틀 6" descr="chung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12896" y="146222"/>
            <a:ext cx="5014963" cy="6327730"/>
          </a:xfrm>
        </p:spPr>
      </p:pic>
      <p:sp>
        <p:nvSpPr>
          <p:cNvPr id="6" name="텍스트 개체 틀 5"/>
          <p:cNvSpPr>
            <a:spLocks noGrp="1"/>
          </p:cNvSpPr>
          <p:nvPr>
            <p:ph type="body" sz="half" idx="2"/>
          </p:nvPr>
        </p:nvSpPr>
        <p:spPr>
          <a:xfrm>
            <a:off x="1332376" y="1628800"/>
            <a:ext cx="3384376" cy="4104455"/>
          </a:xfrm>
        </p:spPr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혁명이 발생한 省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혁명에 호응한 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혁명 후 청 측의 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청 측에도 혁명에도 호응하지 않은 성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혁명 후 이탈했던 성</a:t>
            </a:r>
            <a:r>
              <a:rPr lang="en-US" altLang="ko-KR" dirty="0"/>
              <a:t>, </a:t>
            </a:r>
            <a:r>
              <a:rPr lang="ko-KR" altLang="en-US" dirty="0"/>
              <a:t>지역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각지의 군벌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449506" y="3706274"/>
            <a:ext cx="1036037" cy="432048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ko-KR" altLang="en-US" sz="1350" b="1" dirty="0" err="1"/>
              <a:t>무창</a:t>
            </a:r>
            <a:r>
              <a:rPr lang="ko-KR" altLang="en-US" sz="1350" b="1" dirty="0"/>
              <a:t> 봉기</a:t>
            </a:r>
            <a:endParaRPr lang="en-US" altLang="ko-KR" sz="1350" b="1" dirty="0"/>
          </a:p>
          <a:p>
            <a:pPr algn="ctr">
              <a:lnSpc>
                <a:spcPct val="50000"/>
              </a:lnSpc>
            </a:pPr>
            <a:r>
              <a:rPr lang="en-US" altLang="ko-KR" sz="1350" b="1" dirty="0"/>
              <a:t>1911.10.10</a:t>
            </a:r>
            <a:endParaRPr lang="ko-KR" altLang="en-US" sz="1350" b="1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8485543" y="3729001"/>
            <a:ext cx="386298" cy="15477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4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832"/>
    </mc:Choice>
    <mc:Fallback xmlns="">
      <p:transition spd="slow" advTm="201832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55440" y="1556792"/>
            <a:ext cx="9896474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봉기의 중심세력은 </a:t>
            </a:r>
            <a:r>
              <a:rPr lang="ko-KR" altLang="en-US" dirty="0" err="1"/>
              <a:t>신군부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청일전쟁 후 정비된 新建 陸軍이 주력 부대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본래 </a:t>
            </a:r>
            <a:r>
              <a:rPr lang="ko-KR" altLang="en-US" dirty="0">
                <a:solidFill>
                  <a:srgbClr val="FF0000"/>
                </a:solidFill>
              </a:rPr>
              <a:t>민족주의</a:t>
            </a:r>
            <a:r>
              <a:rPr lang="ko-KR" altLang="en-US" dirty="0"/>
              <a:t>적의 의식이 강했고</a:t>
            </a:r>
            <a:r>
              <a:rPr lang="en-US" altLang="ko-KR" dirty="0"/>
              <a:t>, </a:t>
            </a:r>
            <a:r>
              <a:rPr lang="ko-KR" altLang="en-US" dirty="0"/>
              <a:t>서양의 근대적 군사사상과 </a:t>
            </a:r>
            <a:r>
              <a:rPr lang="ko-KR" altLang="en-US" dirty="0">
                <a:solidFill>
                  <a:srgbClr val="FF0000"/>
                </a:solidFill>
              </a:rPr>
              <a:t>합리주의</a:t>
            </a:r>
            <a:r>
              <a:rPr lang="ko-KR" altLang="en-US" dirty="0"/>
              <a:t>를 수용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혁명파의</a:t>
            </a:r>
            <a:r>
              <a:rPr lang="ko-KR" altLang="en-US" dirty="0"/>
              <a:t> 공작과의 연계가 용이함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특히 </a:t>
            </a:r>
            <a:r>
              <a:rPr lang="ko-KR" altLang="en-US" dirty="0" err="1"/>
              <a:t>무창은</a:t>
            </a:r>
            <a:r>
              <a:rPr lang="ko-KR" altLang="en-US" dirty="0"/>
              <a:t> </a:t>
            </a:r>
            <a:r>
              <a:rPr lang="ko-KR" altLang="en-US" dirty="0" err="1"/>
              <a:t>에로호</a:t>
            </a:r>
            <a:r>
              <a:rPr lang="ko-KR" altLang="en-US" dirty="0"/>
              <a:t> 사건 이후 양자강 중류가 열강들에게 개방되면서 근대적 사조가 만연된 지역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무창봉기</a:t>
            </a:r>
            <a:r>
              <a:rPr lang="ko-KR" altLang="en-US" dirty="0"/>
              <a:t> </a:t>
            </a:r>
            <a:r>
              <a:rPr lang="ko-KR" altLang="en-US" dirty="0" err="1"/>
              <a:t>신군부의</a:t>
            </a:r>
            <a:r>
              <a:rPr lang="ko-KR" altLang="en-US" dirty="0"/>
              <a:t> 성격과 역할</a:t>
            </a:r>
          </a:p>
        </p:txBody>
      </p:sp>
    </p:spTree>
    <p:extLst>
      <p:ext uri="{BB962C8B-B14F-4D97-AF65-F5344CB8AC3E}">
        <p14:creationId xmlns:p14="http://schemas.microsoft.com/office/powerpoint/2010/main" val="5246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200"/>
    </mc:Choice>
    <mc:Fallback xmlns="">
      <p:transition spd="slow" advTm="2062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4870" y="1982051"/>
            <a:ext cx="5893635" cy="393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마지막 황제 </a:t>
            </a:r>
            <a:r>
              <a:rPr lang="ko-KR" altLang="en-US" dirty="0" err="1"/>
              <a:t>선통제</a:t>
            </a:r>
            <a:r>
              <a:rPr lang="ko-KR" altLang="en-US" dirty="0"/>
              <a:t> 부의</a:t>
            </a:r>
          </a:p>
        </p:txBody>
      </p:sp>
    </p:spTree>
    <p:extLst>
      <p:ext uri="{BB962C8B-B14F-4D97-AF65-F5344CB8AC3E}">
        <p14:creationId xmlns:p14="http://schemas.microsoft.com/office/powerpoint/2010/main" val="3136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39"/>
    </mc:Choice>
    <mc:Fallback xmlns="">
      <p:transition spd="slow" advTm="78139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83432" y="1600200"/>
            <a:ext cx="9505056" cy="47561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ko-KR" sz="2800" dirty="0"/>
              <a:t>12</a:t>
            </a:r>
            <a:r>
              <a:rPr lang="ko-KR" altLang="en-US" sz="2800" dirty="0"/>
              <a:t>월 </a:t>
            </a:r>
            <a:r>
              <a:rPr lang="ko-KR" altLang="en-US" sz="2800" dirty="0" err="1"/>
              <a:t>손문</a:t>
            </a:r>
            <a:r>
              <a:rPr lang="en-US" altLang="ko-KR" sz="2800" dirty="0"/>
              <a:t>(</a:t>
            </a:r>
            <a:r>
              <a:rPr lang="ko-KR" altLang="en-US" sz="2800" dirty="0" err="1"/>
              <a:t>쑨원</a:t>
            </a:r>
            <a:r>
              <a:rPr lang="en-US" altLang="ko-KR" sz="2800" dirty="0"/>
              <a:t>)</a:t>
            </a:r>
            <a:r>
              <a:rPr lang="ko-KR" altLang="en-US" sz="2800" dirty="0"/>
              <a:t>이 귀국</a:t>
            </a:r>
            <a:endParaRPr lang="en-US" altLang="ko-KR" sz="2800" dirty="0"/>
          </a:p>
          <a:p>
            <a:pPr>
              <a:lnSpc>
                <a:spcPct val="160000"/>
              </a:lnSpc>
            </a:pPr>
            <a:r>
              <a:rPr lang="ko-KR" altLang="en-US" sz="2800" dirty="0" err="1"/>
              <a:t>손문이</a:t>
            </a:r>
            <a:r>
              <a:rPr lang="ko-KR" altLang="en-US" sz="2800" dirty="0"/>
              <a:t> 총통으로 선출되어 </a:t>
            </a:r>
            <a:r>
              <a:rPr lang="en-US" altLang="ko-KR" sz="2800" dirty="0"/>
              <a:t>1912</a:t>
            </a:r>
            <a:r>
              <a:rPr lang="ko-KR" altLang="en-US" sz="2800" dirty="0"/>
              <a:t>년 </a:t>
            </a:r>
            <a:r>
              <a:rPr lang="en-US" altLang="ko-KR" sz="2800" dirty="0"/>
              <a:t>1</a:t>
            </a:r>
            <a:r>
              <a:rPr lang="ko-KR" altLang="en-US" sz="2800" dirty="0"/>
              <a:t>월 </a:t>
            </a:r>
            <a:r>
              <a:rPr lang="en-US" altLang="ko-KR" sz="2800" dirty="0"/>
              <a:t>1</a:t>
            </a:r>
            <a:r>
              <a:rPr lang="ko-KR" altLang="en-US" sz="2800" dirty="0"/>
              <a:t>일 중화민국의 건국을 선포</a:t>
            </a:r>
            <a:endParaRPr lang="en-US" altLang="ko-KR" sz="2800" dirty="0"/>
          </a:p>
          <a:p>
            <a:pPr>
              <a:lnSpc>
                <a:spcPct val="160000"/>
              </a:lnSpc>
            </a:pPr>
            <a:r>
              <a:rPr lang="ko-KR" altLang="en-US" sz="2800" dirty="0"/>
              <a:t>아시아 최초의 민주공화정부가 수립</a:t>
            </a:r>
            <a:endParaRPr lang="en-US" altLang="ko-KR" sz="2800" dirty="0"/>
          </a:p>
          <a:p>
            <a:pPr>
              <a:lnSpc>
                <a:spcPct val="160000"/>
              </a:lnSpc>
            </a:pPr>
            <a:r>
              <a:rPr lang="ko-KR" altLang="en-US" sz="2800" dirty="0" err="1"/>
              <a:t>손문은</a:t>
            </a:r>
            <a:r>
              <a:rPr lang="ko-KR" altLang="en-US" sz="2800" dirty="0"/>
              <a:t> </a:t>
            </a:r>
            <a:r>
              <a:rPr lang="ko-KR" altLang="en-US" sz="2800" dirty="0" err="1"/>
              <a:t>원세개와</a:t>
            </a:r>
            <a:r>
              <a:rPr lang="ko-KR" altLang="en-US" sz="2800" dirty="0"/>
              <a:t> 담판을 하여 청조를 폐지하고 중화민국의 전국적 지배권 을 확인</a:t>
            </a:r>
            <a:endParaRPr lang="en-US" altLang="ko-KR" sz="2800" dirty="0"/>
          </a:p>
          <a:p>
            <a:pPr>
              <a:lnSpc>
                <a:spcPct val="160000"/>
              </a:lnSpc>
            </a:pPr>
            <a:r>
              <a:rPr lang="ko-KR" altLang="en-US" sz="2800" dirty="0"/>
              <a:t>그 과정에서 대총통의 지위를 </a:t>
            </a:r>
            <a:r>
              <a:rPr lang="ko-KR" altLang="en-US" sz="2800" dirty="0" err="1"/>
              <a:t>원세개에게</a:t>
            </a:r>
            <a:r>
              <a:rPr lang="ko-KR" altLang="en-US" sz="2800" dirty="0"/>
              <a:t> 양도</a:t>
            </a:r>
            <a:endParaRPr lang="en-US" altLang="ko-KR" sz="2800" dirty="0"/>
          </a:p>
          <a:p>
            <a:pPr>
              <a:lnSpc>
                <a:spcPct val="160000"/>
              </a:lnSpc>
            </a:pPr>
            <a:r>
              <a:rPr lang="en-US" altLang="ko-KR" sz="2800" dirty="0"/>
              <a:t>2</a:t>
            </a:r>
            <a:r>
              <a:rPr lang="ko-KR" altLang="en-US" sz="2800" dirty="0"/>
              <a:t>월 </a:t>
            </a:r>
            <a:r>
              <a:rPr lang="en-US" altLang="ko-KR" sz="2800" dirty="0"/>
              <a:t>12</a:t>
            </a:r>
            <a:r>
              <a:rPr lang="ko-KR" altLang="en-US" sz="2800" dirty="0"/>
              <a:t>일에는 청조의 마지막 황제였던 </a:t>
            </a:r>
            <a:r>
              <a:rPr lang="ko-KR" altLang="en-US" sz="2800" dirty="0" err="1"/>
              <a:t>宣統帝가</a:t>
            </a:r>
            <a:r>
              <a:rPr lang="ko-KR" altLang="en-US" sz="2800" dirty="0"/>
              <a:t> 폐위됨</a:t>
            </a:r>
            <a:r>
              <a:rPr lang="en-US" altLang="ko-KR" sz="2800" dirty="0"/>
              <a:t>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중화민국의 출범</a:t>
            </a:r>
          </a:p>
        </p:txBody>
      </p:sp>
    </p:spTree>
    <p:extLst>
      <p:ext uri="{BB962C8B-B14F-4D97-AF65-F5344CB8AC3E}">
        <p14:creationId xmlns:p14="http://schemas.microsoft.com/office/powerpoint/2010/main" val="33009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452"/>
    </mc:Choice>
    <mc:Fallback xmlns="">
      <p:transition spd="slow" advTm="280452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412776"/>
            <a:ext cx="10813144" cy="50611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smtClean="0"/>
              <a:t>민중운동의 필요성이 제기되었고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이미 준비 중인 혁명세력들</a:t>
            </a:r>
            <a:endParaRPr lang="en-US" altLang="ko-KR" dirty="0" smtClean="0"/>
          </a:p>
          <a:p>
            <a:pPr lvl="1">
              <a:lnSpc>
                <a:spcPct val="170000"/>
              </a:lnSpc>
            </a:pPr>
            <a:r>
              <a:rPr lang="ko-KR" altLang="en-US" dirty="0" err="1" smtClean="0"/>
              <a:t>흥중회</a:t>
            </a:r>
            <a:r>
              <a:rPr lang="en-US" altLang="ko-KR" dirty="0" smtClean="0"/>
              <a:t>(1894, </a:t>
            </a:r>
            <a:r>
              <a:rPr lang="ko-KR" altLang="en-US" dirty="0" err="1" smtClean="0"/>
              <a:t>손문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화흥회</a:t>
            </a:r>
            <a:r>
              <a:rPr lang="en-US" altLang="ko-KR" dirty="0" smtClean="0"/>
              <a:t>(1904, </a:t>
            </a:r>
            <a:r>
              <a:rPr lang="ko-KR" altLang="en-US" dirty="0" err="1" smtClean="0"/>
              <a:t>송교인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황흥</a:t>
            </a:r>
            <a:r>
              <a:rPr lang="en-US" altLang="ko-KR" dirty="0" smtClean="0"/>
              <a:t>)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중국혁명동맹회</a:t>
            </a:r>
            <a:r>
              <a:rPr lang="en-US" altLang="ko-KR" dirty="0" smtClean="0"/>
              <a:t>( 1905, </a:t>
            </a:r>
            <a:r>
              <a:rPr lang="ko-KR" altLang="en-US" dirty="0" err="1" smtClean="0"/>
              <a:t>손문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송교인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왕정위</a:t>
            </a:r>
            <a:r>
              <a:rPr lang="ko-KR" altLang="en-US" dirty="0" smtClean="0"/>
              <a:t> 등</a:t>
            </a:r>
            <a:r>
              <a:rPr lang="en-US" altLang="ko-KR" dirty="0" smtClean="0"/>
              <a:t>)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신해혁명은 우발적으로 발생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새로운 정부에 대한 준비가 미흡</a:t>
            </a:r>
            <a:endParaRPr lang="en-US" altLang="ko-KR" dirty="0" smtClean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기존 세력과의 타협이 불가피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향후 혼란의 원인이 됨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중화민국 정부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330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211977" y="3571876"/>
            <a:ext cx="7806736" cy="214314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민중운동 </a:t>
            </a:r>
            <a:r>
              <a:rPr lang="en-US" altLang="ko-KR" sz="2800" dirty="0"/>
              <a:t>- </a:t>
            </a:r>
            <a:r>
              <a:rPr lang="ko-KR" altLang="en-US" sz="2800" dirty="0"/>
              <a:t>義和團</a:t>
            </a:r>
            <a:endParaRPr lang="en-US" altLang="ko-KR" sz="2800" dirty="0"/>
          </a:p>
          <a:p>
            <a:r>
              <a:rPr lang="ko-KR" altLang="en-US" sz="2800" dirty="0"/>
              <a:t>淸朝의 개혁</a:t>
            </a:r>
            <a:r>
              <a:rPr lang="en-US" altLang="ko-KR" sz="2800" dirty="0"/>
              <a:t>-</a:t>
            </a:r>
            <a:r>
              <a:rPr lang="ko-KR" altLang="en-US" sz="2800" dirty="0"/>
              <a:t>입헌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43672" y="1988840"/>
            <a:ext cx="7772400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신해혁명 전의 중국내부의 사정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91"/>
    </mc:Choice>
    <mc:Fallback xmlns="">
      <p:transition spd="slow" advTm="12259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1898~1900</a:t>
            </a:r>
            <a:r>
              <a:rPr lang="ko-KR" altLang="en-US" dirty="0"/>
              <a:t>년 산동 </a:t>
            </a:r>
            <a:r>
              <a:rPr lang="ko-KR" altLang="en-US" dirty="0" err="1"/>
              <a:t>義和拳단체</a:t>
            </a:r>
            <a:r>
              <a:rPr lang="en-US" altLang="ko-KR" dirty="0"/>
              <a:t>(</a:t>
            </a:r>
            <a:r>
              <a:rPr lang="ko-KR" altLang="en-US" dirty="0"/>
              <a:t>민간종교결사</a:t>
            </a:r>
            <a:r>
              <a:rPr lang="en-US" altLang="ko-KR" dirty="0"/>
              <a:t>)</a:t>
            </a:r>
            <a:r>
              <a:rPr lang="ko-KR" altLang="en-US" dirty="0"/>
              <a:t>가 거행한 외세배격운동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1897</a:t>
            </a:r>
            <a:r>
              <a:rPr lang="ko-KR" altLang="en-US" dirty="0"/>
              <a:t>년 독일의 산동반도 점령으로 외세배격운동 격화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슬로건 </a:t>
            </a:r>
            <a:r>
              <a:rPr lang="en-US" altLang="ko-KR" dirty="0"/>
              <a:t> </a:t>
            </a:r>
            <a:r>
              <a:rPr lang="ko-KR" altLang="en-US" dirty="0"/>
              <a:t>‘</a:t>
            </a:r>
            <a:r>
              <a:rPr lang="ko-KR" altLang="en-US" dirty="0" err="1"/>
              <a:t>扶淸滅洋</a:t>
            </a:r>
            <a:r>
              <a:rPr lang="ko-KR" altLang="en-US" dirty="0"/>
              <a:t>’ </a:t>
            </a:r>
            <a:r>
              <a:rPr lang="en-US" altLang="ko-KR" dirty="0"/>
              <a:t>/</a:t>
            </a:r>
            <a:r>
              <a:rPr lang="ko-KR" altLang="en-US" dirty="0"/>
              <a:t>외국 선교사의 살해</a:t>
            </a:r>
            <a:r>
              <a:rPr lang="en-US" altLang="ko-KR" dirty="0"/>
              <a:t>, </a:t>
            </a:r>
            <a:r>
              <a:rPr lang="ko-KR" altLang="en-US" dirty="0"/>
              <a:t>크리스트교회의 파괴</a:t>
            </a:r>
            <a:r>
              <a:rPr lang="en-US" altLang="ko-KR" dirty="0"/>
              <a:t>, </a:t>
            </a:r>
            <a:r>
              <a:rPr lang="ko-KR" altLang="en-US" dirty="0"/>
              <a:t>서양인축출 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구성원</a:t>
            </a:r>
            <a:r>
              <a:rPr lang="en-US" altLang="ko-KR" dirty="0"/>
              <a:t>: </a:t>
            </a:r>
            <a:r>
              <a:rPr lang="ko-KR" altLang="en-US" dirty="0"/>
              <a:t>빈농</a:t>
            </a:r>
            <a:r>
              <a:rPr lang="en-US" altLang="ko-KR" dirty="0"/>
              <a:t>, </a:t>
            </a:r>
            <a:r>
              <a:rPr lang="ko-KR" altLang="en-US" dirty="0"/>
              <a:t>도시빈민</a:t>
            </a:r>
            <a:r>
              <a:rPr lang="en-US" altLang="ko-KR" dirty="0"/>
              <a:t>, </a:t>
            </a:r>
            <a:r>
              <a:rPr lang="ko-KR" altLang="en-US" dirty="0"/>
              <a:t>수공업자</a:t>
            </a:r>
            <a:r>
              <a:rPr lang="en-US" altLang="ko-KR" dirty="0"/>
              <a:t>, </a:t>
            </a:r>
            <a:r>
              <a:rPr lang="ko-KR" altLang="en-US" dirty="0"/>
              <a:t>소상공인</a:t>
            </a:r>
            <a:r>
              <a:rPr lang="en-US" altLang="ko-KR" dirty="0"/>
              <a:t>, </a:t>
            </a:r>
            <a:r>
              <a:rPr lang="ko-KR" altLang="en-US" dirty="0"/>
              <a:t>소수의 官軍</a:t>
            </a:r>
            <a:r>
              <a:rPr lang="en-US" altLang="ko-KR" dirty="0"/>
              <a:t>, </a:t>
            </a:r>
            <a:r>
              <a:rPr lang="ko-KR" altLang="en-US" dirty="0"/>
              <a:t>귀족</a:t>
            </a:r>
            <a:r>
              <a:rPr lang="en-US" altLang="ko-KR" dirty="0"/>
              <a:t>, </a:t>
            </a:r>
            <a:r>
              <a:rPr lang="ko-KR" altLang="en-US" dirty="0"/>
              <a:t>왕족</a:t>
            </a:r>
            <a:r>
              <a:rPr lang="en-US" altLang="ko-KR" dirty="0"/>
              <a:t>, </a:t>
            </a:r>
            <a:r>
              <a:rPr lang="ko-KR" altLang="en-US" dirty="0"/>
              <a:t>유망무뢰배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676328" cy="470911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직접적</a:t>
            </a:r>
            <a:r>
              <a:rPr lang="en-US" altLang="ko-KR" dirty="0"/>
              <a:t> </a:t>
            </a:r>
            <a:r>
              <a:rPr lang="ko-KR" altLang="en-US" dirty="0"/>
              <a:t>원인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7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에로우호 사건 이후 외국 상품이 중국의 내지로 유입됨에 따라 </a:t>
            </a:r>
            <a:r>
              <a:rPr lang="ko-KR" altLang="en-US" dirty="0">
                <a:solidFill>
                  <a:srgbClr val="FF0000"/>
                </a:solidFill>
              </a:rPr>
              <a:t>농촌가내공업의 파괴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철도의 부설에 따라 교통노동자의 </a:t>
            </a:r>
            <a:r>
              <a:rPr lang="ko-KR" altLang="en-US" dirty="0">
                <a:solidFill>
                  <a:srgbClr val="FF0000"/>
                </a:solidFill>
              </a:rPr>
              <a:t>실업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청일전쟁의 패배로 </a:t>
            </a:r>
            <a:r>
              <a:rPr lang="ko-KR" altLang="en-US" dirty="0" err="1"/>
              <a:t>시모노세끼</a:t>
            </a:r>
            <a:r>
              <a:rPr lang="ko-KR" altLang="en-US" dirty="0"/>
              <a:t> 조약에 의한 전비보상금이  </a:t>
            </a:r>
            <a:r>
              <a:rPr lang="ko-KR" altLang="en-US" dirty="0">
                <a:solidFill>
                  <a:srgbClr val="FF0000"/>
                </a:solidFill>
              </a:rPr>
              <a:t>농민들의 부담 증가</a:t>
            </a:r>
            <a:r>
              <a:rPr lang="ko-KR" altLang="en-US" dirty="0"/>
              <a:t>시킴</a:t>
            </a:r>
            <a:r>
              <a:rPr lang="en-US" altLang="ko-KR" dirty="0"/>
              <a:t>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내부적으로는 전통시대 내내 중국사회 속에서 구조화되었던 </a:t>
            </a:r>
            <a:r>
              <a:rPr lang="ko-KR" altLang="en-US" dirty="0">
                <a:solidFill>
                  <a:srgbClr val="FF0000"/>
                </a:solidFill>
              </a:rPr>
              <a:t>전호와 지주층의 갈등 심화</a:t>
            </a:r>
            <a:r>
              <a:rPr lang="ko-KR" altLang="en-US" dirty="0"/>
              <a:t>되었다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민중운동 </a:t>
            </a:r>
            <a:r>
              <a:rPr lang="en-US" altLang="ko-KR" dirty="0"/>
              <a:t>- </a:t>
            </a:r>
            <a:r>
              <a:rPr lang="ko-KR" altLang="en-US" dirty="0"/>
              <a:t>義和團</a:t>
            </a: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6611"/>
    </mc:Choice>
    <mc:Fallback xmlns="">
      <p:transition spd="slow" advTm="47661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4086" y="1627136"/>
            <a:ext cx="4540696" cy="47525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중영전쟁</a:t>
            </a:r>
            <a:r>
              <a:rPr lang="ko-KR" altLang="en-US" dirty="0"/>
              <a:t> 후</a:t>
            </a:r>
            <a:endParaRPr lang="en-US" altLang="ko-KR" dirty="0"/>
          </a:p>
          <a:p>
            <a:pPr>
              <a:lnSpc>
                <a:spcPct val="170000"/>
              </a:lnSpc>
              <a:buNone/>
            </a:pPr>
            <a:r>
              <a:rPr lang="ko-KR" altLang="en-US" dirty="0"/>
              <a:t>   영국에 대한 배상금 액 </a:t>
            </a:r>
            <a:r>
              <a:rPr lang="en-US" altLang="zh-CN" dirty="0" smtClean="0"/>
              <a:t>2,100</a:t>
            </a:r>
            <a:r>
              <a:rPr lang="ko-KR" altLang="en-US" dirty="0" err="1" smtClean="0"/>
              <a:t>만냥</a:t>
            </a:r>
            <a:r>
              <a:rPr lang="zh-CN" altLang="en-US" dirty="0" smtClean="0"/>
              <a:t>。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/>
              <a:t>실제로는 </a:t>
            </a:r>
            <a:r>
              <a:rPr lang="en-US" altLang="zh-CN" dirty="0" smtClean="0"/>
              <a:t>2,800</a:t>
            </a:r>
            <a:r>
              <a:rPr lang="ko-KR" altLang="en-US" dirty="0" err="1" smtClean="0"/>
              <a:t>만냥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>
              <a:lnSpc>
                <a:spcPct val="170000"/>
              </a:lnSpc>
              <a:buNone/>
            </a:pPr>
            <a:endParaRPr lang="en-US" altLang="zh-CN" dirty="0"/>
          </a:p>
          <a:p>
            <a:pPr>
              <a:lnSpc>
                <a:spcPct val="170000"/>
              </a:lnSpc>
            </a:pPr>
            <a:r>
              <a:rPr lang="en-US" altLang="zh-CN" dirty="0" smtClean="0"/>
              <a:t>2,100 </a:t>
            </a:r>
            <a:r>
              <a:rPr lang="ko-KR" altLang="en-US" dirty="0" err="1" smtClean="0"/>
              <a:t>만냥중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>
              <a:lnSpc>
                <a:spcPct val="17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600</a:t>
            </a:r>
            <a:r>
              <a:rPr lang="ko-KR" altLang="en-US" dirty="0" err="1" smtClean="0"/>
              <a:t>만냥은</a:t>
            </a:r>
            <a:r>
              <a:rPr lang="ko-KR" altLang="en-US" dirty="0" smtClean="0"/>
              <a:t> </a:t>
            </a:r>
            <a:r>
              <a:rPr lang="ko-KR" altLang="en-US" dirty="0"/>
              <a:t>아편값</a:t>
            </a:r>
            <a:endParaRPr lang="en-US" altLang="ko-KR" dirty="0"/>
          </a:p>
          <a:p>
            <a:pPr>
              <a:lnSpc>
                <a:spcPct val="17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300</a:t>
            </a:r>
            <a:r>
              <a:rPr lang="ko-KR" altLang="en-US" dirty="0" err="1" smtClean="0"/>
              <a:t>만냥은</a:t>
            </a:r>
            <a:r>
              <a:rPr lang="ko-KR" altLang="en-US" dirty="0" smtClean="0"/>
              <a:t> </a:t>
            </a:r>
            <a:r>
              <a:rPr lang="ko-KR" altLang="en-US" dirty="0"/>
              <a:t>영국상인에 대한 손실 책임</a:t>
            </a:r>
            <a:endParaRPr lang="en-US" altLang="ko-KR" dirty="0"/>
          </a:p>
          <a:p>
            <a:pPr>
              <a:lnSpc>
                <a:spcPct val="17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1,200</a:t>
            </a:r>
            <a:r>
              <a:rPr lang="ko-KR" altLang="en-US" dirty="0" err="1" smtClean="0"/>
              <a:t>만냥은</a:t>
            </a:r>
            <a:r>
              <a:rPr lang="ko-KR" altLang="en-US" dirty="0" smtClean="0"/>
              <a:t> </a:t>
            </a:r>
            <a:r>
              <a:rPr lang="ko-KR" altLang="en-US" dirty="0"/>
              <a:t>영국군 군비</a:t>
            </a:r>
            <a:r>
              <a:rPr lang="zh-CN" altLang="en-US" dirty="0"/>
              <a:t>（</a:t>
            </a:r>
            <a:r>
              <a:rPr lang="ko-KR" altLang="en-US" dirty="0"/>
              <a:t>대량의 백은이 유출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중영전쟁</a:t>
            </a:r>
            <a:r>
              <a:rPr lang="ko-KR" altLang="en-US" dirty="0"/>
              <a:t> 후 영국과 프랑스에게 각각 </a:t>
            </a:r>
            <a:r>
              <a:rPr lang="en-US" altLang="ko-KR" dirty="0"/>
              <a:t>8</a:t>
            </a:r>
            <a:r>
              <a:rPr lang="ko-KR" altLang="en-US" dirty="0"/>
              <a:t>백만 위안의 배상금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zh-CN" altLang="en-US" dirty="0"/>
              <a:t>甲午中日战争</a:t>
            </a:r>
            <a:r>
              <a:rPr lang="en-US" altLang="zh-CN" dirty="0"/>
              <a:t>(</a:t>
            </a:r>
            <a:r>
              <a:rPr lang="ko-KR" altLang="en-US" dirty="0"/>
              <a:t>청일전쟁</a:t>
            </a:r>
            <a:r>
              <a:rPr lang="en-US" altLang="ko-KR" dirty="0"/>
              <a:t>)</a:t>
            </a:r>
            <a:r>
              <a:rPr lang="ko-KR" altLang="en-US" dirty="0"/>
              <a:t>후 </a:t>
            </a:r>
            <a:r>
              <a:rPr lang="ko-KR" altLang="en-US" dirty="0" err="1"/>
              <a:t>시모노세키</a:t>
            </a:r>
            <a:r>
              <a:rPr lang="ko-KR" altLang="en-US" dirty="0"/>
              <a:t> 조약에 의해 일본에 백은 약 </a:t>
            </a:r>
            <a:r>
              <a:rPr lang="en-US" altLang="ko-KR" dirty="0" smtClean="0"/>
              <a:t>2</a:t>
            </a:r>
            <a:r>
              <a:rPr lang="ko-KR" altLang="en-US" dirty="0" smtClean="0"/>
              <a:t>억</a:t>
            </a:r>
            <a:r>
              <a:rPr lang="en-US" altLang="ko-KR" dirty="0" smtClean="0"/>
              <a:t>(</a:t>
            </a:r>
            <a:r>
              <a:rPr lang="zh-CN" altLang="en-US" dirty="0" smtClean="0"/>
              <a:t>亿</a:t>
            </a:r>
            <a:r>
              <a:rPr lang="en-US" altLang="zh-CN" dirty="0" smtClean="0"/>
              <a:t>)</a:t>
            </a:r>
            <a:r>
              <a:rPr lang="ko-KR" altLang="en-US" dirty="0" smtClean="0"/>
              <a:t>냥</a:t>
            </a:r>
            <a:r>
              <a:rPr lang="zh-CN" altLang="en-US" dirty="0" smtClean="0"/>
              <a:t>，</a:t>
            </a:r>
            <a:r>
              <a:rPr lang="ko-KR" altLang="en-US" dirty="0"/>
              <a:t>실제 배상은 </a:t>
            </a:r>
            <a:r>
              <a:rPr lang="en-US" altLang="zh-CN" dirty="0" smtClean="0"/>
              <a:t>3</a:t>
            </a:r>
            <a:r>
              <a:rPr lang="ko-KR" altLang="en-US" dirty="0" err="1" smtClean="0"/>
              <a:t>억냥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170000"/>
              </a:lnSpc>
            </a:pPr>
            <a:r>
              <a:rPr lang="ko-KR" altLang="en-US" dirty="0"/>
              <a:t>의화단 사건 후 </a:t>
            </a:r>
            <a:r>
              <a:rPr lang="en-US" altLang="zh-CN" dirty="0" smtClean="0"/>
              <a:t>《</a:t>
            </a:r>
            <a:r>
              <a:rPr lang="ko-KR" altLang="en-US" dirty="0" smtClean="0"/>
              <a:t>신축조약</a:t>
            </a:r>
            <a:r>
              <a:rPr lang="zh-CN" altLang="en-US" dirty="0" smtClean="0"/>
              <a:t>辛</a:t>
            </a:r>
            <a:r>
              <a:rPr lang="zh-CN" altLang="en-US" dirty="0"/>
              <a:t>丑条约</a:t>
            </a:r>
            <a:r>
              <a:rPr lang="en-US" altLang="zh-CN" dirty="0"/>
              <a:t>》</a:t>
            </a:r>
            <a:r>
              <a:rPr lang="ko-KR" altLang="en-US" dirty="0"/>
              <a:t>으로 </a:t>
            </a:r>
            <a:r>
              <a:rPr lang="en-US" altLang="ko-KR" dirty="0"/>
              <a:t>8</a:t>
            </a:r>
            <a:r>
              <a:rPr lang="ko-KR" altLang="en-US" dirty="0"/>
              <a:t>개국 연합군에게 </a:t>
            </a:r>
            <a:r>
              <a:rPr lang="en-US" altLang="zh-CN" dirty="0" smtClean="0"/>
              <a:t>4.5</a:t>
            </a:r>
            <a:r>
              <a:rPr lang="ko-KR" altLang="en-US" dirty="0" err="1" smtClean="0"/>
              <a:t>억냥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>
              <a:lnSpc>
                <a:spcPct val="170000"/>
              </a:lnSpc>
            </a:pPr>
            <a:r>
              <a:rPr lang="ko-KR" altLang="en-US" dirty="0" smtClean="0"/>
              <a:t>중국</a:t>
            </a:r>
            <a:r>
              <a:rPr lang="en-US" altLang="ko-KR" dirty="0" smtClean="0"/>
              <a:t>(</a:t>
            </a:r>
            <a:r>
              <a:rPr lang="ko-KR" altLang="en-US" dirty="0" smtClean="0"/>
              <a:t>청</a:t>
            </a:r>
            <a:r>
              <a:rPr lang="en-US" altLang="ko-KR" dirty="0" smtClean="0"/>
              <a:t>)</a:t>
            </a:r>
            <a:r>
              <a:rPr lang="ko-KR" altLang="en-US" dirty="0" smtClean="0"/>
              <a:t>은 </a:t>
            </a:r>
            <a:r>
              <a:rPr lang="ko-KR" altLang="en-US" dirty="0"/>
              <a:t>국민의 세금과 열강들로부터 얻은 고리대금으로 채무를 이행 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중국의 배상금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3100" dirty="0" smtClean="0">
                <a:solidFill>
                  <a:srgbClr val="0070C0"/>
                </a:solidFill>
              </a:rPr>
              <a:t>청 말 </a:t>
            </a:r>
            <a:r>
              <a:rPr lang="ko-KR" altLang="en-US" sz="3100" dirty="0">
                <a:solidFill>
                  <a:srgbClr val="0070C0"/>
                </a:solidFill>
              </a:rPr>
              <a:t>정부의 세수입은 약 </a:t>
            </a:r>
            <a:r>
              <a:rPr lang="en-US" altLang="ko-KR" sz="3100" dirty="0">
                <a:solidFill>
                  <a:srgbClr val="0070C0"/>
                </a:solidFill>
              </a:rPr>
              <a:t>8,000</a:t>
            </a:r>
            <a:r>
              <a:rPr lang="ko-KR" altLang="en-US" sz="3100" dirty="0" err="1">
                <a:solidFill>
                  <a:srgbClr val="0070C0"/>
                </a:solidFill>
              </a:rPr>
              <a:t>만냥</a:t>
            </a:r>
            <a:endParaRPr lang="ko-KR" altLang="en-US" sz="31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28"/>
    </mc:Choice>
    <mc:Fallback xmlns="">
      <p:transition spd="slow" advTm="19492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1405872" y="1437515"/>
            <a:ext cx="4040188" cy="639762"/>
          </a:xfrm>
        </p:spPr>
        <p:txBody>
          <a:bodyPr/>
          <a:lstStyle/>
          <a:p>
            <a:r>
              <a:rPr lang="ko-KR" altLang="en-US" dirty="0"/>
              <a:t>의화단 집회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511226" y="2190523"/>
            <a:ext cx="3784504" cy="307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524500" y="1477349"/>
            <a:ext cx="4114800" cy="639762"/>
          </a:xfrm>
        </p:spPr>
        <p:txBody>
          <a:bodyPr/>
          <a:lstStyle/>
          <a:p>
            <a:r>
              <a:rPr lang="ko-KR" altLang="en-US" dirty="0"/>
              <a:t>의화단의 </a:t>
            </a:r>
            <a:r>
              <a:rPr lang="ko-KR" altLang="en-US" dirty="0" err="1"/>
              <a:t>삼각기</a:t>
            </a:r>
            <a:endParaRPr lang="ko-KR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5602600" y="2341912"/>
            <a:ext cx="2212488" cy="302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0156" y="648885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義和團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510" y="1734415"/>
            <a:ext cx="1905000" cy="17335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407" y="3616545"/>
            <a:ext cx="230886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3912" y="605001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/>
              <a:t>의화단민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5517233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</a:rPr>
              <a:t>“</a:t>
            </a:r>
            <a:r>
              <a:rPr lang="ko-KR" altLang="en-US" dirty="0" err="1">
                <a:solidFill>
                  <a:srgbClr val="C00000"/>
                </a:solidFill>
              </a:rPr>
              <a:t>扶淸滅洋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부청멸양</a:t>
            </a:r>
            <a:r>
              <a:rPr lang="en-US" altLang="ko-KR" dirty="0">
                <a:solidFill>
                  <a:srgbClr val="C00000"/>
                </a:solidFill>
              </a:rPr>
              <a:t>)/</a:t>
            </a:r>
            <a:r>
              <a:rPr lang="ko-KR" altLang="en-US" dirty="0">
                <a:solidFill>
                  <a:srgbClr val="C00000"/>
                </a:solidFill>
              </a:rPr>
              <a:t>청을 도와 </a:t>
            </a:r>
            <a:r>
              <a:rPr lang="ko-KR" altLang="en-US" dirty="0" err="1">
                <a:solidFill>
                  <a:srgbClr val="C00000"/>
                </a:solidFill>
              </a:rPr>
              <a:t>양이를</a:t>
            </a:r>
            <a:r>
              <a:rPr lang="ko-KR" altLang="en-US" dirty="0">
                <a:solidFill>
                  <a:srgbClr val="C00000"/>
                </a:solidFill>
              </a:rPr>
              <a:t> 몰아내자</a:t>
            </a:r>
            <a:r>
              <a:rPr lang="en-US" altLang="ko-KR" dirty="0">
                <a:solidFill>
                  <a:srgbClr val="C00000"/>
                </a:solidFill>
              </a:rPr>
              <a:t>”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79"/>
    </mc:Choice>
    <mc:Fallback xmlns="">
      <p:transition spd="slow" advTm="7907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83432" y="1370560"/>
            <a:ext cx="4616252" cy="639762"/>
          </a:xfrm>
        </p:spPr>
        <p:txBody>
          <a:bodyPr/>
          <a:lstStyle/>
          <a:p>
            <a:r>
              <a:rPr lang="ko-KR" altLang="en-US" dirty="0" err="1"/>
              <a:t>서태후</a:t>
            </a:r>
            <a:r>
              <a:rPr lang="en-US" altLang="ko-KR" dirty="0"/>
              <a:t>(</a:t>
            </a:r>
            <a:r>
              <a:rPr lang="ko-KR" altLang="en-US" dirty="0" err="1"/>
              <a:t>자희태후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1464" y="2214160"/>
            <a:ext cx="4040188" cy="2717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텍스트 개체 틀 6"/>
          <p:cNvSpPr>
            <a:spLocks noGrp="1"/>
          </p:cNvSpPr>
          <p:nvPr>
            <p:ph type="body" sz="quarter" idx="3"/>
          </p:nvPr>
        </p:nvSpPr>
        <p:spPr>
          <a:xfrm>
            <a:off x="5951983" y="1356415"/>
            <a:ext cx="4357717" cy="639762"/>
          </a:xfrm>
        </p:spPr>
        <p:txBody>
          <a:bodyPr>
            <a:noAutofit/>
          </a:bodyPr>
          <a:lstStyle/>
          <a:p>
            <a:r>
              <a:rPr lang="ko-KR" altLang="en-US" sz="2000" dirty="0" err="1"/>
              <a:t>의화단원을</a:t>
            </a:r>
            <a:r>
              <a:rPr lang="ko-KR" altLang="en-US" sz="2000" dirty="0"/>
              <a:t> 처결하는 청군과 영국군</a:t>
            </a: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2561" y="2107188"/>
            <a:ext cx="4041775" cy="2931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949946" y="585147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청조와 연합군에 의해 진압되는 의화단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5520" y="5062773"/>
            <a:ext cx="8136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서태후</a:t>
            </a:r>
            <a:r>
              <a:rPr lang="ko-KR" altLang="en-US" dirty="0"/>
              <a:t> 등 수구파는 의화단을 이용 열강을 압박하려는 의도로 </a:t>
            </a:r>
            <a:r>
              <a:rPr lang="ko-KR" altLang="en-US" dirty="0" err="1"/>
              <a:t>義民으로</a:t>
            </a:r>
            <a:r>
              <a:rPr lang="ko-KR" altLang="en-US" dirty="0"/>
              <a:t> 규정</a:t>
            </a:r>
            <a:r>
              <a:rPr lang="en-US" altLang="ko-KR" dirty="0"/>
              <a:t>, </a:t>
            </a:r>
            <a:r>
              <a:rPr lang="ko-KR" altLang="en-US" dirty="0"/>
              <a:t>열강에 대항함 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 8</a:t>
            </a:r>
            <a:r>
              <a:rPr lang="ko-KR" altLang="en-US" dirty="0"/>
              <a:t>개국 연합국은 군대를 파병</a:t>
            </a:r>
            <a:r>
              <a:rPr lang="en-US" altLang="ko-KR" dirty="0"/>
              <a:t>- </a:t>
            </a:r>
            <a:r>
              <a:rPr lang="ko-KR" altLang="en-US" dirty="0"/>
              <a:t>북경으로 진입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383"/>
    </mc:Choice>
    <mc:Fallback xmlns="">
      <p:transition spd="slow" advTm="11938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7136" y="1210452"/>
            <a:ext cx="8229600" cy="376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961409" y="469943"/>
            <a:ext cx="8229600" cy="629667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 연합국의 북경 분점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941169"/>
            <a:ext cx="7848872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buNone/>
            </a:pPr>
            <a:r>
              <a:rPr lang="ko-KR" altLang="en-US" dirty="0"/>
              <a:t>辛丑條約</a:t>
            </a:r>
            <a:r>
              <a:rPr lang="en-US" altLang="ko-KR" dirty="0"/>
              <a:t>(</a:t>
            </a:r>
            <a:r>
              <a:rPr lang="ko-KR" altLang="en-US" dirty="0"/>
              <a:t>베이징 의정서</a:t>
            </a:r>
            <a:r>
              <a:rPr lang="en-US" altLang="ko-KR" dirty="0"/>
              <a:t>)</a:t>
            </a:r>
            <a:r>
              <a:rPr lang="ko-KR" altLang="en-US" dirty="0"/>
              <a:t>가 체결</a:t>
            </a:r>
            <a:r>
              <a:rPr lang="en-US" altLang="ko-KR" dirty="0"/>
              <a:t>(1901). </a:t>
            </a:r>
          </a:p>
          <a:p>
            <a:pPr>
              <a:lnSpc>
                <a:spcPct val="16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베이징 의정서</a:t>
            </a:r>
            <a:r>
              <a:rPr lang="en-US" altLang="ko-KR" dirty="0"/>
              <a:t>/</a:t>
            </a:r>
            <a:r>
              <a:rPr lang="ko-KR" altLang="en-US" dirty="0"/>
              <a:t> 군대의 베이징 주둔</a:t>
            </a:r>
            <a:r>
              <a:rPr lang="en-US" altLang="ko-KR" dirty="0"/>
              <a:t>. </a:t>
            </a:r>
            <a:r>
              <a:rPr lang="ko-KR" altLang="en-US" dirty="0"/>
              <a:t>배상금지불</a:t>
            </a:r>
            <a:r>
              <a:rPr lang="en-US" altLang="ko-KR" dirty="0"/>
              <a:t>(</a:t>
            </a:r>
            <a:r>
              <a:rPr lang="ko-KR" altLang="en-US" dirty="0"/>
              <a:t>이후 열강 측의 영토할양의 요구 소멸</a:t>
            </a:r>
            <a:r>
              <a:rPr lang="en-US" altLang="ko-KR" dirty="0"/>
              <a:t>, </a:t>
            </a:r>
            <a:r>
              <a:rPr lang="ko-KR" altLang="en-US" dirty="0"/>
              <a:t>중국에 대한 지배전략도 경제적 침투에 의한 간접적 지배형태로 전환되었음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304"/>
    </mc:Choice>
    <mc:Fallback xmlns="">
      <p:transition spd="slow" advTm="113304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dirty="0"/>
              <a:t> 의화단의 난입과 열강의 강대함을 체험</a:t>
            </a:r>
            <a:endParaRPr lang="en-US" altLang="ko-KR" dirty="0"/>
          </a:p>
          <a:p>
            <a:pPr>
              <a:lnSpc>
                <a:spcPct val="17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170000"/>
              </a:lnSpc>
              <a:buFontTx/>
              <a:buChar char="-"/>
            </a:pPr>
            <a:r>
              <a:rPr lang="ko-KR" altLang="en-US" dirty="0"/>
              <a:t> 체제 유지를 위해서라도 일부 개혁이 불가피함을 인정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내용은 </a:t>
            </a:r>
            <a:r>
              <a:rPr lang="en-US" altLang="ko-KR" dirty="0"/>
              <a:t>1898</a:t>
            </a:r>
            <a:r>
              <a:rPr lang="ko-KR" altLang="en-US" dirty="0"/>
              <a:t>년 무술변법의 것과 같았다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마침 </a:t>
            </a:r>
            <a:r>
              <a:rPr lang="en-US" altLang="ko-KR" dirty="0"/>
              <a:t>1908 </a:t>
            </a:r>
            <a:r>
              <a:rPr lang="ko-KR" altLang="en-US" dirty="0" err="1"/>
              <a:t>광서제</a:t>
            </a:r>
            <a:r>
              <a:rPr lang="en-US" altLang="ko-KR" dirty="0"/>
              <a:t>(</a:t>
            </a:r>
            <a:r>
              <a:rPr lang="ko-KR" altLang="en-US" dirty="0" err="1"/>
              <a:t>光緖帝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ko-KR" altLang="en-US" dirty="0" err="1"/>
              <a:t>서태후</a:t>
            </a:r>
            <a:r>
              <a:rPr lang="en-US" altLang="ko-KR" dirty="0"/>
              <a:t>(</a:t>
            </a:r>
            <a:r>
              <a:rPr lang="ko-KR" altLang="en-US" dirty="0" err="1"/>
              <a:t>西太后</a:t>
            </a:r>
            <a:r>
              <a:rPr lang="en-US" altLang="ko-KR" dirty="0"/>
              <a:t>)</a:t>
            </a:r>
            <a:r>
              <a:rPr lang="ko-KR" altLang="en-US" dirty="0"/>
              <a:t>가 같은 해에 죽고 부의</a:t>
            </a:r>
            <a:r>
              <a:rPr lang="en-US" altLang="ko-KR" dirty="0"/>
              <a:t>(</a:t>
            </a:r>
            <a:r>
              <a:rPr lang="ko-KR" altLang="en-US" dirty="0"/>
              <a:t>傅儀</a:t>
            </a:r>
            <a:r>
              <a:rPr lang="en-US" altLang="ko-KR" dirty="0"/>
              <a:t>/</a:t>
            </a:r>
            <a:r>
              <a:rPr lang="ko-KR" altLang="en-US" dirty="0" err="1"/>
              <a:t>선통제</a:t>
            </a:r>
            <a:r>
              <a:rPr lang="en-US" altLang="ko-KR" dirty="0"/>
              <a:t>(</a:t>
            </a:r>
            <a:r>
              <a:rPr lang="ko-KR" altLang="en-US" dirty="0" err="1"/>
              <a:t>宣統帝</a:t>
            </a:r>
            <a:r>
              <a:rPr lang="en-US" altLang="ko-KR" dirty="0"/>
              <a:t>)/3</a:t>
            </a:r>
            <a:r>
              <a:rPr lang="ko-KR" altLang="en-US" dirty="0"/>
              <a:t>세</a:t>
            </a:r>
            <a:r>
              <a:rPr lang="en-US" altLang="ko-KR" dirty="0"/>
              <a:t>) </a:t>
            </a:r>
            <a:r>
              <a:rPr lang="ko-KR" altLang="en-US" dirty="0"/>
              <a:t>즉위</a:t>
            </a:r>
            <a:r>
              <a:rPr lang="en-US" altLang="ko-KR" dirty="0"/>
              <a:t>, </a:t>
            </a:r>
            <a:r>
              <a:rPr lang="ko-KR" altLang="en-US" dirty="0"/>
              <a:t>父 </a:t>
            </a:r>
            <a:r>
              <a:rPr lang="ko-KR" altLang="en-US" dirty="0" err="1"/>
              <a:t>순친왕</a:t>
            </a:r>
            <a:r>
              <a:rPr lang="en-US" altLang="ko-KR" dirty="0"/>
              <a:t>(</a:t>
            </a:r>
            <a:r>
              <a:rPr lang="ko-KR" altLang="en-US" dirty="0" err="1"/>
              <a:t>醇親王</a:t>
            </a:r>
            <a:r>
              <a:rPr lang="en-US" altLang="ko-KR" dirty="0"/>
              <a:t>)</a:t>
            </a:r>
            <a:r>
              <a:rPr lang="ko-KR" altLang="en-US" dirty="0"/>
              <a:t>이 섭정하는 가운데 추진됨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200" y="1600201"/>
            <a:ext cx="4244280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입헙군주제</a:t>
            </a:r>
            <a:r>
              <a:rPr lang="en-US" altLang="ko-KR" dirty="0"/>
              <a:t>/ 1910</a:t>
            </a:r>
            <a:r>
              <a:rPr lang="ko-KR" altLang="en-US" dirty="0"/>
              <a:t>년 의회 </a:t>
            </a:r>
            <a:r>
              <a:rPr lang="ko-KR" altLang="en-US" dirty="0" err="1"/>
              <a:t>諮政院</a:t>
            </a:r>
            <a:r>
              <a:rPr lang="ko-KR" altLang="en-US" dirty="0"/>
              <a:t> 출범</a:t>
            </a:r>
            <a:r>
              <a:rPr lang="en-US" altLang="ko-KR" dirty="0"/>
              <a:t> </a:t>
            </a:r>
          </a:p>
          <a:p>
            <a:pPr>
              <a:lnSpc>
                <a:spcPct val="170000"/>
              </a:lnSpc>
              <a:buNone/>
            </a:pPr>
            <a:r>
              <a:rPr lang="en-US" altLang="ko-KR" dirty="0"/>
              <a:t> 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내각 구성</a:t>
            </a:r>
            <a:r>
              <a:rPr lang="en-US" altLang="ko-KR" dirty="0"/>
              <a:t>/ 1911</a:t>
            </a:r>
            <a:r>
              <a:rPr lang="ko-KR" altLang="en-US" dirty="0"/>
              <a:t>년 만주인</a:t>
            </a:r>
            <a:r>
              <a:rPr lang="en-US" altLang="ko-KR" dirty="0"/>
              <a:t>(8</a:t>
            </a:r>
            <a:r>
              <a:rPr lang="ko-KR" altLang="en-US" dirty="0"/>
              <a:t>명</a:t>
            </a:r>
            <a:r>
              <a:rPr lang="en-US" altLang="ko-KR" dirty="0"/>
              <a:t>), </a:t>
            </a:r>
            <a:r>
              <a:rPr lang="ko-KR" altLang="en-US" dirty="0"/>
              <a:t>몽고인</a:t>
            </a:r>
            <a:r>
              <a:rPr lang="en-US" altLang="ko-KR" dirty="0"/>
              <a:t>(1</a:t>
            </a:r>
            <a:r>
              <a:rPr lang="ko-KR" altLang="en-US" dirty="0"/>
              <a:t>명</a:t>
            </a:r>
            <a:r>
              <a:rPr lang="en-US" altLang="ko-KR" dirty="0"/>
              <a:t>), </a:t>
            </a:r>
            <a:r>
              <a:rPr lang="ko-KR" altLang="en-US" dirty="0"/>
              <a:t>한인</a:t>
            </a:r>
            <a:r>
              <a:rPr lang="en-US" altLang="ko-KR" dirty="0"/>
              <a:t>(4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평가 및 반향</a:t>
            </a:r>
            <a:r>
              <a:rPr lang="en-US" altLang="ko-KR" dirty="0"/>
              <a:t>/ </a:t>
            </a:r>
            <a:r>
              <a:rPr lang="ko-KR" altLang="en-US" dirty="0"/>
              <a:t>소극적 개혁으로 개혁의지만 더욱 자극</a:t>
            </a:r>
            <a:r>
              <a:rPr lang="en-US" altLang="ko-KR" dirty="0"/>
              <a:t>, </a:t>
            </a:r>
            <a:r>
              <a:rPr lang="ko-KR" altLang="en-US" dirty="0"/>
              <a:t>전국은 혁명적 분위기 고조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93224" y="752780"/>
            <a:ext cx="10972800" cy="960120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新政</a:t>
            </a:r>
            <a:r>
              <a:rPr lang="en-US" altLang="ko-KR" dirty="0"/>
              <a:t>- </a:t>
            </a:r>
            <a:r>
              <a:rPr lang="ko-KR" altLang="en-US" dirty="0"/>
              <a:t>淸 정부의 개혁</a:t>
            </a:r>
            <a:br>
              <a:rPr lang="ko-KR" altLang="en-US" dirty="0"/>
            </a:b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00"/>
    </mc:Choice>
    <mc:Fallback xmlns="">
      <p:transition spd="slow" advTm="121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辛亥革命</a:t>
            </a:r>
            <a:r>
              <a:rPr lang="en-US" altLang="ko-KR" dirty="0"/>
              <a:t>(1911)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공화국 건설의 민족혁명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5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24"/>
    </mc:Choice>
    <mc:Fallback xmlns="">
      <p:transition spd="slow" advTm="70924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1488</TotalTime>
  <Words>760</Words>
  <Application>Microsoft Office PowerPoint</Application>
  <PresentationFormat>와이드스크린</PresentationFormat>
  <Paragraphs>119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黑体</vt:lpstr>
      <vt:lpstr>맑은 고딕</vt:lpstr>
      <vt:lpstr>Arial</vt:lpstr>
      <vt:lpstr>Corbel</vt:lpstr>
      <vt:lpstr>Wingdings</vt:lpstr>
      <vt:lpstr>Wingdings 2</vt:lpstr>
      <vt:lpstr>New_Education03</vt:lpstr>
      <vt:lpstr>중국의 근대국가 건설 </vt:lpstr>
      <vt:lpstr>  신해혁명 전의 중국내부의 사정  </vt:lpstr>
      <vt:lpstr> 민중운동 - 義和團 </vt:lpstr>
      <vt:lpstr>중국의 배상금 청 말 정부의 세수입은 약 8,000만냥</vt:lpstr>
      <vt:lpstr>義和團</vt:lpstr>
      <vt:lpstr>청조와 연합군에 의해 진압되는 의화단</vt:lpstr>
      <vt:lpstr>8개 연합국의 북경 분점</vt:lpstr>
      <vt:lpstr>新政- 淸 정부의 개혁 </vt:lpstr>
      <vt:lpstr>공화국 건설의 민족혁명 </vt:lpstr>
      <vt:lpstr>보로운동(保路運動)</vt:lpstr>
      <vt:lpstr>무창봉기(1911년 10월 10일)</vt:lpstr>
      <vt:lpstr>신해혁명과 군벌의 할거</vt:lpstr>
      <vt:lpstr>무창봉기 신군부의 성격과 역할</vt:lpstr>
      <vt:lpstr>마지막 황제 선통제 부의</vt:lpstr>
      <vt:lpstr>중화민국의 출범</vt:lpstr>
      <vt:lpstr>중화민국 정부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신해혁명과 동아시아</dc:title>
  <dc:creator>user</dc:creator>
  <cp:lastModifiedBy>pang hyangsook</cp:lastModifiedBy>
  <cp:revision>134</cp:revision>
  <dcterms:created xsi:type="dcterms:W3CDTF">2011-05-19T13:52:14Z</dcterms:created>
  <dcterms:modified xsi:type="dcterms:W3CDTF">2021-05-10T03:00:06Z</dcterms:modified>
</cp:coreProperties>
</file>