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D3A4-57BC-4CCE-BBB7-364F871DE9C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761A-EA72-4B5C-BC96-B8990C73915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D3A4-57BC-4CCE-BBB7-364F871DE9C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761A-EA72-4B5C-BC96-B8990C739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F06D3A4-57BC-4CCE-BBB7-364F871DE9C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8C9761A-EA72-4B5C-BC96-B8990C739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4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D3A4-57BC-4CCE-BBB7-364F871DE9C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761A-EA72-4B5C-BC96-B8990C739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8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D3A4-57BC-4CCE-BBB7-364F871DE9C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761A-EA72-4B5C-BC96-B8990C73915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9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D3A4-57BC-4CCE-BBB7-364F871DE9C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761A-EA72-4B5C-BC96-B8990C739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9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D3A4-57BC-4CCE-BBB7-364F871DE9C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761A-EA72-4B5C-BC96-B8990C73915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D3A4-57BC-4CCE-BBB7-364F871DE9C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761A-EA72-4B5C-BC96-B8990C739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9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D3A4-57BC-4CCE-BBB7-364F871DE9C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761A-EA72-4B5C-BC96-B8990C739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85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D3A4-57BC-4CCE-BBB7-364F871DE9C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761A-EA72-4B5C-BC96-B8990C739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3195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D3A4-57BC-4CCE-BBB7-364F871DE9C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761A-EA72-4B5C-BC96-B8990C739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71785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6D3A4-57BC-4CCE-BBB7-364F871DE9C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9761A-EA72-4B5C-BC96-B8990C739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5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702235.htm" TargetMode="External"/><Relationship Id="rId3" Type="http://schemas.openxmlformats.org/officeDocument/2006/relationships/hyperlink" Target="http://baike.baidu.com/view/4233.htm" TargetMode="External"/><Relationship Id="rId7" Type="http://schemas.openxmlformats.org/officeDocument/2006/relationships/hyperlink" Target="http://baike.baidu.com/view/485605.htm" TargetMode="External"/><Relationship Id="rId2" Type="http://schemas.openxmlformats.org/officeDocument/2006/relationships/hyperlink" Target="http://baike.baidu.com/view/3762.ht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baike.baidu.com/view/4055.htm" TargetMode="External"/><Relationship Id="rId11" Type="http://schemas.openxmlformats.org/officeDocument/2006/relationships/hyperlink" Target="http://baike.baidu.com/view/6843.htm" TargetMode="External"/><Relationship Id="rId5" Type="http://schemas.openxmlformats.org/officeDocument/2006/relationships/hyperlink" Target="http://baike.baidu.com/view/29182.htm" TargetMode="External"/><Relationship Id="rId10" Type="http://schemas.openxmlformats.org/officeDocument/2006/relationships/hyperlink" Target="http://baike.baidu.com/view/3742.htm" TargetMode="External"/><Relationship Id="rId4" Type="http://schemas.openxmlformats.org/officeDocument/2006/relationships/hyperlink" Target="http://baike.baidu.com/view/5318.htm" TargetMode="External"/><Relationship Id="rId9" Type="http://schemas.openxmlformats.org/officeDocument/2006/relationships/hyperlink" Target="http://baike.baidu.com/view/1268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일본에서의 신해혁명 인식과 영향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09600" y="712960"/>
            <a:ext cx="10831614" cy="2852737"/>
          </a:xfrm>
        </p:spPr>
        <p:txBody>
          <a:bodyPr>
            <a:normAutofit/>
          </a:bodyPr>
          <a:lstStyle/>
          <a:p>
            <a:r>
              <a:rPr lang="ko-KR" altLang="en-US" dirty="0"/>
              <a:t>신해혁명과 일본의 </a:t>
            </a:r>
            <a:r>
              <a:rPr lang="ko-KR" altLang="en-US" dirty="0" err="1"/>
              <a:t>다이쇼</a:t>
            </a:r>
            <a:r>
              <a:rPr lang="ko-KR" altLang="en-US" dirty="0"/>
              <a:t> 데모크라시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동아시아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다이쇼</a:t>
            </a:r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</a:rPr>
              <a:t>大正</a:t>
            </a:r>
            <a:r>
              <a:rPr lang="en-US" altLang="ko-KR" sz="28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</a:rPr>
              <a:t>1912~1926)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</a:rPr>
              <a:t>실제 기간은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  <a:t>1905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</a:rPr>
              <a:t>년 이후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  <a:t>~</a:t>
            </a:r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</a:rPr>
              <a:t>1932</a:t>
            </a:r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</a:rPr>
              <a:t>년까지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22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941"/>
    </mc:Choice>
    <mc:Fallback xmlns="">
      <p:transition spd="slow" advTm="8794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>
          <a:xfrm>
            <a:off x="2207568" y="3212977"/>
            <a:ext cx="7772400" cy="1500187"/>
          </a:xfrm>
        </p:spPr>
        <p:txBody>
          <a:bodyPr>
            <a:normAutofit/>
          </a:bodyPr>
          <a:lstStyle/>
          <a:p>
            <a:r>
              <a:rPr lang="ko-KR" altLang="en-US" dirty="0"/>
              <a:t>대정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大正</a:t>
            </a:r>
            <a:r>
              <a:rPr lang="en-US" altLang="ko-KR" dirty="0" smtClean="0"/>
              <a:t>/1912~1926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민중과 정당을 통한 성장</a:t>
            </a:r>
            <a:endParaRPr lang="en-US" altLang="ko-KR" dirty="0"/>
          </a:p>
          <a:p>
            <a:r>
              <a:rPr lang="ko-KR" altLang="en-US" dirty="0"/>
              <a:t>신해혁명의 영향력</a:t>
            </a:r>
            <a:endParaRPr lang="en-US" altLang="ko-KR" dirty="0"/>
          </a:p>
          <a:p>
            <a:r>
              <a:rPr lang="ko-KR" altLang="en-US" dirty="0"/>
              <a:t>대체로 러일전쟁</a:t>
            </a:r>
            <a:r>
              <a:rPr lang="en-US" altLang="ko-KR" dirty="0"/>
              <a:t>(1905)~</a:t>
            </a:r>
            <a:r>
              <a:rPr lang="ko-KR" altLang="en-US" dirty="0"/>
              <a:t>만주사변</a:t>
            </a:r>
            <a:r>
              <a:rPr lang="en-US" altLang="ko-KR" dirty="0"/>
              <a:t>(1932)</a:t>
            </a:r>
            <a:r>
              <a:rPr lang="ko-KR" altLang="en-US" dirty="0"/>
              <a:t>까지 진행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167319" y="1916833"/>
            <a:ext cx="8812649" cy="1362075"/>
          </a:xfrm>
        </p:spPr>
        <p:txBody>
          <a:bodyPr>
            <a:normAutofit/>
          </a:bodyPr>
          <a:lstStyle/>
          <a:p>
            <a:r>
              <a:rPr lang="ko-KR" altLang="en-US" dirty="0"/>
              <a:t>일본의 </a:t>
            </a:r>
            <a:r>
              <a:rPr lang="ko-KR" altLang="en-US" dirty="0" err="1"/>
              <a:t>다이쇼</a:t>
            </a:r>
            <a:r>
              <a:rPr lang="ko-KR" altLang="en-US" dirty="0"/>
              <a:t> 데모크라시</a:t>
            </a:r>
          </a:p>
        </p:txBody>
      </p:sp>
    </p:spTree>
    <p:extLst>
      <p:ext uri="{BB962C8B-B14F-4D97-AF65-F5344CB8AC3E}">
        <p14:creationId xmlns:p14="http://schemas.microsoft.com/office/powerpoint/2010/main" val="14188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249"/>
    </mc:Choice>
    <mc:Fallback xmlns="">
      <p:transition spd="slow" advTm="11024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95500" y="1438278"/>
            <a:ext cx="9001000" cy="458286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1800" dirty="0"/>
              <a:t>1912</a:t>
            </a:r>
            <a:r>
              <a:rPr lang="ko-KR" altLang="en-US" sz="1800" dirty="0"/>
              <a:t>년 명치천황 사후 대정천황</a:t>
            </a:r>
            <a:r>
              <a:rPr lang="en-US" altLang="ko-KR" sz="1800" dirty="0"/>
              <a:t>(1912~1926)</a:t>
            </a:r>
            <a:r>
              <a:rPr lang="ko-KR" altLang="en-US" sz="1800" dirty="0"/>
              <a:t> 즉위</a:t>
            </a:r>
            <a:endParaRPr lang="en-US" altLang="ko-KR" sz="1800" dirty="0"/>
          </a:p>
          <a:p>
            <a:pPr>
              <a:lnSpc>
                <a:spcPct val="170000"/>
              </a:lnSpc>
            </a:pPr>
            <a:r>
              <a:rPr lang="ko-KR" altLang="en-US" sz="1800" dirty="0"/>
              <a:t>군부는 육군의 증설과</a:t>
            </a:r>
            <a:r>
              <a:rPr lang="en-US" altLang="ko-KR" sz="1800" dirty="0"/>
              <a:t>, </a:t>
            </a:r>
            <a:r>
              <a:rPr lang="ko-KR" altLang="en-US" sz="1800" dirty="0"/>
              <a:t>육군대장 </a:t>
            </a:r>
            <a:r>
              <a:rPr lang="ko-KR" altLang="en-US" sz="1800" dirty="0" err="1"/>
              <a:t>桂太郞</a:t>
            </a:r>
            <a:r>
              <a:rPr lang="en-US" altLang="ko-KR" sz="1800" dirty="0"/>
              <a:t>(</a:t>
            </a:r>
            <a:r>
              <a:rPr lang="ko-KR" altLang="en-US" sz="1800" dirty="0" err="1"/>
              <a:t>가쓰라</a:t>
            </a:r>
            <a:r>
              <a:rPr lang="ko-KR" altLang="en-US" sz="1800" dirty="0"/>
              <a:t> 다로</a:t>
            </a:r>
            <a:r>
              <a:rPr lang="en-US" altLang="ko-KR" sz="1800" dirty="0"/>
              <a:t>)</a:t>
            </a:r>
            <a:r>
              <a:rPr lang="ko-KR" altLang="en-US" sz="1800" dirty="0"/>
              <a:t>에 의한 組閣을 단행했다</a:t>
            </a:r>
            <a:r>
              <a:rPr lang="en-US" altLang="ko-KR" sz="1800" dirty="0"/>
              <a:t>. </a:t>
            </a:r>
          </a:p>
          <a:p>
            <a:pPr>
              <a:lnSpc>
                <a:spcPct val="170000"/>
              </a:lnSpc>
            </a:pPr>
            <a:r>
              <a:rPr lang="ko-KR" altLang="en-US" sz="1800" dirty="0" err="1"/>
              <a:t>번벌과</a:t>
            </a:r>
            <a:r>
              <a:rPr lang="ko-KR" altLang="en-US" sz="1800" dirty="0"/>
              <a:t> 군부의 횡행은 민중의 분노를 격화시켜 광범위한 호헌운동이 일어났다</a:t>
            </a:r>
            <a:r>
              <a:rPr lang="en-US" altLang="ko-KR" sz="1800" dirty="0"/>
              <a:t>. </a:t>
            </a:r>
          </a:p>
          <a:p>
            <a:pPr>
              <a:lnSpc>
                <a:spcPct val="170000"/>
              </a:lnSpc>
            </a:pPr>
            <a:r>
              <a:rPr lang="ko-KR" altLang="en-US" sz="1800" dirty="0"/>
              <a:t>일본 인사들은 신해혁명을 </a:t>
            </a:r>
            <a:r>
              <a:rPr lang="ko-KR" altLang="en-US" sz="1800" dirty="0" err="1"/>
              <a:t>일본국에서</a:t>
            </a:r>
            <a:r>
              <a:rPr lang="ko-KR" altLang="en-US" sz="1800" dirty="0"/>
              <a:t> 민주 권리를 쟁취하는 것과 연계시켰다</a:t>
            </a:r>
            <a:r>
              <a:rPr lang="en-US" altLang="ko-KR" sz="1800" dirty="0"/>
              <a:t>. </a:t>
            </a:r>
          </a:p>
          <a:p>
            <a:pPr>
              <a:lnSpc>
                <a:spcPct val="170000"/>
              </a:lnSpc>
            </a:pPr>
            <a:r>
              <a:rPr lang="ko-KR" altLang="en-US" sz="1800" dirty="0" err="1"/>
              <a:t>桂太郞</a:t>
            </a:r>
            <a:r>
              <a:rPr lang="ko-KR" altLang="en-US" sz="1800" dirty="0"/>
              <a:t> 내각에 이어 등장한 山本 내각도 군대의 증강</a:t>
            </a:r>
            <a:r>
              <a:rPr lang="en-US" altLang="ko-KR" sz="1800" dirty="0"/>
              <a:t>, </a:t>
            </a:r>
            <a:r>
              <a:rPr lang="ko-KR" altLang="en-US" sz="1800" dirty="0"/>
              <a:t>부정부패를 용인하다가 </a:t>
            </a:r>
            <a:endParaRPr lang="en-US" altLang="ko-KR" sz="18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800" dirty="0"/>
              <a:t>  1914</a:t>
            </a:r>
            <a:r>
              <a:rPr lang="ko-KR" altLang="en-US" sz="1800" dirty="0"/>
              <a:t>년 군중의 포위 속에 물러났다</a:t>
            </a:r>
            <a:r>
              <a:rPr lang="en-US" altLang="ko-KR" sz="1800" dirty="0"/>
              <a:t>. </a:t>
            </a:r>
            <a:r>
              <a:rPr lang="ko-KR" altLang="en-US" sz="1800" dirty="0"/>
              <a:t>군부내각의 구축은 대정정변</a:t>
            </a:r>
            <a:r>
              <a:rPr lang="en-US" altLang="ko-KR" sz="1800" dirty="0"/>
              <a:t>, </a:t>
            </a:r>
            <a:r>
              <a:rPr lang="ko-KR" altLang="en-US" sz="1800" dirty="0"/>
              <a:t>대정유신이라 한다</a:t>
            </a:r>
            <a:r>
              <a:rPr lang="en-US" altLang="ko-KR" sz="1800" dirty="0"/>
              <a:t>. </a:t>
            </a:r>
          </a:p>
          <a:p>
            <a:pPr>
              <a:lnSpc>
                <a:spcPct val="170000"/>
              </a:lnSpc>
            </a:pPr>
            <a:r>
              <a:rPr lang="en-US" altLang="ko-KR" sz="1800" dirty="0"/>
              <a:t>1913</a:t>
            </a:r>
            <a:r>
              <a:rPr lang="ko-KR" altLang="en-US" sz="1800" dirty="0"/>
              <a:t>년 </a:t>
            </a:r>
            <a:r>
              <a:rPr lang="ko-KR" altLang="en-US" sz="1800" dirty="0" err="1"/>
              <a:t>손중산이</a:t>
            </a:r>
            <a:r>
              <a:rPr lang="ko-KR" altLang="en-US" sz="1800" dirty="0"/>
              <a:t> 일본을 방문하여 </a:t>
            </a:r>
            <a:r>
              <a:rPr lang="ko-KR" altLang="en-US" sz="1800" dirty="0" err="1"/>
              <a:t>삼민주의를</a:t>
            </a:r>
            <a:r>
              <a:rPr lang="ko-KR" altLang="en-US" sz="1800" dirty="0"/>
              <a:t> 소개하자 이는 일본의 호헌운동을 더욱 부채질했다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285" y="42756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신해혁명과 일본의 호헌</a:t>
            </a:r>
            <a:r>
              <a:rPr lang="en-US" altLang="ko-KR" dirty="0"/>
              <a:t>, </a:t>
            </a:r>
            <a:r>
              <a:rPr lang="ko-KR" altLang="en-US" dirty="0"/>
              <a:t>대정 정변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85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000"/>
    </mc:Choice>
    <mc:Fallback xmlns="">
      <p:transition spd="slow" advTm="214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744" y="457200"/>
            <a:ext cx="3932237" cy="16002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1918</a:t>
            </a:r>
            <a:r>
              <a:rPr lang="ko-KR" altLang="en-US" sz="3600" dirty="0"/>
              <a:t>년 쌀 소동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sz="2200" dirty="0"/>
          </a:p>
        </p:txBody>
      </p:sp>
      <p:pic>
        <p:nvPicPr>
          <p:cNvPr id="4" name="내용 개체 틀 3" descr="일본의쌀소동191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66584" y="1339296"/>
            <a:ext cx="7088804" cy="4789129"/>
          </a:xfr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D2C7AE1-0DA4-0441-9FF6-F2113E88E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0848" y="2986344"/>
            <a:ext cx="3550979" cy="324935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도매상들의 </a:t>
            </a:r>
            <a:r>
              <a:rPr lang="ko-KR" altLang="en-US" sz="2000" dirty="0"/>
              <a:t>쌀값 담합에 대한 민중의 항거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조선에 대한 산미증식계획으로 </a:t>
            </a:r>
            <a:r>
              <a:rPr lang="ko-KR" altLang="en-US" sz="2000" dirty="0"/>
              <a:t>전화</a:t>
            </a:r>
            <a:endParaRPr kumimoji="1"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3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961"/>
    </mc:Choice>
    <mc:Fallback xmlns="">
      <p:transition spd="slow" advTm="15996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870" y="2000241"/>
            <a:ext cx="9106930" cy="41259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중국혁명과 우리들의 벌족 정치</a:t>
            </a:r>
            <a:r>
              <a:rPr lang="en-US" altLang="ko-KR" dirty="0"/>
              <a:t>] : </a:t>
            </a:r>
            <a:r>
              <a:rPr lang="ko-KR" altLang="en-US" dirty="0"/>
              <a:t>‘대정의 새로운 시대에 새로운 정치 중 하나는 바로 번벌</a:t>
            </a:r>
            <a:r>
              <a:rPr lang="en-US" altLang="ko-KR" dirty="0"/>
              <a:t>, </a:t>
            </a:r>
            <a:r>
              <a:rPr lang="ko-KR" altLang="en-US" dirty="0"/>
              <a:t>관료와 같은 명치시대이래 남겨진 폐해를 제거하고 정치상의 일대 혁명을 진행하는 것이다</a:t>
            </a:r>
            <a:r>
              <a:rPr lang="en-US" altLang="ko-KR" dirty="0"/>
              <a:t>. </a:t>
            </a:r>
            <a:r>
              <a:rPr lang="ko-KR" altLang="en-US" dirty="0"/>
              <a:t>다시 </a:t>
            </a:r>
            <a:r>
              <a:rPr lang="ko-KR" altLang="en-US" dirty="0">
                <a:solidFill>
                  <a:srgbClr val="FF0000"/>
                </a:solidFill>
              </a:rPr>
              <a:t>말해서 대정 유신은 제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기의 중국 혁명을 의미</a:t>
            </a:r>
            <a:r>
              <a:rPr lang="ko-KR" altLang="en-US" dirty="0"/>
              <a:t>한다</a:t>
            </a:r>
            <a:r>
              <a:rPr lang="en-US" altLang="ko-KR" dirty="0"/>
              <a:t>.’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/>
              <a:t> 신해혁명과 대정 유신 사이의 연관성을 보여준다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2608" y="248114"/>
            <a:ext cx="8391728" cy="1143000"/>
          </a:xfrm>
        </p:spPr>
        <p:txBody>
          <a:bodyPr>
            <a:normAutofit/>
          </a:bodyPr>
          <a:lstStyle/>
          <a:p>
            <a:r>
              <a:rPr lang="en-US" altLang="ko-KR" sz="2700" dirty="0"/>
              <a:t>[</a:t>
            </a:r>
            <a:r>
              <a:rPr lang="ko-KR" altLang="en-US" sz="2700" dirty="0"/>
              <a:t>일본 및 일본인</a:t>
            </a:r>
            <a:r>
              <a:rPr lang="en-US" altLang="ko-KR" sz="2700" dirty="0"/>
              <a:t>]</a:t>
            </a:r>
            <a:r>
              <a:rPr lang="ko-KR" altLang="en-US" sz="2700" dirty="0"/>
              <a:t>의 </a:t>
            </a:r>
            <a:r>
              <a:rPr lang="ko-KR" altLang="en-US" sz="2700" dirty="0" err="1"/>
              <a:t>간행자</a:t>
            </a:r>
            <a:r>
              <a:rPr lang="ko-KR" altLang="en-US" sz="2700" dirty="0"/>
              <a:t> </a:t>
            </a:r>
            <a:r>
              <a:rPr lang="en-US" altLang="ko-KR" sz="2700" dirty="0"/>
              <a:t/>
            </a:r>
            <a:br>
              <a:rPr lang="en-US" altLang="ko-KR" sz="2700" dirty="0"/>
            </a:br>
            <a:r>
              <a:rPr lang="ko-KR" altLang="en-US" dirty="0" err="1"/>
              <a:t>稻垣伸太郞</a:t>
            </a:r>
            <a:r>
              <a:rPr lang="en-US" altLang="ko-KR" sz="3100" dirty="0"/>
              <a:t>(</a:t>
            </a:r>
            <a:r>
              <a:rPr lang="ko-KR" altLang="en-US" sz="3100" dirty="0" err="1"/>
              <a:t>이나가끼</a:t>
            </a:r>
            <a:r>
              <a:rPr lang="ko-KR" altLang="en-US" sz="3100" dirty="0"/>
              <a:t> </a:t>
            </a:r>
            <a:r>
              <a:rPr lang="ko-KR" altLang="en-US" sz="3100" dirty="0" err="1"/>
              <a:t>신타로</a:t>
            </a:r>
            <a:r>
              <a:rPr lang="en-US" altLang="ko-KR" sz="3100" dirty="0"/>
              <a:t>)</a:t>
            </a:r>
            <a:r>
              <a:rPr lang="ko-KR" altLang="en-US" sz="3100" dirty="0"/>
              <a:t> 曰</a:t>
            </a:r>
            <a:r>
              <a:rPr lang="en-US" altLang="ko-KR" sz="3100" dirty="0"/>
              <a:t>:</a:t>
            </a:r>
            <a:endParaRPr lang="ko-KR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25108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09"/>
    </mc:Choice>
    <mc:Fallback xmlns="">
      <p:transition spd="slow" advTm="12060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1918 </a:t>
            </a:r>
            <a:r>
              <a:rPr lang="ko-KR" altLang="en-US" dirty="0"/>
              <a:t>조선총독 출신의 </a:t>
            </a:r>
            <a:r>
              <a:rPr lang="ko-KR" altLang="en-US" dirty="0" err="1"/>
              <a:t>데라우치</a:t>
            </a:r>
            <a:r>
              <a:rPr lang="ko-KR" altLang="en-US" dirty="0"/>
              <a:t> </a:t>
            </a:r>
            <a:r>
              <a:rPr lang="ko-KR" altLang="en-US" dirty="0" err="1"/>
              <a:t>마사타케의</a:t>
            </a:r>
            <a:r>
              <a:rPr lang="ko-KR" altLang="en-US" dirty="0"/>
              <a:t> 실각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하라 </a:t>
            </a:r>
            <a:r>
              <a:rPr lang="ko-KR" altLang="en-US" dirty="0" err="1"/>
              <a:t>다카시가</a:t>
            </a:r>
            <a:r>
              <a:rPr lang="ko-KR" altLang="en-US" dirty="0"/>
              <a:t> 이끄는 </a:t>
            </a:r>
            <a:r>
              <a:rPr lang="ko-KR" altLang="en-US" dirty="0" err="1"/>
              <a:t>정우회</a:t>
            </a:r>
            <a:r>
              <a:rPr lang="ko-KR" altLang="en-US" dirty="0"/>
              <a:t> 내각 </a:t>
            </a:r>
            <a:r>
              <a:rPr lang="ko-KR" altLang="en-US" dirty="0" smtClean="0"/>
              <a:t>수립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- </a:t>
            </a:r>
            <a:r>
              <a:rPr lang="ko-KR" altLang="en-US" dirty="0"/>
              <a:t>본격적인 </a:t>
            </a:r>
            <a:r>
              <a:rPr lang="ko-KR" altLang="en-US" dirty="0" smtClean="0"/>
              <a:t>정당정치의 </a:t>
            </a:r>
            <a:r>
              <a:rPr lang="ko-KR" altLang="en-US" dirty="0"/>
              <a:t>효시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하라 내각의 한계</a:t>
            </a:r>
            <a:r>
              <a:rPr lang="en-US" altLang="ko-KR" dirty="0"/>
              <a:t>: </a:t>
            </a:r>
            <a:r>
              <a:rPr lang="ko-KR" altLang="en-US" dirty="0" err="1"/>
              <a:t>미쓰이</a:t>
            </a:r>
            <a:r>
              <a:rPr lang="en-US" altLang="ko-KR" dirty="0"/>
              <a:t>(</a:t>
            </a:r>
            <a:r>
              <a:rPr lang="ko-KR" altLang="en-US" dirty="0" err="1"/>
              <a:t>三井</a:t>
            </a:r>
            <a:r>
              <a:rPr lang="en-US" altLang="ko-KR" dirty="0"/>
              <a:t>)</a:t>
            </a:r>
            <a:r>
              <a:rPr lang="ko-KR" altLang="en-US" dirty="0"/>
              <a:t>를 비롯한 재벌</a:t>
            </a:r>
            <a:r>
              <a:rPr lang="en-US" altLang="ko-KR" dirty="0"/>
              <a:t>, </a:t>
            </a:r>
            <a:r>
              <a:rPr lang="ko-KR" altLang="en-US" dirty="0"/>
              <a:t>대지주의 이익 대변</a:t>
            </a:r>
            <a:r>
              <a:rPr lang="en-US" altLang="ko-KR" dirty="0"/>
              <a:t>, </a:t>
            </a:r>
            <a:r>
              <a:rPr lang="ko-KR" altLang="en-US" dirty="0"/>
              <a:t>여론의 불신으로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1921</a:t>
            </a:r>
            <a:r>
              <a:rPr lang="ko-KR" altLang="en-US" dirty="0"/>
              <a:t>년 하라 </a:t>
            </a:r>
            <a:r>
              <a:rPr lang="ko-KR" altLang="en-US" dirty="0" err="1"/>
              <a:t>다카시가</a:t>
            </a:r>
            <a:r>
              <a:rPr lang="ko-KR" altLang="en-US" dirty="0"/>
              <a:t> 도쿄 역에서 암살됨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민주주의의 진전</a:t>
            </a:r>
            <a:r>
              <a:rPr lang="en-US" altLang="ko-KR" dirty="0"/>
              <a:t>:</a:t>
            </a:r>
            <a:r>
              <a:rPr lang="ko-KR" altLang="en-US" dirty="0"/>
              <a:t> 정당정치의 개시</a:t>
            </a:r>
          </a:p>
        </p:txBody>
      </p:sp>
    </p:spTree>
    <p:extLst>
      <p:ext uri="{BB962C8B-B14F-4D97-AF65-F5344CB8AC3E}">
        <p14:creationId xmlns:p14="http://schemas.microsoft.com/office/powerpoint/2010/main" val="375205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440"/>
    </mc:Choice>
    <mc:Fallback xmlns="">
      <p:transition spd="slow" advTm="16944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1924</a:t>
            </a:r>
            <a:r>
              <a:rPr lang="ko-KR" altLang="en-US" dirty="0"/>
              <a:t>년 </a:t>
            </a:r>
            <a:r>
              <a:rPr lang="ko-KR" altLang="en-US" dirty="0" err="1"/>
              <a:t>정우회</a:t>
            </a:r>
            <a:r>
              <a:rPr lang="en-US" altLang="ko-KR" dirty="0"/>
              <a:t>, </a:t>
            </a:r>
            <a:r>
              <a:rPr lang="ko-KR" altLang="en-US" dirty="0" err="1"/>
              <a:t>헌정회</a:t>
            </a:r>
            <a:r>
              <a:rPr lang="en-US" altLang="ko-KR" dirty="0"/>
              <a:t>, </a:t>
            </a:r>
            <a:r>
              <a:rPr lang="ko-KR" altLang="en-US" dirty="0" err="1"/>
              <a:t>혁신구락부가</a:t>
            </a:r>
            <a:r>
              <a:rPr lang="ko-KR" altLang="en-US" dirty="0"/>
              <a:t> 연합 정당내각 수립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ko-KR" altLang="en-US" dirty="0"/>
              <a:t>월 중의원 선거에서 정당내각 성립</a:t>
            </a:r>
            <a:r>
              <a:rPr lang="en-US" altLang="ko-KR" dirty="0"/>
              <a:t>/</a:t>
            </a:r>
            <a:r>
              <a:rPr lang="ko-KR" altLang="en-US" dirty="0"/>
              <a:t>선거에서 다수당이 내각을 구성하는 정치를 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호헌</a:t>
            </a:r>
            <a:r>
              <a:rPr lang="en-US" altLang="ko-KR" dirty="0"/>
              <a:t>3</a:t>
            </a:r>
            <a:r>
              <a:rPr lang="ko-KR" altLang="en-US" dirty="0"/>
              <a:t>파의 성격</a:t>
            </a:r>
            <a:r>
              <a:rPr lang="en-US" altLang="ko-KR" dirty="0"/>
              <a:t>: </a:t>
            </a:r>
            <a:r>
              <a:rPr lang="ko-KR" altLang="en-US" dirty="0"/>
              <a:t>정당연합세력으로 민중운동으로서의 성격은 미약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민중은 선거권 확보를 위해 투쟁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호헌</a:t>
            </a:r>
            <a:r>
              <a:rPr lang="en-US" altLang="ko-KR" dirty="0"/>
              <a:t>(</a:t>
            </a:r>
            <a:r>
              <a:rPr lang="ko-KR" altLang="en-US" dirty="0"/>
              <a:t>護憲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파</a:t>
            </a:r>
          </a:p>
        </p:txBody>
      </p:sp>
    </p:spTree>
    <p:extLst>
      <p:ext uri="{BB962C8B-B14F-4D97-AF65-F5344CB8AC3E}">
        <p14:creationId xmlns:p14="http://schemas.microsoft.com/office/powerpoint/2010/main" val="341219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68"/>
    </mc:Choice>
    <mc:Fallback xmlns="">
      <p:transition spd="slow" advTm="8816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4AF5753-0B4F-544E-836E-197F7474D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792"/>
            <a:ext cx="10515600" cy="4320171"/>
          </a:xfrm>
        </p:spPr>
        <p:txBody>
          <a:bodyPr>
            <a:normAutofit fontScale="85000" lnSpcReduction="20000"/>
          </a:bodyPr>
          <a:lstStyle/>
          <a:p>
            <a:r>
              <a:rPr kumimoji="1" lang="ko-KR" altLang="en-US" dirty="0" err="1"/>
              <a:t>신흥자본가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도시 중산층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지방 도시 중산층 주도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rgbClr val="00B050"/>
                </a:solidFill>
              </a:rPr>
              <a:t>보통선거</a:t>
            </a:r>
            <a:endParaRPr kumimoji="1" lang="en-US" altLang="ko-KR" dirty="0">
              <a:solidFill>
                <a:srgbClr val="00B050"/>
              </a:solidFill>
            </a:endParaRPr>
          </a:p>
          <a:p>
            <a:r>
              <a:rPr kumimoji="1" lang="ko-KR" altLang="en-US" dirty="0">
                <a:solidFill>
                  <a:srgbClr val="00B050"/>
                </a:solidFill>
              </a:rPr>
              <a:t>군비축소</a:t>
            </a:r>
            <a:endParaRPr kumimoji="1" lang="en-US" altLang="ko-KR" dirty="0">
              <a:solidFill>
                <a:srgbClr val="00B050"/>
              </a:solidFill>
            </a:endParaRPr>
          </a:p>
          <a:p>
            <a:r>
              <a:rPr kumimoji="1" lang="ko-KR" altLang="en-US" dirty="0">
                <a:solidFill>
                  <a:srgbClr val="00B050"/>
                </a:solidFill>
              </a:rPr>
              <a:t>과도한 </a:t>
            </a:r>
            <a:r>
              <a:rPr kumimoji="1" lang="ko-KR" altLang="en-US" dirty="0" smtClean="0">
                <a:solidFill>
                  <a:srgbClr val="00B050"/>
                </a:solidFill>
              </a:rPr>
              <a:t>세금 철폐</a:t>
            </a:r>
            <a:endParaRPr kumimoji="1" lang="en-US" altLang="ko-KR" dirty="0">
              <a:solidFill>
                <a:srgbClr val="00B050"/>
              </a:solidFill>
            </a:endParaRPr>
          </a:p>
          <a:p>
            <a:r>
              <a:rPr kumimoji="1" lang="ko-KR" altLang="en-US" dirty="0">
                <a:solidFill>
                  <a:srgbClr val="00B050"/>
                </a:solidFill>
              </a:rPr>
              <a:t>중국 동북지방 포기</a:t>
            </a:r>
            <a:endParaRPr kumimoji="1" lang="en-US" altLang="ko-KR" dirty="0">
              <a:solidFill>
                <a:srgbClr val="00B050"/>
              </a:solidFill>
            </a:endParaRPr>
          </a:p>
          <a:p>
            <a:r>
              <a:rPr kumimoji="1" lang="ko-KR" altLang="en-US" dirty="0">
                <a:solidFill>
                  <a:srgbClr val="00B050"/>
                </a:solidFill>
              </a:rPr>
              <a:t>한국과 중국의 민족주의 존중 </a:t>
            </a:r>
            <a:endParaRPr kumimoji="1" lang="en-US" altLang="ko-KR" dirty="0">
              <a:solidFill>
                <a:srgbClr val="00B050"/>
              </a:solidFill>
            </a:endParaRPr>
          </a:p>
          <a:p>
            <a:endParaRPr kumimoji="1" lang="en-US" altLang="ko-KR" dirty="0"/>
          </a:p>
          <a:p>
            <a:r>
              <a:rPr kumimoji="1" lang="ko-KR" altLang="en-US" dirty="0"/>
              <a:t>민중의 자각</a:t>
            </a:r>
            <a:endParaRPr kumimoji="1" lang="en-US" altLang="ko-KR" dirty="0"/>
          </a:p>
          <a:p>
            <a:r>
              <a:rPr kumimoji="1" lang="en-US" altLang="ko-KR" dirty="0"/>
              <a:t>1930</a:t>
            </a:r>
            <a:r>
              <a:rPr kumimoji="1" lang="ko-KR" altLang="en-US" dirty="0"/>
              <a:t>년 이후 군국주의의 등장으로 쇠퇴함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1D51E1-2012-D146-BEDD-FC91BCC3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2194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 err="1"/>
              <a:t>다이쇼</a:t>
            </a:r>
            <a:r>
              <a:rPr kumimoji="1" lang="ko-KR" altLang="en-US" dirty="0"/>
              <a:t> 데모크라시 기간 중의 일본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sz="2700" dirty="0">
                <a:solidFill>
                  <a:srgbClr val="00B050"/>
                </a:solidFill>
              </a:rPr>
              <a:t>1</a:t>
            </a:r>
            <a:r>
              <a:rPr kumimoji="1" lang="ko-KR" altLang="en-US" sz="2700" dirty="0">
                <a:solidFill>
                  <a:srgbClr val="00B050"/>
                </a:solidFill>
              </a:rPr>
              <a:t>차 </a:t>
            </a:r>
            <a:r>
              <a:rPr kumimoji="1" lang="ko-KR" altLang="en-US" sz="2700" dirty="0" smtClean="0">
                <a:solidFill>
                  <a:srgbClr val="00B050"/>
                </a:solidFill>
              </a:rPr>
              <a:t>세계대전과  </a:t>
            </a:r>
            <a:r>
              <a:rPr kumimoji="1" lang="en-US" altLang="ko-KR" sz="2700" dirty="0">
                <a:solidFill>
                  <a:srgbClr val="00B050"/>
                </a:solidFill>
              </a:rPr>
              <a:t>2</a:t>
            </a:r>
            <a:r>
              <a:rPr kumimoji="1" lang="ko-KR" altLang="en-US" sz="2700" dirty="0">
                <a:solidFill>
                  <a:srgbClr val="00B050"/>
                </a:solidFill>
              </a:rPr>
              <a:t>차 세계대전의 사이</a:t>
            </a:r>
          </a:p>
        </p:txBody>
      </p:sp>
    </p:spTree>
    <p:extLst>
      <p:ext uri="{BB962C8B-B14F-4D97-AF65-F5344CB8AC3E}">
        <p14:creationId xmlns:p14="http://schemas.microsoft.com/office/powerpoint/2010/main" val="309808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779"/>
    </mc:Choice>
    <mc:Fallback xmlns="">
      <p:transition spd="slow" advTm="16877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916833"/>
            <a:ext cx="8229600" cy="420933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동아시아 역사상 가장 강력한 민중의 힘을 확인한 사건</a:t>
            </a:r>
            <a:endParaRPr lang="en-US" altLang="ko-KR" dirty="0"/>
          </a:p>
          <a:p>
            <a:pPr>
              <a:lnSpc>
                <a:spcPct val="160000"/>
              </a:lnSpc>
            </a:pP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지속적인 혁명의 필요성도 확인</a:t>
            </a:r>
            <a:endParaRPr lang="en-US" altLang="ko-KR" dirty="0"/>
          </a:p>
          <a:p>
            <a:pPr>
              <a:lnSpc>
                <a:spcPct val="160000"/>
              </a:lnSpc>
            </a:pP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일본 등 주변지역에 민중운동을 자극</a:t>
            </a:r>
            <a:endParaRPr lang="en-US" altLang="ko-KR" dirty="0"/>
          </a:p>
          <a:p>
            <a:pPr>
              <a:lnSpc>
                <a:spcPct val="160000"/>
              </a:lnSpc>
            </a:pP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아시아에서의 근대국가는 일거에 성립될 수 없었음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신해혁명과 동아시아 민주주의</a:t>
            </a:r>
          </a:p>
        </p:txBody>
      </p:sp>
    </p:spTree>
    <p:extLst>
      <p:ext uri="{BB962C8B-B14F-4D97-AF65-F5344CB8AC3E}">
        <p14:creationId xmlns:p14="http://schemas.microsoft.com/office/powerpoint/2010/main" val="247030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585"/>
    </mc:Choice>
    <mc:Fallback xmlns="">
      <p:transition spd="slow" advTm="23558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1911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 신해혁명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en-US" altLang="ko-KR" dirty="0"/>
              <a:t>1911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 </a:t>
            </a:r>
            <a:r>
              <a:rPr lang="en-US" altLang="ko-KR" dirty="0"/>
              <a:t>[</a:t>
            </a:r>
            <a:r>
              <a:rPr lang="ko-KR" altLang="en-US" dirty="0" err="1"/>
              <a:t>동경조일신문</a:t>
            </a:r>
            <a:r>
              <a:rPr lang="en-US" altLang="ko-KR" dirty="0"/>
              <a:t>]</a:t>
            </a:r>
            <a:r>
              <a:rPr lang="ko-KR" altLang="en-US" dirty="0"/>
              <a:t>을 통해 보도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en-US" altLang="ko-KR" dirty="0"/>
              <a:t>1911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 err="1" smtClean="0"/>
              <a:t>와세다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早稻田</a:t>
            </a:r>
            <a:r>
              <a:rPr lang="en-US" altLang="ko-KR" dirty="0" smtClean="0"/>
              <a:t>)</a:t>
            </a:r>
            <a:r>
              <a:rPr lang="ko-KR" altLang="en-US" dirty="0" smtClean="0"/>
              <a:t>대학에서 </a:t>
            </a:r>
            <a:r>
              <a:rPr lang="ko-KR" altLang="en-US" dirty="0"/>
              <a:t>중국사변 강연회 개최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중국혁명의 역사적 관찰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중국사변과 국제법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중국사변이 일본 경제계에 끼친 영향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최근 중국의 정치 변화</a:t>
            </a:r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신해혁명의 소식</a:t>
            </a:r>
          </a:p>
        </p:txBody>
      </p:sp>
    </p:spTree>
    <p:extLst>
      <p:ext uri="{BB962C8B-B14F-4D97-AF65-F5344CB8AC3E}">
        <p14:creationId xmlns:p14="http://schemas.microsoft.com/office/powerpoint/2010/main" val="21213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649"/>
    </mc:Choice>
    <mc:Fallback xmlns="">
      <p:transition spd="slow" advTm="10564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침략 대상인 중국이 혁명을 통해 강대한 독립국가가 되는 것을 원치 않음</a:t>
            </a:r>
            <a:r>
              <a:rPr lang="en-US" altLang="ko-KR" dirty="0"/>
              <a:t>, </a:t>
            </a:r>
            <a:r>
              <a:rPr lang="ko-KR" altLang="en-US" dirty="0"/>
              <a:t>민주 공화제도를 실현하는 것도 원지 않음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일본의 주 </a:t>
            </a:r>
            <a:r>
              <a:rPr lang="ko-KR" altLang="en-US" dirty="0" err="1"/>
              <a:t>한커우</a:t>
            </a:r>
            <a:r>
              <a:rPr lang="en-US" altLang="ko-KR" dirty="0"/>
              <a:t>(</a:t>
            </a:r>
            <a:r>
              <a:rPr lang="ko-KR" altLang="en-US" dirty="0"/>
              <a:t>漢口</a:t>
            </a:r>
            <a:r>
              <a:rPr lang="en-US" altLang="ko-KR" dirty="0"/>
              <a:t>) </a:t>
            </a:r>
            <a:r>
              <a:rPr lang="ko-KR" altLang="en-US" dirty="0"/>
              <a:t>총영사 </a:t>
            </a:r>
            <a:r>
              <a:rPr lang="ko-KR" altLang="en-US" dirty="0" err="1"/>
              <a:t>松村貞雄</a:t>
            </a:r>
            <a:r>
              <a:rPr lang="en-US" altLang="ko-KR" dirty="0"/>
              <a:t>(</a:t>
            </a:r>
            <a:r>
              <a:rPr lang="ko-KR" altLang="en-US" dirty="0" err="1"/>
              <a:t>마쓰무라</a:t>
            </a:r>
            <a:r>
              <a:rPr lang="ko-KR" altLang="en-US" dirty="0"/>
              <a:t> 사다오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err="1" smtClean="0"/>
              <a:t>무창기의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武昌起義</a:t>
            </a:r>
            <a:r>
              <a:rPr lang="en-US" altLang="ko-KR" dirty="0" smtClean="0"/>
              <a:t>) </a:t>
            </a:r>
            <a:r>
              <a:rPr lang="ko-KR" altLang="en-US" dirty="0" smtClean="0"/>
              <a:t>  </a:t>
            </a:r>
            <a:r>
              <a:rPr lang="en-US" altLang="ko-KR" dirty="0"/>
              <a:t>2</a:t>
            </a:r>
            <a:r>
              <a:rPr lang="ko-KR" altLang="en-US" dirty="0"/>
              <a:t>일 째 보낸 보고서에서 혁명군을 </a:t>
            </a:r>
            <a:r>
              <a:rPr lang="en-US" altLang="ko-KR" dirty="0"/>
              <a:t>“</a:t>
            </a:r>
            <a:r>
              <a:rPr lang="ko-KR" altLang="en-US" dirty="0"/>
              <a:t>폭도</a:t>
            </a:r>
            <a:r>
              <a:rPr lang="en-US" altLang="ko-KR" dirty="0"/>
              <a:t>”</a:t>
            </a:r>
            <a:r>
              <a:rPr lang="ko-KR" altLang="en-US" dirty="0"/>
              <a:t>로 칭함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즉시 장강 하류에 군함 파견</a:t>
            </a:r>
            <a:r>
              <a:rPr lang="en-US" altLang="ko-KR" dirty="0"/>
              <a:t>, </a:t>
            </a:r>
            <a:r>
              <a:rPr lang="ko-KR" altLang="en-US" dirty="0"/>
              <a:t>일본의 권익보고</a:t>
            </a:r>
            <a:r>
              <a:rPr lang="en-US" altLang="ko-KR" dirty="0"/>
              <a:t>, </a:t>
            </a:r>
            <a:r>
              <a:rPr lang="ko-KR" altLang="en-US" dirty="0"/>
              <a:t>혁명군의 행위 감시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일본 정부의 입장</a:t>
            </a:r>
          </a:p>
        </p:txBody>
      </p:sp>
    </p:spTree>
    <p:extLst>
      <p:ext uri="{BB962C8B-B14F-4D97-AF65-F5344CB8AC3E}">
        <p14:creationId xmlns:p14="http://schemas.microsoft.com/office/powerpoint/2010/main" val="168669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35"/>
    </mc:Choice>
    <mc:Fallback xmlns="">
      <p:transition spd="slow" advTm="17403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1911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 내각회의를 소집</a:t>
            </a:r>
          </a:p>
          <a:p>
            <a:pPr>
              <a:lnSpc>
                <a:spcPct val="170000"/>
              </a:lnSpc>
              <a:buNone/>
            </a:pPr>
            <a:r>
              <a:rPr lang="ko-KR" altLang="en-US" dirty="0"/>
              <a:t>  </a:t>
            </a:r>
            <a:r>
              <a:rPr lang="ko-KR" altLang="en-US" dirty="0">
                <a:solidFill>
                  <a:schemeClr val="accent1"/>
                </a:solidFill>
              </a:rPr>
              <a:t>‘제국은 정치상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경제상에서 청국과 밀접한 관계를 가지고 있으므로 우리 정부는 끊임없이 노력하여 청국에 대해 우세한 지위를 점유하고 다방면으로 계획하여 </a:t>
            </a:r>
            <a:r>
              <a:rPr lang="ko-KR" altLang="en-US" dirty="0">
                <a:solidFill>
                  <a:srgbClr val="FF0000"/>
                </a:solidFill>
              </a:rPr>
              <a:t>만주 현상에서 영원한 지속성을 획득한다</a:t>
            </a:r>
            <a:r>
              <a:rPr lang="en-US" altLang="ko-KR" dirty="0">
                <a:solidFill>
                  <a:srgbClr val="FF0000"/>
                </a:solidFill>
              </a:rPr>
              <a:t>.’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일본은 </a:t>
            </a:r>
            <a:r>
              <a:rPr lang="ko-KR" altLang="en-US" dirty="0" err="1"/>
              <a:t>만몽왕공</a:t>
            </a:r>
            <a:r>
              <a:rPr lang="en-US" altLang="ko-KR" dirty="0"/>
              <a:t>(</a:t>
            </a:r>
            <a:r>
              <a:rPr lang="ko-KR" altLang="en-US" dirty="0" err="1"/>
              <a:t>滿蒙王公</a:t>
            </a:r>
            <a:r>
              <a:rPr lang="en-US" altLang="ko-KR" dirty="0"/>
              <a:t>)</a:t>
            </a:r>
            <a:r>
              <a:rPr lang="ko-KR" altLang="en-US" dirty="0"/>
              <a:t>을 책동하여 </a:t>
            </a:r>
            <a:r>
              <a:rPr lang="ko-KR" altLang="en-US" dirty="0" err="1"/>
              <a:t>만몽</a:t>
            </a:r>
            <a:r>
              <a:rPr lang="ko-KR" altLang="en-US" dirty="0"/>
              <a:t> 독립운동을 진행하고</a:t>
            </a:r>
            <a:r>
              <a:rPr lang="en-US" altLang="ko-KR" dirty="0"/>
              <a:t>, </a:t>
            </a:r>
            <a:r>
              <a:rPr lang="ko-KR" altLang="en-US" dirty="0"/>
              <a:t>이를 이용해 동북과 내몽고를 삼키려 기도하였다</a:t>
            </a:r>
            <a:r>
              <a:rPr lang="en-US" altLang="ko-KR" dirty="0"/>
              <a:t>. </a:t>
            </a:r>
          </a:p>
          <a:p>
            <a:pPr>
              <a:lnSpc>
                <a:spcPct val="170000"/>
              </a:lnSpc>
            </a:pPr>
            <a:r>
              <a:rPr lang="ko-KR" altLang="en-US" dirty="0" err="1"/>
              <a:t>주중국공사</a:t>
            </a:r>
            <a:r>
              <a:rPr lang="ko-KR" altLang="en-US" dirty="0"/>
              <a:t> </a:t>
            </a:r>
            <a:r>
              <a:rPr lang="ko-KR" altLang="en-US" dirty="0" err="1"/>
              <a:t>伊集院彦吉</a:t>
            </a:r>
            <a:r>
              <a:rPr lang="en-US" altLang="ko-KR" dirty="0"/>
              <a:t>(</a:t>
            </a:r>
            <a:r>
              <a:rPr lang="ko-KR" altLang="ko-KR" b="1" dirty="0"/>
              <a:t>이주인 </a:t>
            </a:r>
            <a:r>
              <a:rPr lang="ko-KR" altLang="ko-KR" b="1" dirty="0" err="1"/>
              <a:t>히코키치</a:t>
            </a:r>
            <a:r>
              <a:rPr lang="en-US" altLang="ko-KR" b="1" dirty="0"/>
              <a:t>)</a:t>
            </a:r>
            <a:r>
              <a:rPr lang="ko-KR" altLang="en-US" dirty="0"/>
              <a:t>은 화중</a:t>
            </a:r>
            <a:r>
              <a:rPr lang="en-US" altLang="ko-KR" dirty="0"/>
              <a:t>, </a:t>
            </a:r>
            <a:r>
              <a:rPr lang="ko-KR" altLang="en-US" dirty="0"/>
              <a:t>화남에 두 개의 독립국가를 건설하고 </a:t>
            </a:r>
            <a:r>
              <a:rPr lang="ko-KR" altLang="en-US" dirty="0" err="1"/>
              <a:t>만청</a:t>
            </a:r>
            <a:r>
              <a:rPr lang="ko-KR" altLang="en-US" dirty="0"/>
              <a:t> 조정을 화북에 존속시켜 계속 그 통치를 유지하자고 건의하였다</a:t>
            </a:r>
            <a:r>
              <a:rPr lang="en-US" altLang="ko-KR" dirty="0"/>
              <a:t>. </a:t>
            </a:r>
          </a:p>
          <a:p>
            <a:pPr>
              <a:lnSpc>
                <a:spcPct val="170000"/>
              </a:lnSpc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내각회의의 대중국 정책 방안</a:t>
            </a:r>
          </a:p>
        </p:txBody>
      </p:sp>
    </p:spTree>
    <p:extLst>
      <p:ext uri="{BB962C8B-B14F-4D97-AF65-F5344CB8AC3E}">
        <p14:creationId xmlns:p14="http://schemas.microsoft.com/office/powerpoint/2010/main" val="70536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654"/>
    </mc:Choice>
    <mc:Fallback xmlns="">
      <p:transition spd="slow" advTm="19865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76865" y="2204865"/>
            <a:ext cx="8933935" cy="392129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3000" dirty="0">
                <a:solidFill>
                  <a:schemeClr val="accent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“일본은 중국에 하나의 강력한 황제가 있는 것을 희망하지 않으며</a:t>
            </a:r>
            <a:r>
              <a:rPr lang="en-US" altLang="ko-KR" sz="3000" dirty="0">
                <a:solidFill>
                  <a:schemeClr val="accent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3000" dirty="0">
                <a:solidFill>
                  <a:schemeClr val="accent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일본은 그곳에 하나의 성공적인 공화국이 있는 것을 희망하지 않는다</a:t>
            </a:r>
            <a:r>
              <a:rPr lang="en-US" altLang="ko-KR" sz="3000" dirty="0">
                <a:solidFill>
                  <a:schemeClr val="accent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sz="3000" dirty="0">
                <a:solidFill>
                  <a:schemeClr val="accent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일본이 희망하는 것은 </a:t>
            </a:r>
            <a:r>
              <a:rPr lang="ko-KR" altLang="en-US" sz="3000" dirty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약하고 무능한 중국이다</a:t>
            </a:r>
            <a:r>
              <a:rPr lang="en-US" altLang="ko-KR" sz="3000" dirty="0">
                <a:solidFill>
                  <a:schemeClr val="accent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sz="3000" dirty="0">
                <a:solidFill>
                  <a:schemeClr val="accent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일본의 영향을 받는 약한 황제의 통치아래 약한 중국이야말로 이상적인 국가이다</a:t>
            </a:r>
            <a:r>
              <a:rPr lang="en-US" altLang="ko-KR" sz="3000" dirty="0">
                <a:solidFill>
                  <a:schemeClr val="accent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.”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700" dirty="0"/>
              <a:t>일본의 구 군벌인사 </a:t>
            </a:r>
            <a:r>
              <a:rPr lang="en-US" altLang="ko-KR" sz="2700" dirty="0"/>
              <a:t/>
            </a:r>
            <a:br>
              <a:rPr lang="en-US" altLang="ko-KR" sz="2700" dirty="0"/>
            </a:br>
            <a:r>
              <a:rPr lang="ko-KR" altLang="en-US" dirty="0" err="1"/>
              <a:t>山縣有朋</a:t>
            </a:r>
            <a:r>
              <a:rPr lang="en-US" altLang="ko-KR" dirty="0"/>
              <a:t>(</a:t>
            </a:r>
            <a:r>
              <a:rPr lang="ko-KR" altLang="en-US" dirty="0" err="1"/>
              <a:t>야마가타</a:t>
            </a:r>
            <a:r>
              <a:rPr lang="ko-KR" altLang="en-US" dirty="0"/>
              <a:t> </a:t>
            </a:r>
            <a:r>
              <a:rPr lang="ko-KR" altLang="en-US" dirty="0" err="1"/>
              <a:t>아리토모</a:t>
            </a:r>
            <a:r>
              <a:rPr lang="en-US" altLang="ko-KR" dirty="0"/>
              <a:t>)</a:t>
            </a:r>
            <a:r>
              <a:rPr lang="ko-KR" altLang="en-US" dirty="0"/>
              <a:t> 曰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106"/>
    </mc:Choice>
    <mc:Fallback xmlns="">
      <p:transition spd="slow" advTm="8910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17515"/>
            <a:ext cx="10515600" cy="465944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/>
              <a:t>중국혁명을 성원하고 공화제 실행을 지지</a:t>
            </a:r>
            <a:r>
              <a:rPr lang="en-US" altLang="ko-KR" dirty="0"/>
              <a:t>, </a:t>
            </a:r>
            <a:r>
              <a:rPr lang="ko-KR" altLang="en-US" dirty="0"/>
              <a:t>정부가 중국의 언론과 글들을 간섭하는데 반대 함</a:t>
            </a:r>
            <a:r>
              <a:rPr lang="en-US" altLang="ko-KR" dirty="0"/>
              <a:t>. 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잡지 </a:t>
            </a:r>
            <a:r>
              <a:rPr lang="en-US" altLang="ko-KR" dirty="0"/>
              <a:t>[</a:t>
            </a:r>
            <a:r>
              <a:rPr lang="ko-KR" altLang="en-US" dirty="0"/>
              <a:t>태양</a:t>
            </a:r>
            <a:r>
              <a:rPr lang="en-US" altLang="ko-KR" dirty="0"/>
              <a:t>]</a:t>
            </a:r>
            <a:r>
              <a:rPr lang="ko-KR" altLang="en-US" dirty="0"/>
              <a:t>의 편집자</a:t>
            </a:r>
            <a:r>
              <a:rPr lang="en-US" altLang="ko-KR" dirty="0"/>
              <a:t>, </a:t>
            </a:r>
            <a:r>
              <a:rPr lang="ko-KR" altLang="en-US" dirty="0" err="1"/>
              <a:t>早稻田대학</a:t>
            </a:r>
            <a:r>
              <a:rPr lang="ko-KR" altLang="en-US" dirty="0"/>
              <a:t> 교수 </a:t>
            </a:r>
            <a:r>
              <a:rPr lang="ko-KR" altLang="en-US" dirty="0" err="1"/>
              <a:t>浮田和民</a:t>
            </a:r>
            <a:r>
              <a:rPr lang="en-US" altLang="ko-KR" dirty="0"/>
              <a:t>(</a:t>
            </a:r>
            <a:r>
              <a:rPr lang="ko-KR" altLang="en-US" dirty="0" err="1"/>
              <a:t>우키다</a:t>
            </a:r>
            <a:r>
              <a:rPr lang="ko-KR" altLang="en-US" dirty="0"/>
              <a:t> </a:t>
            </a:r>
            <a:r>
              <a:rPr lang="ko-KR" altLang="en-US" dirty="0" err="1"/>
              <a:t>가즈오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2"/>
                </a:solidFill>
              </a:rPr>
              <a:t>‘동방의 첫 번째 공화국’</a:t>
            </a:r>
            <a:r>
              <a:rPr lang="ko-KR" altLang="en-US" dirty="0"/>
              <a:t>이라는 글에서 </a:t>
            </a:r>
            <a:r>
              <a:rPr lang="ko-KR" altLang="en-US" b="1" dirty="0">
                <a:solidFill>
                  <a:srgbClr val="00B050"/>
                </a:solidFill>
              </a:rPr>
              <a:t>‘중국은 동방의 첫 번째 공화국이 되었으니 이것은 세계 역사에서 하나의 신기원이다</a:t>
            </a:r>
            <a:r>
              <a:rPr lang="en-US" altLang="ko-KR" b="1" dirty="0">
                <a:solidFill>
                  <a:srgbClr val="00B050"/>
                </a:solidFill>
              </a:rPr>
              <a:t>.</a:t>
            </a:r>
            <a:r>
              <a:rPr lang="ko-KR" altLang="en-US" b="1" dirty="0">
                <a:solidFill>
                  <a:srgbClr val="00B050"/>
                </a:solidFill>
              </a:rPr>
              <a:t>’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평론가인 </a:t>
            </a:r>
            <a:r>
              <a:rPr lang="ko-KR" altLang="en-US" dirty="0" err="1"/>
              <a:t>中野正剛</a:t>
            </a:r>
            <a:r>
              <a:rPr lang="en-US" altLang="ko-KR" dirty="0"/>
              <a:t>(</a:t>
            </a:r>
            <a:r>
              <a:rPr lang="ko-KR" altLang="en-US" dirty="0" err="1"/>
              <a:t>나카노</a:t>
            </a:r>
            <a:r>
              <a:rPr lang="ko-KR" altLang="en-US" dirty="0"/>
              <a:t> </a:t>
            </a:r>
            <a:r>
              <a:rPr lang="ko-KR" altLang="en-US" dirty="0" err="1"/>
              <a:t>세이코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신해혁명이 일본을 위협할 것이라는 견해를 반박했다</a:t>
            </a:r>
            <a:r>
              <a:rPr lang="en-US" altLang="ko-KR" dirty="0"/>
              <a:t>. ‘</a:t>
            </a:r>
            <a:r>
              <a:rPr lang="ko-KR" altLang="en-US" dirty="0"/>
              <a:t>이웃 나라의 혁명은 우리나라에 결코 천하의 운명을 바꾸는 혁명이 아니라</a:t>
            </a:r>
            <a:r>
              <a:rPr lang="en-US" altLang="ko-KR" dirty="0"/>
              <a:t>, </a:t>
            </a:r>
            <a:r>
              <a:rPr lang="ko-KR" altLang="en-US" dirty="0"/>
              <a:t>단지 정계의 현상을 타파하려는 혁신 운동일 뿐이다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藩閥을</a:t>
            </a:r>
            <a:r>
              <a:rPr lang="ko-KR" altLang="en-US" dirty="0"/>
              <a:t> 타파하고 부패한 정당을 개조하는 것이다</a:t>
            </a:r>
            <a:r>
              <a:rPr lang="en-US" altLang="ko-KR" dirty="0"/>
              <a:t>. </a:t>
            </a:r>
            <a:r>
              <a:rPr lang="ko-KR" altLang="en-US" dirty="0"/>
              <a:t>우리들은 그것을 </a:t>
            </a:r>
            <a:r>
              <a:rPr lang="ko-KR" altLang="en-US" dirty="0">
                <a:solidFill>
                  <a:srgbClr val="C00000"/>
                </a:solidFill>
              </a:rPr>
              <a:t>쾌거로</a:t>
            </a:r>
            <a:r>
              <a:rPr lang="ko-KR" altLang="en-US" dirty="0"/>
              <a:t> 받아들이고 일어서서 </a:t>
            </a:r>
            <a:r>
              <a:rPr lang="ko-KR" altLang="en-US" dirty="0">
                <a:solidFill>
                  <a:srgbClr val="C00000"/>
                </a:solidFill>
              </a:rPr>
              <a:t>환영해야</a:t>
            </a:r>
            <a:r>
              <a:rPr lang="ko-KR" altLang="en-US" dirty="0"/>
              <a:t> 한다</a:t>
            </a:r>
            <a:r>
              <a:rPr lang="en-US" altLang="ko-KR" dirty="0"/>
              <a:t>.’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일본 진보 인사들의 반응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91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421"/>
    </mc:Choice>
    <mc:Fallback xmlns="">
      <p:transition spd="slow" advTm="14742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3311" y="1357298"/>
            <a:ext cx="9601200" cy="499905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자본가</a:t>
            </a:r>
            <a:r>
              <a:rPr lang="ko-KR" altLang="en-US" dirty="0"/>
              <a:t>는 </a:t>
            </a:r>
            <a:r>
              <a:rPr lang="ko-KR" altLang="en-US" dirty="0" err="1"/>
              <a:t>혁명파를</a:t>
            </a:r>
            <a:r>
              <a:rPr lang="ko-KR" altLang="en-US" dirty="0"/>
              <a:t> 지지함으로써 중국 남부 장강 유역과 화남에서 더 많은 </a:t>
            </a:r>
            <a:r>
              <a:rPr lang="ko-KR" altLang="en-US" dirty="0">
                <a:solidFill>
                  <a:srgbClr val="C00000"/>
                </a:solidFill>
              </a:rPr>
              <a:t>경제적 이익을 </a:t>
            </a:r>
            <a:r>
              <a:rPr lang="ko-KR" altLang="en-US" dirty="0"/>
              <a:t>얻으려 함</a:t>
            </a:r>
            <a:r>
              <a:rPr lang="en-US" altLang="ko-KR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정객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군인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낭인은 </a:t>
            </a:r>
            <a:r>
              <a:rPr lang="ko-KR" altLang="en-US" dirty="0"/>
              <a:t>중국이 분열과 혼란이 일어나고 있는 틈을 타 중국에 대한 침략을 확대하고 </a:t>
            </a:r>
            <a:r>
              <a:rPr lang="ko-KR" altLang="en-US" dirty="0">
                <a:solidFill>
                  <a:srgbClr val="C00000"/>
                </a:solidFill>
              </a:rPr>
              <a:t>중국의 영토를 약탈하려 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altLang="ko-KR" dirty="0"/>
              <a:t>[</a:t>
            </a:r>
            <a:r>
              <a:rPr lang="ko-KR" altLang="en-US" dirty="0" err="1"/>
              <a:t>흑룡회</a:t>
            </a:r>
            <a:r>
              <a:rPr lang="en-US" altLang="ko-KR" dirty="0"/>
              <a:t>]</a:t>
            </a:r>
            <a:r>
              <a:rPr lang="ko-KR" altLang="en-US" dirty="0"/>
              <a:t>의 영수 </a:t>
            </a:r>
            <a:r>
              <a:rPr lang="ko-KR" altLang="en-US" dirty="0" err="1"/>
              <a:t>內田良平</a:t>
            </a:r>
            <a:r>
              <a:rPr lang="en-US" altLang="ko-KR" dirty="0"/>
              <a:t>(</a:t>
            </a:r>
            <a:r>
              <a:rPr lang="ko-KR" altLang="en-US" dirty="0" err="1"/>
              <a:t>우치타</a:t>
            </a:r>
            <a:r>
              <a:rPr lang="ko-KR" altLang="en-US" dirty="0"/>
              <a:t> </a:t>
            </a:r>
            <a:r>
              <a:rPr lang="ko-KR" altLang="en-US" dirty="0" err="1"/>
              <a:t>료헤이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1914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[</a:t>
            </a:r>
            <a:r>
              <a:rPr lang="ko-KR" altLang="en-US" dirty="0"/>
              <a:t>중국 문제 해결에 관한 의견서</a:t>
            </a:r>
            <a:r>
              <a:rPr lang="en-US" altLang="ko-KR" dirty="0"/>
              <a:t>]</a:t>
            </a:r>
            <a:r>
              <a:rPr lang="ko-KR" altLang="en-US" dirty="0"/>
              <a:t>에서 일본과 중국의 비밀군사동맹조약 체결을 건의</a:t>
            </a:r>
            <a:r>
              <a:rPr lang="en-US" altLang="ko-KR" dirty="0">
                <a:solidFill>
                  <a:srgbClr val="0070C0"/>
                </a:solidFill>
              </a:rPr>
              <a:t>, ‘</a:t>
            </a:r>
            <a:r>
              <a:rPr lang="ko-KR" altLang="en-US" dirty="0">
                <a:solidFill>
                  <a:srgbClr val="0070C0"/>
                </a:solidFill>
              </a:rPr>
              <a:t>일본은 중국의 남만주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내몽고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산동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복건 등에서 특수한 권리를 누리고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중국의 군대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군수공장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해군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재정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교육 등은 모두 일본에게 위탁 처리하고 중국이 타국에 차관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조차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할양을 할 경우 반드시 일본의 동의를 얻어야 한다는 것’</a:t>
            </a:r>
            <a:r>
              <a:rPr lang="ko-KR" altLang="en-US" dirty="0"/>
              <a:t>등을 내용으로 한다</a:t>
            </a:r>
            <a:r>
              <a:rPr lang="en-US" altLang="ko-KR" dirty="0"/>
              <a:t>. </a:t>
            </a:r>
            <a:r>
              <a:rPr lang="ko-KR" altLang="en-US" dirty="0"/>
              <a:t>이 의견서는 일본 정부가 </a:t>
            </a:r>
            <a:r>
              <a:rPr lang="ko-KR" altLang="en-US" dirty="0" err="1"/>
              <a:t>원세개정부에게</a:t>
            </a:r>
            <a:r>
              <a:rPr lang="ko-KR" altLang="en-US" dirty="0"/>
              <a:t> 제출했던</a:t>
            </a:r>
            <a:endParaRPr lang="en-US" altLang="ko-KR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ko-KR" altLang="en-US" dirty="0" smtClean="0"/>
              <a:t>       </a:t>
            </a:r>
            <a:r>
              <a:rPr lang="en-US" altLang="ko-KR" dirty="0"/>
              <a:t>[</a:t>
            </a:r>
            <a:r>
              <a:rPr lang="ko-KR" altLang="en-US" dirty="0">
                <a:solidFill>
                  <a:srgbClr val="FF0000"/>
                </a:solidFill>
              </a:rPr>
              <a:t>산동</a:t>
            </a:r>
            <a:r>
              <a:rPr lang="en-US" altLang="ko-KR" dirty="0">
                <a:solidFill>
                  <a:srgbClr val="FF0000"/>
                </a:solidFill>
              </a:rPr>
              <a:t>21</a:t>
            </a:r>
            <a:r>
              <a:rPr lang="ko-KR" altLang="en-US" dirty="0">
                <a:solidFill>
                  <a:srgbClr val="FF0000"/>
                </a:solidFill>
              </a:rPr>
              <a:t>개조</a:t>
            </a:r>
            <a:r>
              <a:rPr lang="en-US" altLang="ko-KR" dirty="0"/>
              <a:t>]</a:t>
            </a:r>
            <a:r>
              <a:rPr lang="ko-KR" altLang="en-US" dirty="0"/>
              <a:t>의 토대가 되었다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각계각층의 반응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65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465"/>
    </mc:Choice>
    <mc:Fallback xmlns="">
      <p:transition spd="slow" advTm="16746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3697" y="1606378"/>
            <a:ext cx="4688207" cy="4667059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zh-CN" altLang="en-US" dirty="0"/>
              <a:t>①承认日本继承</a:t>
            </a:r>
            <a:r>
              <a:rPr lang="zh-CN" altLang="en-US" dirty="0">
                <a:hlinkClick r:id="rId2" action="ppaction://hlinkfile"/>
              </a:rPr>
              <a:t>德国</a:t>
            </a:r>
            <a:r>
              <a:rPr lang="zh-CN" altLang="en-US" dirty="0"/>
              <a:t>在</a:t>
            </a:r>
            <a:r>
              <a:rPr lang="zh-CN" altLang="en-US" dirty="0">
                <a:hlinkClick r:id="rId3" action="ppaction://hlinkfile"/>
              </a:rPr>
              <a:t>山东</a:t>
            </a:r>
            <a:r>
              <a:rPr lang="zh-CN" altLang="en-US" dirty="0"/>
              <a:t>的一切权益，山东省不得让与或租借他国。 </a:t>
            </a:r>
          </a:p>
          <a:p>
            <a:pPr>
              <a:lnSpc>
                <a:spcPct val="170000"/>
              </a:lnSpc>
              <a:buNone/>
            </a:pPr>
            <a:r>
              <a:rPr lang="zh-CN" altLang="en-US" dirty="0"/>
              <a:t>②承认日本人有在南满和</a:t>
            </a:r>
            <a:r>
              <a:rPr lang="zh-CN" altLang="en-US" dirty="0">
                <a:hlinkClick r:id="rId4" action="ppaction://hlinkfile"/>
              </a:rPr>
              <a:t>内蒙古</a:t>
            </a:r>
            <a:r>
              <a:rPr lang="zh-CN" altLang="en-US" dirty="0"/>
              <a:t>东部居住、往来、经营工商业及开矿等项特权。</a:t>
            </a:r>
            <a:r>
              <a:rPr lang="zh-CN" altLang="en-US" dirty="0">
                <a:hlinkClick r:id="rId5" action="ppaction://hlinkfile"/>
              </a:rPr>
              <a:t>旅顺</a:t>
            </a:r>
            <a:r>
              <a:rPr lang="zh-CN" altLang="en-US" dirty="0"/>
              <a:t>、</a:t>
            </a:r>
            <a:r>
              <a:rPr lang="zh-CN" altLang="en-US" dirty="0">
                <a:hlinkClick r:id="rId6" action="ppaction://hlinkfile"/>
              </a:rPr>
              <a:t>大连</a:t>
            </a:r>
            <a:r>
              <a:rPr lang="zh-CN" altLang="en-US" dirty="0"/>
              <a:t>的租借期限并南满、安奉两铁路管理期限，均延展至</a:t>
            </a:r>
            <a:r>
              <a:rPr lang="en-US" altLang="zh-CN" dirty="0"/>
              <a:t>99</a:t>
            </a:r>
            <a:r>
              <a:rPr lang="zh-CN" altLang="en-US" dirty="0"/>
              <a:t>年为限。 </a:t>
            </a:r>
          </a:p>
          <a:p>
            <a:pPr>
              <a:lnSpc>
                <a:spcPct val="170000"/>
              </a:lnSpc>
              <a:buNone/>
            </a:pPr>
            <a:r>
              <a:rPr lang="zh-CN" altLang="en-US" dirty="0"/>
              <a:t>③</a:t>
            </a:r>
            <a:r>
              <a:rPr lang="zh-CN" altLang="en-US" dirty="0">
                <a:hlinkClick r:id="rId7" action="ppaction://hlinkfile"/>
              </a:rPr>
              <a:t>汉冶萍公司</a:t>
            </a:r>
            <a:r>
              <a:rPr lang="zh-CN" altLang="en-US" dirty="0"/>
              <a:t>改为中日合办，附近矿山不准公司以外的人开采。 </a:t>
            </a:r>
          </a:p>
          <a:p>
            <a:pPr>
              <a:lnSpc>
                <a:spcPct val="170000"/>
              </a:lnSpc>
              <a:buNone/>
            </a:pPr>
            <a:r>
              <a:rPr lang="zh-CN" altLang="en-US" dirty="0"/>
              <a:t>④所有中国沿海港湾、岛屿概不租借或让给他国。 </a:t>
            </a:r>
          </a:p>
          <a:p>
            <a:pPr>
              <a:lnSpc>
                <a:spcPct val="170000"/>
              </a:lnSpc>
              <a:buNone/>
            </a:pPr>
            <a:r>
              <a:rPr lang="zh-CN" altLang="en-US" dirty="0"/>
              <a:t>⑤中国政府聘用日本人为政治、军事、财政等顾问。中日合办警</a:t>
            </a:r>
            <a:r>
              <a:rPr lang="zh-CN" altLang="en-US" dirty="0">
                <a:hlinkClick r:id="rId8" action="ppaction://hlinkfile"/>
              </a:rPr>
              <a:t>政和</a:t>
            </a:r>
            <a:r>
              <a:rPr lang="zh-CN" altLang="en-US" dirty="0"/>
              <a:t>兵工厂。</a:t>
            </a:r>
            <a:r>
              <a:rPr lang="zh-CN" altLang="en-US" dirty="0">
                <a:hlinkClick r:id="rId9" action="ppaction://hlinkfile"/>
              </a:rPr>
              <a:t>武昌</a:t>
            </a:r>
            <a:r>
              <a:rPr lang="zh-CN" altLang="en-US" dirty="0"/>
              <a:t>至南昌、南昌至</a:t>
            </a:r>
            <a:r>
              <a:rPr lang="zh-CN" altLang="en-US" dirty="0">
                <a:hlinkClick r:id="rId10" action="ppaction://hlinkfile"/>
              </a:rPr>
              <a:t>杭州</a:t>
            </a:r>
            <a:r>
              <a:rPr lang="zh-CN" altLang="en-US" dirty="0"/>
              <a:t>、南昌至</a:t>
            </a:r>
            <a:r>
              <a:rPr lang="zh-CN" altLang="en-US" dirty="0">
                <a:hlinkClick r:id="rId11" action="ppaction://hlinkfile"/>
              </a:rPr>
              <a:t>潮州</a:t>
            </a:r>
            <a:r>
              <a:rPr lang="zh-CN" altLang="en-US" dirty="0"/>
              <a:t>之间各铁路建筑权让与日本。日本在福建省有开矿、建筑海港和船厂及筑路的优先权等等。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9788" y="1337347"/>
            <a:ext cx="5409444" cy="4936089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1800" dirty="0"/>
              <a:t>독일이 </a:t>
            </a:r>
            <a:r>
              <a:rPr lang="ko-KR" altLang="en-US" sz="1800" dirty="0">
                <a:solidFill>
                  <a:srgbClr val="FF0000"/>
                </a:solidFill>
              </a:rPr>
              <a:t>산동반도</a:t>
            </a:r>
            <a:r>
              <a:rPr lang="ko-KR" altLang="en-US" sz="1800" dirty="0"/>
              <a:t>에서 가지고 있던 일체의 이익을 일본이 계승한다</a:t>
            </a:r>
            <a:r>
              <a:rPr lang="en-US" altLang="ko-KR" sz="1800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800" dirty="0"/>
              <a:t>일본인의 </a:t>
            </a:r>
            <a:r>
              <a:rPr lang="ko-KR" altLang="en-US" sz="1800" dirty="0">
                <a:solidFill>
                  <a:srgbClr val="FF0000"/>
                </a:solidFill>
              </a:rPr>
              <a:t>남만주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내몽고 동부 </a:t>
            </a:r>
            <a:r>
              <a:rPr lang="ko-KR" altLang="en-US" sz="1800" dirty="0"/>
              <a:t>거주</a:t>
            </a:r>
            <a:r>
              <a:rPr lang="en-US" altLang="ko-KR" sz="1800" dirty="0"/>
              <a:t>, </a:t>
            </a:r>
            <a:r>
              <a:rPr lang="ko-KR" altLang="en-US" sz="1800" dirty="0"/>
              <a:t>왕래를 허용하고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공상업</a:t>
            </a:r>
            <a:r>
              <a:rPr lang="en-US" altLang="ko-KR" sz="1800" dirty="0"/>
              <a:t> </a:t>
            </a:r>
            <a:r>
              <a:rPr lang="ko-KR" altLang="en-US" sz="1800" dirty="0"/>
              <a:t>및 광업경영의 특권을 인정하고 여순</a:t>
            </a:r>
            <a:r>
              <a:rPr lang="en-US" altLang="ko-KR" sz="1800" dirty="0"/>
              <a:t>, </a:t>
            </a:r>
            <a:r>
              <a:rPr lang="ko-KR" altLang="en-US" sz="1800" dirty="0"/>
              <a:t>대련에 대한 조치기간을 </a:t>
            </a:r>
            <a:r>
              <a:rPr lang="en-US" altLang="ko-KR" sz="1800" dirty="0"/>
              <a:t>99</a:t>
            </a:r>
            <a:r>
              <a:rPr lang="ko-KR" altLang="en-US" sz="1800" dirty="0"/>
              <a:t>년간으로 한다</a:t>
            </a:r>
            <a:r>
              <a:rPr lang="en-US" altLang="ko-KR" sz="1800" dirty="0"/>
              <a:t>. </a:t>
            </a:r>
          </a:p>
          <a:p>
            <a:pPr>
              <a:lnSpc>
                <a:spcPct val="170000"/>
              </a:lnSpc>
            </a:pPr>
            <a:r>
              <a:rPr lang="ko-KR" altLang="en-US" sz="1800" dirty="0" err="1"/>
              <a:t>한야평</a:t>
            </a:r>
            <a:r>
              <a:rPr lang="en-US" altLang="ko-KR" sz="1800" dirty="0"/>
              <a:t>(</a:t>
            </a:r>
            <a:r>
              <a:rPr lang="ko-KR" altLang="en-US" sz="1800" dirty="0" err="1"/>
              <a:t>漢冶萍</a:t>
            </a:r>
            <a:r>
              <a:rPr lang="en-US" altLang="ko-KR" sz="1800" dirty="0"/>
              <a:t>)</a:t>
            </a:r>
            <a:r>
              <a:rPr lang="ko-KR" altLang="en-US" sz="1800" dirty="0"/>
              <a:t>공사를 </a:t>
            </a:r>
            <a:r>
              <a:rPr lang="ko-KR" altLang="en-US" sz="1800" dirty="0" err="1"/>
              <a:t>중일합작으로</a:t>
            </a:r>
            <a:r>
              <a:rPr lang="ko-KR" altLang="en-US" sz="1800" dirty="0"/>
              <a:t> 만들고 공사 이외의 광산개발을 허용하지 않는다</a:t>
            </a:r>
            <a:r>
              <a:rPr lang="en-US" altLang="ko-KR" sz="1800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800" dirty="0"/>
              <a:t>일본인 정치</a:t>
            </a:r>
            <a:r>
              <a:rPr lang="en-US" altLang="ko-KR" sz="1800" dirty="0"/>
              <a:t>, </a:t>
            </a:r>
            <a:r>
              <a:rPr lang="ko-KR" altLang="en-US" sz="1800" dirty="0"/>
              <a:t>군사</a:t>
            </a:r>
            <a:r>
              <a:rPr lang="en-US" altLang="ko-KR" sz="1800" dirty="0"/>
              <a:t>, </a:t>
            </a:r>
            <a:r>
              <a:rPr lang="ko-KR" altLang="en-US" sz="1800" dirty="0"/>
              <a:t>재정 고문을 초빙하고 경찰</a:t>
            </a:r>
            <a:r>
              <a:rPr lang="en-US" altLang="ko-KR" sz="1800" dirty="0"/>
              <a:t>, </a:t>
            </a:r>
            <a:r>
              <a:rPr lang="ko-KR" altLang="en-US" sz="1800" dirty="0"/>
              <a:t>병기창을 합작하고 철도</a:t>
            </a:r>
            <a:r>
              <a:rPr lang="en-US" altLang="ko-KR" sz="1800" dirty="0"/>
              <a:t>, </a:t>
            </a:r>
            <a:r>
              <a:rPr lang="ko-KR" altLang="en-US" sz="1800" dirty="0"/>
              <a:t>항만</a:t>
            </a:r>
            <a:r>
              <a:rPr lang="en-US" altLang="ko-KR" sz="1800" dirty="0"/>
              <a:t> </a:t>
            </a:r>
            <a:r>
              <a:rPr lang="ko-KR" altLang="en-US" sz="1800" dirty="0"/>
              <a:t>시설 건축 및 </a:t>
            </a:r>
            <a:r>
              <a:rPr lang="ko-KR" altLang="en-US" sz="1800" dirty="0" err="1"/>
              <a:t>복건성</a:t>
            </a:r>
            <a:r>
              <a:rPr lang="ko-KR" altLang="en-US" sz="1800" dirty="0"/>
              <a:t> 광산개발 등에서 일본을 우대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2962" y="480584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/>
              <a:t>1</a:t>
            </a:r>
            <a:r>
              <a:rPr lang="ko-KR" altLang="en-US" sz="3200" b="1" dirty="0"/>
              <a:t>차 세계대전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후 일본의 </a:t>
            </a:r>
            <a:r>
              <a:rPr lang="en-US" altLang="ko-KR" sz="3200" b="1" dirty="0"/>
              <a:t>21</a:t>
            </a:r>
            <a:r>
              <a:rPr lang="ko-KR" altLang="en-US" sz="3200" b="1" dirty="0"/>
              <a:t>개조 요구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2401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146"/>
    </mc:Choice>
    <mc:Fallback xmlns="">
      <p:transition spd="slow" advTm="26314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927101" y="1269207"/>
            <a:ext cx="5157787" cy="569321"/>
          </a:xfrm>
        </p:spPr>
        <p:txBody>
          <a:bodyPr/>
          <a:lstStyle/>
          <a:p>
            <a:r>
              <a:rPr lang="ko-KR" altLang="en-US" dirty="0"/>
              <a:t>매주평론에 실린 </a:t>
            </a:r>
            <a:r>
              <a:rPr lang="en-US" altLang="ko-KR" dirty="0"/>
              <a:t>21</a:t>
            </a:r>
            <a:r>
              <a:rPr lang="ko-KR" altLang="en-US" dirty="0"/>
              <a:t>개조</a:t>
            </a:r>
          </a:p>
        </p:txBody>
      </p:sp>
      <p:pic>
        <p:nvPicPr>
          <p:cNvPr id="9" name="내용 개체 틀 8" descr="매주평론21개조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642570" y="1972937"/>
            <a:ext cx="3472368" cy="4340461"/>
          </a:xfrm>
        </p:spPr>
      </p:pic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>
          <a:xfrm>
            <a:off x="6172201" y="1269207"/>
            <a:ext cx="5183188" cy="569321"/>
          </a:xfrm>
        </p:spPr>
        <p:txBody>
          <a:bodyPr/>
          <a:lstStyle/>
          <a:p>
            <a:r>
              <a:rPr lang="ko-KR" altLang="en-US" dirty="0"/>
              <a:t>일본어판 </a:t>
            </a:r>
            <a:r>
              <a:rPr lang="en-US" altLang="ko-KR" dirty="0"/>
              <a:t>21</a:t>
            </a:r>
            <a:r>
              <a:rPr lang="ko-KR" altLang="en-US" dirty="0"/>
              <a:t>개조</a:t>
            </a:r>
          </a:p>
        </p:txBody>
      </p:sp>
      <p:pic>
        <p:nvPicPr>
          <p:cNvPr id="10" name="내용 개체 틀 9" descr="일문21개조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7098165" y="1972937"/>
            <a:ext cx="3067541" cy="4382201"/>
          </a:xfr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69673"/>
          </a:xfrm>
        </p:spPr>
        <p:txBody>
          <a:bodyPr/>
          <a:lstStyle/>
          <a:p>
            <a:r>
              <a:rPr lang="en-US" altLang="ko-KR" dirty="0"/>
              <a:t>21</a:t>
            </a:r>
            <a:r>
              <a:rPr lang="ko-KR" altLang="en-US" dirty="0"/>
              <a:t>개조</a:t>
            </a:r>
          </a:p>
        </p:txBody>
      </p:sp>
    </p:spTree>
    <p:extLst>
      <p:ext uri="{BB962C8B-B14F-4D97-AF65-F5344CB8AC3E}">
        <p14:creationId xmlns:p14="http://schemas.microsoft.com/office/powerpoint/2010/main" val="245686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37"/>
    </mc:Choice>
    <mc:Fallback xmlns="">
      <p:transition spd="slow" advTm="4973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보라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133</TotalTime>
  <Words>1150</Words>
  <Application>Microsoft Office PowerPoint</Application>
  <PresentationFormat>와이드스크린</PresentationFormat>
  <Paragraphs>108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HY엽서M</vt:lpstr>
      <vt:lpstr>黑体</vt:lpstr>
      <vt:lpstr>맑은 고딕</vt:lpstr>
      <vt:lpstr>Arial</vt:lpstr>
      <vt:lpstr>Corbel</vt:lpstr>
      <vt:lpstr>Wingdings</vt:lpstr>
      <vt:lpstr>Wingdings 2</vt:lpstr>
      <vt:lpstr>New_Education03</vt:lpstr>
      <vt:lpstr>신해혁명과 일본의 다이쇼 데모크라시,  동아시아 다이쇼(大正 : 1912~1926) 실제 기간은 1905년 이후 ~1932년까지</vt:lpstr>
      <vt:lpstr>신해혁명의 소식</vt:lpstr>
      <vt:lpstr>일본 정부의 입장</vt:lpstr>
      <vt:lpstr>내각회의의 대중국 정책 방안</vt:lpstr>
      <vt:lpstr>일본의 구 군벌인사  山縣有朋(야마가타 아리토모) 曰 :</vt:lpstr>
      <vt:lpstr> 일본 진보 인사들의 반응 </vt:lpstr>
      <vt:lpstr> 각계각층의 반응 </vt:lpstr>
      <vt:lpstr>1차 세계대전 후 일본의 21개조 요구</vt:lpstr>
      <vt:lpstr>21개조</vt:lpstr>
      <vt:lpstr>일본의 다이쇼 데모크라시</vt:lpstr>
      <vt:lpstr> 신해혁명과 일본의 호헌, 대정 정변 </vt:lpstr>
      <vt:lpstr>1918년 쌀 소동 </vt:lpstr>
      <vt:lpstr>[일본 및 일본인]의 간행자  稻垣伸太郞(이나가끼 신타로) 曰:</vt:lpstr>
      <vt:lpstr>민주주의의 진전: 정당정치의 개시</vt:lpstr>
      <vt:lpstr>호헌(護憲) 3파</vt:lpstr>
      <vt:lpstr>다이쇼 데모크라시 기간 중의 일본 1차 세계대전과  2차 세계대전의 사이</vt:lpstr>
      <vt:lpstr>신해혁명과 동아시아 민주주의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신해혁명과 일본, 동아시아</dc:title>
  <dc:creator>pang hyangsook</dc:creator>
  <cp:lastModifiedBy>pang hyangsook</cp:lastModifiedBy>
  <cp:revision>15</cp:revision>
  <dcterms:created xsi:type="dcterms:W3CDTF">2020-05-23T17:23:07Z</dcterms:created>
  <dcterms:modified xsi:type="dcterms:W3CDTF">2021-05-17T11:11:22Z</dcterms:modified>
</cp:coreProperties>
</file>