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83" r:id="rId6"/>
    <p:sldId id="280" r:id="rId7"/>
    <p:sldId id="260" r:id="rId8"/>
    <p:sldId id="261" r:id="rId9"/>
    <p:sldId id="262" r:id="rId10"/>
    <p:sldId id="263" r:id="rId11"/>
    <p:sldId id="281" r:id="rId12"/>
    <p:sldId id="282" r:id="rId13"/>
    <p:sldId id="264" r:id="rId14"/>
    <p:sldId id="265" r:id="rId15"/>
    <p:sldId id="266" r:id="rId16"/>
    <p:sldId id="28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89" d="100"/>
          <a:sy n="89" d="100"/>
        </p:scale>
        <p:origin x="174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5344C-D076-4B4A-BD35-A9C4863A58C2}" type="datetimeFigureOut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F877C-1FC9-4CA3-83D6-A42E125C994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73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C3EF-9931-41A9-A637-8D874C310521}" type="datetime1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97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FAA1A-9C3B-424B-AC5E-468F2C3B2A07}" type="datetime1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4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AD46C4E5-F319-480A-8428-8AA0FE62A839}" type="datetime1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6401C175-53BB-462D-A25D-9F4300C251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4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D6859-AB21-4208-8964-F146F95EF93F}" type="datetime1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6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24AFF-77F5-42CA-B621-21D5FDF12C22}" type="datetime1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8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0547-FA67-4D79-97A7-462C86980E47}" type="datetime1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8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6E89-8FAA-4AC4-B2AA-99ADD8B7243B}" type="datetime1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FF31F-8342-42E3-8EF2-4D0C43F369C0}" type="datetime1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538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F6444-38EC-4FED-A64D-E6FD68859465}" type="datetime1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9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9BD5-1379-4F62-829E-A06321129AA5}" type="datetime1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74537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53956-351B-4C45-9EBB-FDA9824503A5}" type="datetime1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85985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29952-A589-4946-9EE6-F26D2D988D0A}" type="datetime1">
              <a:rPr lang="ko-KR" altLang="en-US" smtClean="0"/>
              <a:pPr/>
              <a:t>2021-05-24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1C175-53BB-462D-A25D-9F4300C2518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59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신해혁명 이후 민중의 의식 변화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신문화 </a:t>
            </a:r>
            <a:r>
              <a:rPr lang="ko-KR" altLang="en-US" dirty="0"/>
              <a:t>운동기 민중의 각성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72"/>
    </mc:Choice>
    <mc:Fallback xmlns="">
      <p:transition spd="slow" advTm="2667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lnSpc>
                <a:spcPct val="170000"/>
              </a:lnSpc>
            </a:pPr>
            <a:r>
              <a:rPr lang="ko-KR" altLang="en-US" dirty="0"/>
              <a:t>중국혁명의 길은 반제국주의 반봉건주의를 거쳐 진행되어야 함</a:t>
            </a:r>
            <a:endParaRPr lang="en-US" altLang="ko-KR" dirty="0"/>
          </a:p>
          <a:p>
            <a:pPr fontAlgn="base">
              <a:lnSpc>
                <a:spcPct val="170000"/>
              </a:lnSpc>
            </a:pPr>
            <a:r>
              <a:rPr lang="ko-KR" altLang="en-US" dirty="0"/>
              <a:t>중국의 혁명이 지지부진하게 진행되는 이유가 총체적이고 구조적인 문제라는 인식이 가능</a:t>
            </a:r>
            <a:endParaRPr lang="en-US" altLang="ko-KR" dirty="0"/>
          </a:p>
          <a:p>
            <a:pPr fontAlgn="base">
              <a:lnSpc>
                <a:spcPct val="170000"/>
              </a:lnSpc>
            </a:pPr>
            <a:r>
              <a:rPr lang="ko-KR" altLang="en-US" dirty="0"/>
              <a:t>일본의 요구를 묵인하는 </a:t>
            </a:r>
            <a:r>
              <a:rPr lang="ko-KR" altLang="en-US" dirty="0">
                <a:solidFill>
                  <a:srgbClr val="FF0000"/>
                </a:solidFill>
              </a:rPr>
              <a:t>제국주의의 암묵적 합의나 </a:t>
            </a:r>
            <a:r>
              <a:rPr lang="ko-KR" altLang="en-US" dirty="0"/>
              <a:t>일본의 침략을 수수방관하거나 오히려 동조하는 중국 내의 </a:t>
            </a:r>
            <a:r>
              <a:rPr lang="ko-KR" altLang="en-US" dirty="0">
                <a:solidFill>
                  <a:srgbClr val="FF0000"/>
                </a:solidFill>
              </a:rPr>
              <a:t>봉건적 지배세력은</a:t>
            </a:r>
            <a:r>
              <a:rPr lang="ko-KR" altLang="en-US" dirty="0"/>
              <a:t> 모두 중국 혁명의 걸림돌</a:t>
            </a:r>
            <a:r>
              <a:rPr lang="en-US" altLang="ko-KR" dirty="0"/>
              <a:t> </a:t>
            </a:r>
            <a:endParaRPr lang="ko-KR" altLang="en-US" dirty="0"/>
          </a:p>
          <a:p>
            <a:pPr fontAlgn="base">
              <a:lnSpc>
                <a:spcPct val="170000"/>
              </a:lnSpc>
            </a:pPr>
            <a:r>
              <a:rPr lang="ko-KR" altLang="en-US" dirty="0"/>
              <a:t>중국인들은 민족의 독립과 민주주의의 확립을 위해 봉기해야 함을 깨달았다</a:t>
            </a:r>
            <a:r>
              <a:rPr lang="en-US" altLang="ko-KR" dirty="0"/>
              <a:t>. </a:t>
            </a:r>
          </a:p>
          <a:p>
            <a:pPr fontAlgn="base">
              <a:lnSpc>
                <a:spcPct val="170000"/>
              </a:lnSpc>
            </a:pPr>
            <a:r>
              <a:rPr lang="ko-KR" altLang="en-US" dirty="0"/>
              <a:t>지식인들의 관심은 새로운 중국의 모델을 찾고 그 개혁의 방법을 찾는 것</a:t>
            </a:r>
            <a:endParaRPr lang="en-US" altLang="ko-KR" dirty="0"/>
          </a:p>
          <a:p>
            <a:pPr fontAlgn="base"/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중국혁명의 방향 제시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1624" y="5718635"/>
            <a:ext cx="3240360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err="1"/>
              <a:t>반제국주</a:t>
            </a:r>
            <a:r>
              <a:rPr lang="ko-KR" altLang="en-US" sz="2400" dirty="0"/>
              <a:t> 반봉건주의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988"/>
    </mc:Choice>
    <mc:Fallback xmlns="">
      <p:transition spd="slow" advTm="273988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AE65BCFF-8243-5143-BAD6-36EDD9D7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E3C0782-F6C3-214F-B3D7-4FF63FD72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412776"/>
            <a:ext cx="10513168" cy="511256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dirty="0" err="1"/>
              <a:t>중심기구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「</a:t>
            </a:r>
            <a:r>
              <a:rPr lang="ko-KR" altLang="en-US" dirty="0" err="1">
                <a:solidFill>
                  <a:srgbClr val="FF0000"/>
                </a:solidFill>
              </a:rPr>
              <a:t>新靑年</a:t>
            </a:r>
            <a:r>
              <a:rPr lang="ko-KR" altLang="en-US" dirty="0">
                <a:solidFill>
                  <a:srgbClr val="FF0000"/>
                </a:solidFill>
              </a:rPr>
              <a:t>」</a:t>
            </a:r>
            <a:r>
              <a:rPr lang="en-US" altLang="ko-KR" dirty="0">
                <a:solidFill>
                  <a:srgbClr val="FF0000"/>
                </a:solidFill>
              </a:rPr>
              <a:t>/</a:t>
            </a:r>
            <a:r>
              <a:rPr lang="en-US" altLang="ko-KR" dirty="0"/>
              <a:t>1915</a:t>
            </a:r>
            <a:r>
              <a:rPr lang="ko-KR" altLang="en-US" dirty="0"/>
              <a:t>년 상해에서 진보적 지식인 주체로 발간</a:t>
            </a:r>
            <a:r>
              <a:rPr lang="en-US" altLang="ko-KR" dirty="0"/>
              <a:t>, </a:t>
            </a:r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dirty="0" smtClean="0"/>
              <a:t>「</a:t>
            </a:r>
            <a:r>
              <a:rPr lang="ko-KR" altLang="en-US" dirty="0" err="1"/>
              <a:t>신청년</a:t>
            </a:r>
            <a:r>
              <a:rPr lang="ko-KR" altLang="en-US" dirty="0"/>
              <a:t>」 </a:t>
            </a:r>
            <a:r>
              <a:rPr lang="en-US" altLang="ko-KR" dirty="0"/>
              <a:t>:</a:t>
            </a:r>
            <a:r>
              <a:rPr lang="ko-KR" altLang="en-US" dirty="0"/>
              <a:t>  새로운 사상이 토론을 거쳐 걸러지는 작업이 행해 짐</a:t>
            </a:r>
            <a:endParaRPr lang="en-US" altLang="ko-KR" dirty="0"/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dirty="0" smtClean="0"/>
              <a:t>예</a:t>
            </a:r>
            <a:r>
              <a:rPr lang="en-US" altLang="ko-KR" dirty="0"/>
              <a:t>; </a:t>
            </a:r>
            <a:r>
              <a:rPr lang="ko-KR" altLang="en-US" dirty="0"/>
              <a:t>실용주의</a:t>
            </a:r>
            <a:r>
              <a:rPr lang="en-US" altLang="ko-KR" dirty="0"/>
              <a:t>, </a:t>
            </a:r>
            <a:r>
              <a:rPr lang="ko-KR" altLang="en-US" dirty="0"/>
              <a:t>사회주의</a:t>
            </a:r>
            <a:r>
              <a:rPr lang="en-US" altLang="ko-KR" dirty="0"/>
              <a:t>, </a:t>
            </a:r>
            <a:r>
              <a:rPr lang="ko-KR" altLang="en-US" dirty="0"/>
              <a:t>공산주의</a:t>
            </a:r>
            <a:r>
              <a:rPr lang="en-US" altLang="ko-KR" dirty="0"/>
              <a:t>, </a:t>
            </a:r>
            <a:r>
              <a:rPr lang="ko-KR" altLang="en-US" dirty="0"/>
              <a:t>무정부주의</a:t>
            </a:r>
            <a:r>
              <a:rPr lang="en-US" altLang="ko-KR" dirty="0"/>
              <a:t>, </a:t>
            </a:r>
            <a:r>
              <a:rPr lang="ko-KR" altLang="en-US" dirty="0"/>
              <a:t>자유주의</a:t>
            </a:r>
            <a:r>
              <a:rPr lang="en-US" altLang="ko-KR" dirty="0"/>
              <a:t>, </a:t>
            </a:r>
            <a:r>
              <a:rPr lang="ko-KR" altLang="en-US" dirty="0"/>
              <a:t>민주주의 등등</a:t>
            </a:r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endParaRPr lang="en-US" altLang="ko-KR" dirty="0"/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dirty="0" err="1">
                <a:solidFill>
                  <a:srgbClr val="FF0000"/>
                </a:solidFill>
              </a:rPr>
              <a:t>北京大</a:t>
            </a:r>
            <a:r>
              <a:rPr lang="en-US" altLang="ko-KR" dirty="0"/>
              <a:t>/1910</a:t>
            </a:r>
            <a:r>
              <a:rPr lang="ko-KR" altLang="en-US" dirty="0"/>
              <a:t>년대까지는 전통적 국립대학의 성격을 벗어나지 못함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en-US" altLang="ko-KR" dirty="0" smtClean="0"/>
              <a:t> 1917</a:t>
            </a:r>
            <a:r>
              <a:rPr lang="ko-KR" altLang="en-US" dirty="0"/>
              <a:t>년 </a:t>
            </a:r>
            <a:r>
              <a:rPr lang="ko-KR" altLang="en-US" dirty="0" smtClean="0"/>
              <a:t>채원배</a:t>
            </a:r>
            <a:r>
              <a:rPr lang="en-US" altLang="ko-KR" dirty="0" smtClean="0"/>
              <a:t>(</a:t>
            </a:r>
            <a:r>
              <a:rPr lang="ko-KR" altLang="en-US" dirty="0" smtClean="0"/>
              <a:t>蔡元培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/>
              <a:t>총장 취임</a:t>
            </a:r>
            <a:r>
              <a:rPr lang="en-US" altLang="ko-KR" dirty="0"/>
              <a:t>. </a:t>
            </a:r>
            <a:r>
              <a:rPr lang="en-US" altLang="ko-KR" dirty="0" smtClean="0"/>
              <a:t>(</a:t>
            </a:r>
            <a:r>
              <a:rPr lang="ko-KR" altLang="en-US" dirty="0" smtClean="0"/>
              <a:t>채원배 </a:t>
            </a:r>
            <a:r>
              <a:rPr lang="en-US" altLang="ko-KR" dirty="0"/>
              <a:t>; </a:t>
            </a:r>
            <a:r>
              <a:rPr lang="ko-KR" altLang="en-US" dirty="0" err="1"/>
              <a:t>손문</a:t>
            </a:r>
            <a:r>
              <a:rPr lang="en-US" altLang="ko-KR" dirty="0"/>
              <a:t>, </a:t>
            </a:r>
            <a:r>
              <a:rPr lang="ko-KR" altLang="en-US" dirty="0"/>
              <a:t>원세개정권에 적극 참여</a:t>
            </a:r>
            <a:r>
              <a:rPr lang="en-US" altLang="ko-KR" dirty="0"/>
              <a:t>, </a:t>
            </a:r>
            <a:r>
              <a:rPr lang="ko-KR" altLang="en-US" dirty="0"/>
              <a:t>자유주의적 </a:t>
            </a:r>
            <a:r>
              <a:rPr lang="ko-KR" altLang="en-US" dirty="0" smtClean="0"/>
              <a:t>입장</a:t>
            </a:r>
            <a:r>
              <a:rPr lang="en-US" altLang="ko-KR" dirty="0" smtClean="0"/>
              <a:t>) 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     </a:t>
            </a:r>
            <a:r>
              <a:rPr lang="ko-KR" altLang="en-US" dirty="0" smtClean="0"/>
              <a:t>     </a:t>
            </a:r>
            <a:r>
              <a:rPr lang="ko-KR" altLang="en-US" dirty="0"/>
              <a:t>학문 사상의 자유를 표방</a:t>
            </a:r>
            <a:r>
              <a:rPr lang="en-US" altLang="ko-KR" dirty="0"/>
              <a:t>, </a:t>
            </a:r>
            <a:r>
              <a:rPr lang="ko-KR" altLang="en-US" dirty="0"/>
              <a:t>유럽에 유학 후 </a:t>
            </a:r>
            <a:r>
              <a:rPr lang="ko-KR" altLang="en-US" dirty="0" err="1"/>
              <a:t>북경대</a:t>
            </a:r>
            <a:r>
              <a:rPr lang="ko-KR" altLang="en-US" dirty="0"/>
              <a:t> 교수진을 해외 유학한 젊은 지식인으로 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       </a:t>
            </a:r>
            <a:r>
              <a:rPr lang="ko-KR" altLang="en-US" dirty="0" smtClean="0"/>
              <a:t>→</a:t>
            </a:r>
            <a:r>
              <a:rPr lang="ko-KR" altLang="en-US" dirty="0" err="1" smtClean="0"/>
              <a:t>진독수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陳獨秀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이대교</a:t>
            </a:r>
            <a:r>
              <a:rPr lang="en-US" altLang="ko-KR" dirty="0" smtClean="0"/>
              <a:t>(</a:t>
            </a:r>
            <a:r>
              <a:rPr lang="ko-KR" altLang="en-US" smtClean="0"/>
              <a:t>李大釗</a:t>
            </a:r>
            <a:r>
              <a:rPr lang="en-US" altLang="ko-KR" dirty="0" smtClean="0"/>
              <a:t>), </a:t>
            </a:r>
            <a:r>
              <a:rPr lang="ko-KR" altLang="en-US" dirty="0" smtClean="0"/>
              <a:t>호적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胡適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    </a:t>
            </a:r>
            <a:r>
              <a:rPr lang="en-US" altLang="ko-KR" dirty="0" smtClean="0"/>
              <a:t>-  </a:t>
            </a:r>
            <a:r>
              <a:rPr lang="ko-KR" altLang="en-US" dirty="0" smtClean="0"/>
              <a:t>교육내용은 </a:t>
            </a:r>
            <a:r>
              <a:rPr lang="ko-KR" altLang="en-US" dirty="0"/>
              <a:t>근대적</a:t>
            </a:r>
            <a:r>
              <a:rPr lang="en-US" altLang="ko-KR" dirty="0"/>
              <a:t>, </a:t>
            </a:r>
            <a:r>
              <a:rPr lang="ko-KR" altLang="en-US" dirty="0"/>
              <a:t>서구적 학문</a:t>
            </a:r>
            <a:endParaRPr lang="en-US" altLang="ko-KR" dirty="0"/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endParaRPr lang="en-US" altLang="ko-KR" dirty="0"/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dirty="0" err="1"/>
              <a:t>陳獨秀가</a:t>
            </a:r>
            <a:r>
              <a:rPr lang="ko-KR" altLang="en-US" dirty="0"/>
              <a:t> 중심인물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李大釗</a:t>
            </a:r>
            <a:r>
              <a:rPr lang="en-US" altLang="ko-KR" dirty="0"/>
              <a:t>, </a:t>
            </a:r>
            <a:r>
              <a:rPr lang="ko-KR" altLang="en-US" dirty="0" err="1" smtClean="0"/>
              <a:t>오우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吳虞</a:t>
            </a:r>
            <a:r>
              <a:rPr lang="en-US" altLang="ko-KR" dirty="0" smtClean="0"/>
              <a:t>), </a:t>
            </a:r>
            <a:r>
              <a:rPr lang="ko-KR" altLang="en-US" dirty="0" err="1"/>
              <a:t>胡適</a:t>
            </a:r>
            <a:r>
              <a:rPr lang="en-US" altLang="ko-KR" dirty="0"/>
              <a:t>, </a:t>
            </a:r>
            <a:r>
              <a:rPr lang="ko-KR" altLang="en-US" dirty="0" smtClean="0"/>
              <a:t>노신</a:t>
            </a:r>
            <a:r>
              <a:rPr lang="en-US" altLang="ko-KR" dirty="0" smtClean="0"/>
              <a:t>(</a:t>
            </a:r>
            <a:r>
              <a:rPr lang="ko-KR" altLang="en-US" dirty="0" smtClean="0"/>
              <a:t>魯迅</a:t>
            </a:r>
            <a:r>
              <a:rPr lang="en-US" altLang="ko-KR" dirty="0" smtClean="0"/>
              <a:t>/</a:t>
            </a:r>
            <a:r>
              <a:rPr lang="ko-KR" altLang="en-US" dirty="0" smtClean="0"/>
              <a:t>周樹人</a:t>
            </a:r>
            <a:r>
              <a:rPr lang="en-US" altLang="ko-KR" dirty="0"/>
              <a:t>), </a:t>
            </a:r>
            <a:r>
              <a:rPr lang="ko-KR" altLang="en-US" dirty="0" smtClean="0"/>
              <a:t>전현동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錢玄同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유반농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劉半農</a:t>
            </a:r>
            <a:r>
              <a:rPr lang="en-US" altLang="ko-KR" dirty="0" smtClean="0"/>
              <a:t>)</a:t>
            </a:r>
            <a:endParaRPr lang="ko-KR" altLang="en-US" dirty="0"/>
          </a:p>
          <a:p>
            <a:pPr>
              <a:lnSpc>
                <a:spcPct val="170000"/>
              </a:lnSpc>
              <a:buFont typeface="Wingdings" pitchFamily="2" charset="2"/>
              <a:buChar char="§"/>
            </a:pPr>
            <a:r>
              <a:rPr lang="ko-KR" altLang="en-US" dirty="0" err="1"/>
              <a:t>중심사상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과학과 민주주의</a:t>
            </a:r>
            <a:r>
              <a:rPr lang="en-US" altLang="ko-KR" dirty="0"/>
              <a:t>(</a:t>
            </a:r>
            <a:r>
              <a:rPr lang="ko-KR" altLang="en-US" dirty="0"/>
              <a:t>중국 근대화의 지표</a:t>
            </a:r>
            <a:r>
              <a:rPr lang="en-US" altLang="ko-KR" dirty="0"/>
              <a:t>, </a:t>
            </a:r>
            <a:r>
              <a:rPr lang="ko-KR" altLang="en-US" dirty="0"/>
              <a:t>합리적 사고방식으로 무장되는 것</a:t>
            </a:r>
            <a:r>
              <a:rPr lang="en-US" altLang="ko-KR" dirty="0"/>
              <a:t>)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                </a:t>
            </a:r>
            <a:r>
              <a:rPr lang="en-US" altLang="ko-KR" dirty="0"/>
              <a:t>  </a:t>
            </a:r>
            <a:r>
              <a:rPr lang="ko-KR" altLang="en-US" dirty="0" err="1"/>
              <a:t>反儒</a:t>
            </a:r>
            <a:r>
              <a:rPr lang="en-US" altLang="ko-KR" dirty="0"/>
              <a:t>/</a:t>
            </a:r>
            <a:r>
              <a:rPr lang="ko-KR" altLang="en-US" dirty="0"/>
              <a:t>유교적 가치 비판</a:t>
            </a:r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6D1D06-5984-F947-8012-A10A1357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04664"/>
            <a:ext cx="8229600" cy="562074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 err="1"/>
              <a:t>신문화운동</a:t>
            </a:r>
            <a:r>
              <a:rPr kumimoji="1" lang="en-US" altLang="ko-KR" dirty="0"/>
              <a:t>(1915~ 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56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901"/>
    </mc:Choice>
    <mc:Fallback xmlns="">
      <p:transition spd="slow" advTm="39190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23102AD2-CFCF-124E-A33E-209A0D35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47BF81F-3BCD-844C-8AC5-B0BD9214D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7" y="1295400"/>
            <a:ext cx="10943368" cy="537395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 err="1"/>
              <a:t>文學革命論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호적의 “</a:t>
            </a:r>
            <a:r>
              <a:rPr lang="ko-KR" altLang="en-US" dirty="0" err="1"/>
              <a:t>문학개량론</a:t>
            </a:r>
            <a:r>
              <a:rPr lang="ko-KR" altLang="en-US" dirty="0"/>
              <a:t>”</a:t>
            </a:r>
            <a:r>
              <a:rPr lang="en-US" altLang="ko-KR" dirty="0"/>
              <a:t>, </a:t>
            </a:r>
            <a:r>
              <a:rPr lang="ko-KR" altLang="en-US" dirty="0" err="1"/>
              <a:t>진독수의</a:t>
            </a:r>
            <a:r>
              <a:rPr lang="ko-KR" altLang="en-US" dirty="0"/>
              <a:t> “</a:t>
            </a:r>
            <a:r>
              <a:rPr lang="ko-KR" altLang="en-US" dirty="0" err="1"/>
              <a:t>문학혁명론</a:t>
            </a:r>
            <a:r>
              <a:rPr lang="ko-KR" altLang="en-US" dirty="0"/>
              <a:t>”</a:t>
            </a:r>
          </a:p>
          <a:p>
            <a:pPr>
              <a:lnSpc>
                <a:spcPct val="170000"/>
              </a:lnSpc>
            </a:pPr>
            <a:r>
              <a:rPr lang="ko-KR" altLang="en-US" dirty="0" err="1"/>
              <a:t>白話文</a:t>
            </a:r>
            <a:r>
              <a:rPr lang="ko-KR" altLang="en-US" dirty="0"/>
              <a:t> </a:t>
            </a:r>
            <a:r>
              <a:rPr lang="ko-KR" altLang="en-US" dirty="0" err="1"/>
              <a:t>運動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낡은 가치를 버리고 새로운 가치를 담기 위한 도구로서 새로운 문자 보급</a:t>
            </a:r>
            <a:r>
              <a:rPr lang="en-US" altLang="ko-KR" dirty="0"/>
              <a:t>,</a:t>
            </a:r>
            <a:r>
              <a:rPr lang="ko-KR" altLang="en-US" dirty="0"/>
              <a:t> 이미 일반 민간에서 통용되던 백화문</a:t>
            </a:r>
            <a:r>
              <a:rPr lang="en-US" altLang="ko-KR" dirty="0"/>
              <a:t>(</a:t>
            </a:r>
            <a:r>
              <a:rPr lang="ko-KR" altLang="en-US" dirty="0" err="1"/>
              <a:t>音韻의</a:t>
            </a:r>
            <a:r>
              <a:rPr lang="ko-KR" altLang="en-US" dirty="0"/>
              <a:t> 일치</a:t>
            </a:r>
            <a:r>
              <a:rPr lang="en-US" altLang="ko-KR" dirty="0"/>
              <a:t>)</a:t>
            </a:r>
            <a:r>
              <a:rPr lang="ko-KR" altLang="en-US" dirty="0"/>
              <a:t>을 대중화</a:t>
            </a:r>
            <a:br>
              <a:rPr lang="ko-KR" altLang="en-US" dirty="0"/>
            </a:br>
            <a:endParaRPr lang="ko-KR" altLang="en-US" dirty="0"/>
          </a:p>
          <a:p>
            <a:pPr>
              <a:lnSpc>
                <a:spcPct val="170000"/>
              </a:lnSpc>
            </a:pPr>
            <a:r>
              <a:rPr lang="ko-KR" altLang="en-US" dirty="0"/>
              <a:t>새로운 역사학 </a:t>
            </a:r>
            <a:r>
              <a:rPr lang="en-US" altLang="ko-KR" dirty="0"/>
              <a:t>: </a:t>
            </a:r>
            <a:r>
              <a:rPr lang="ko-KR" altLang="en-US" dirty="0" err="1"/>
              <a:t>錢玄同</a:t>
            </a:r>
            <a:r>
              <a:rPr lang="en-US" altLang="ko-KR" dirty="0"/>
              <a:t>(</a:t>
            </a:r>
            <a:r>
              <a:rPr lang="ko-KR" altLang="en-US" dirty="0" err="1"/>
              <a:t>전현동</a:t>
            </a:r>
            <a:r>
              <a:rPr lang="en-US" altLang="ko-KR" dirty="0"/>
              <a:t>), </a:t>
            </a:r>
            <a:r>
              <a:rPr lang="ko-KR" altLang="en-US" dirty="0" err="1"/>
              <a:t>顧詰綱</a:t>
            </a:r>
            <a:r>
              <a:rPr lang="en-US" altLang="ko-KR" dirty="0"/>
              <a:t>(</a:t>
            </a:r>
            <a:r>
              <a:rPr lang="ko-KR" altLang="en-US" dirty="0" err="1"/>
              <a:t>고힐강</a:t>
            </a:r>
            <a:r>
              <a:rPr lang="en-US" altLang="ko-KR" dirty="0"/>
              <a:t>)/</a:t>
            </a:r>
            <a:r>
              <a:rPr lang="ko-KR" altLang="en-US" dirty="0" err="1"/>
              <a:t>古史辨派</a:t>
            </a:r>
            <a:r>
              <a:rPr lang="en-US" altLang="ko-KR" dirty="0"/>
              <a:t>(</a:t>
            </a:r>
            <a:r>
              <a:rPr lang="ko-KR" altLang="en-US" dirty="0" err="1"/>
              <a:t>고사변파</a:t>
            </a:r>
            <a:r>
              <a:rPr lang="en-US" altLang="ko-KR" dirty="0"/>
              <a:t>)</a:t>
            </a:r>
          </a:p>
          <a:p>
            <a:pPr lvl="1">
              <a:lnSpc>
                <a:spcPct val="17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중국 고대사에 대한 연구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새로운 시각에서의 분석 비판 지적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 smtClean="0">
                <a:solidFill>
                  <a:srgbClr val="0070C0"/>
                </a:solidFill>
              </a:rPr>
              <a:t>고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대사 </a:t>
            </a:r>
            <a:r>
              <a:rPr lang="ko-KR" altLang="en-US" dirty="0">
                <a:solidFill>
                  <a:srgbClr val="0070C0"/>
                </a:solidFill>
              </a:rPr>
              <a:t>중 신빙성이 없는 부분은 배제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서주 </a:t>
            </a:r>
            <a:r>
              <a:rPr lang="ko-KR" altLang="en-US" dirty="0">
                <a:solidFill>
                  <a:srgbClr val="0070C0"/>
                </a:solidFill>
              </a:rPr>
              <a:t>이전은 인정치 않고 이후도 유교적 제 가치에 관한 것은 의심함</a:t>
            </a:r>
            <a:r>
              <a:rPr lang="en-US" altLang="ko-KR" dirty="0">
                <a:solidFill>
                  <a:srgbClr val="0070C0"/>
                </a:solidFill>
              </a:rPr>
              <a:t>. 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신문화 </a:t>
            </a:r>
            <a:r>
              <a:rPr lang="ko-KR" altLang="en-US" dirty="0">
                <a:solidFill>
                  <a:srgbClr val="0070C0"/>
                </a:solidFill>
              </a:rPr>
              <a:t>운동의 </a:t>
            </a:r>
            <a:r>
              <a:rPr lang="ko-KR" altLang="en-US" dirty="0" err="1">
                <a:solidFill>
                  <a:srgbClr val="0070C0"/>
                </a:solidFill>
              </a:rPr>
              <a:t>반유교</a:t>
            </a:r>
            <a:r>
              <a:rPr lang="ko-KR" altLang="en-US" dirty="0">
                <a:solidFill>
                  <a:srgbClr val="0070C0"/>
                </a:solidFill>
              </a:rPr>
              <a:t> 운동에 큰 영향을 </a:t>
            </a:r>
            <a:r>
              <a:rPr lang="ko-KR" altLang="en-US" dirty="0" smtClean="0">
                <a:solidFill>
                  <a:srgbClr val="0070C0"/>
                </a:solidFill>
              </a:rPr>
              <a:t>줌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pPr lvl="1">
              <a:lnSpc>
                <a:spcPct val="170000"/>
              </a:lnSpc>
            </a:pPr>
            <a:r>
              <a:rPr lang="ko-KR" altLang="en-US" dirty="0" smtClean="0">
                <a:solidFill>
                  <a:srgbClr val="0070C0"/>
                </a:solidFill>
              </a:rPr>
              <a:t>유교에 </a:t>
            </a:r>
            <a:r>
              <a:rPr lang="ko-KR" altLang="en-US" dirty="0">
                <a:solidFill>
                  <a:srgbClr val="0070C0"/>
                </a:solidFill>
              </a:rPr>
              <a:t>대한 뿌리 깊은 회의를 불러일으킴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  <a:r>
              <a:rPr lang="en-US" altLang="ko-KR" dirty="0"/>
              <a:t> </a:t>
            </a:r>
          </a:p>
          <a:p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A47EF15-E03F-7849-A923-A18C7071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신문화운동의 </a:t>
            </a:r>
            <a:r>
              <a:rPr kumimoji="1" lang="ko-KR" altLang="en-US" dirty="0" err="1"/>
              <a:t>실천내용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5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291"/>
    </mc:Choice>
    <mc:Fallback xmlns="">
      <p:transition spd="slow" advTm="41629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/>
              <a:t>백화문운동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국자감교육에서 경사대학당</a:t>
            </a:r>
            <a:r>
              <a:rPr lang="en-US" altLang="ko-KR" dirty="0"/>
              <a:t>(1898), </a:t>
            </a:r>
            <a:r>
              <a:rPr lang="ko-KR" altLang="en-US" dirty="0"/>
              <a:t>북양대학</a:t>
            </a:r>
            <a:r>
              <a:rPr lang="en-US" altLang="ko-KR" dirty="0"/>
              <a:t>(1903), </a:t>
            </a:r>
            <a:r>
              <a:rPr lang="ko-KR" altLang="en-US" dirty="0" err="1"/>
              <a:t>산서대학</a:t>
            </a:r>
            <a:r>
              <a:rPr lang="en-US" altLang="ko-KR" dirty="0"/>
              <a:t>(1902), </a:t>
            </a:r>
            <a:r>
              <a:rPr lang="ko-KR" altLang="en-US" dirty="0"/>
              <a:t>단과대학 </a:t>
            </a:r>
            <a:r>
              <a:rPr lang="en-US" altLang="ko-KR" dirty="0"/>
              <a:t>120</a:t>
            </a:r>
            <a:r>
              <a:rPr lang="ko-KR" altLang="en-US" dirty="0"/>
              <a:t>개 개교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일본 유학생 </a:t>
            </a:r>
            <a:r>
              <a:rPr lang="en-US" altLang="ko-KR" dirty="0"/>
              <a:t>1</a:t>
            </a:r>
            <a:r>
              <a:rPr lang="ko-KR" altLang="en-US" dirty="0"/>
              <a:t>만 명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서구의 학술</a:t>
            </a:r>
            <a:r>
              <a:rPr lang="en-US" altLang="ko-KR" dirty="0"/>
              <a:t>, </a:t>
            </a:r>
            <a:r>
              <a:rPr lang="ko-KR" altLang="en-US" dirty="0"/>
              <a:t>문학 작품 번역</a:t>
            </a:r>
            <a:r>
              <a:rPr lang="en-US" altLang="ko-KR" dirty="0"/>
              <a:t>-</a:t>
            </a:r>
            <a:r>
              <a:rPr lang="ko-KR" altLang="en-US" dirty="0" err="1"/>
              <a:t>천연론</a:t>
            </a:r>
            <a:r>
              <a:rPr lang="en-US" altLang="ko-KR" dirty="0"/>
              <a:t>(</a:t>
            </a:r>
            <a:r>
              <a:rPr lang="ko-KR" altLang="en-US" dirty="0" err="1"/>
              <a:t>헉슬리</a:t>
            </a:r>
            <a:r>
              <a:rPr lang="en-US" altLang="ko-KR" dirty="0"/>
              <a:t>/</a:t>
            </a:r>
            <a:r>
              <a:rPr lang="ko-KR" altLang="en-US" dirty="0"/>
              <a:t>진화와 윤리</a:t>
            </a:r>
            <a:r>
              <a:rPr lang="en-US" altLang="ko-KR" dirty="0"/>
              <a:t>), </a:t>
            </a:r>
            <a:r>
              <a:rPr lang="ko-KR" altLang="en-US" dirty="0"/>
              <a:t>춘희</a:t>
            </a:r>
            <a:r>
              <a:rPr lang="en-US" altLang="ko-KR" dirty="0"/>
              <a:t>, </a:t>
            </a:r>
            <a:r>
              <a:rPr lang="ko-KR" altLang="en-US" dirty="0" err="1"/>
              <a:t>엉클톰스캐빈</a:t>
            </a:r>
            <a:r>
              <a:rPr lang="ko-KR" altLang="en-US" dirty="0"/>
              <a:t> 등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번역어 </a:t>
            </a:r>
            <a:r>
              <a:rPr lang="en-US" altLang="ko-KR" dirty="0"/>
              <a:t>: </a:t>
            </a:r>
            <a:r>
              <a:rPr lang="ko-KR" altLang="en-US" dirty="0"/>
              <a:t> 대표</a:t>
            </a:r>
            <a:r>
              <a:rPr lang="en-US" altLang="ko-KR" dirty="0"/>
              <a:t>, </a:t>
            </a:r>
            <a:r>
              <a:rPr lang="ko-KR" altLang="en-US" dirty="0"/>
              <a:t>간부</a:t>
            </a:r>
            <a:r>
              <a:rPr lang="en-US" altLang="ko-KR" dirty="0"/>
              <a:t>, </a:t>
            </a:r>
            <a:r>
              <a:rPr lang="ko-KR" altLang="en-US" dirty="0"/>
              <a:t>혁명</a:t>
            </a:r>
            <a:r>
              <a:rPr lang="en-US" altLang="ko-KR" dirty="0"/>
              <a:t>, </a:t>
            </a:r>
            <a:r>
              <a:rPr lang="ko-KR" altLang="en-US" dirty="0"/>
              <a:t>공업</a:t>
            </a:r>
            <a:r>
              <a:rPr lang="en-US" altLang="ko-KR" dirty="0"/>
              <a:t>, </a:t>
            </a:r>
            <a:r>
              <a:rPr lang="ko-KR" altLang="en-US" dirty="0"/>
              <a:t>계급</a:t>
            </a:r>
            <a:r>
              <a:rPr lang="en-US" altLang="ko-KR" dirty="0"/>
              <a:t>, </a:t>
            </a:r>
            <a:r>
              <a:rPr lang="ko-KR" altLang="en-US" dirty="0"/>
              <a:t>해방</a:t>
            </a:r>
            <a:r>
              <a:rPr lang="en-US" altLang="ko-KR" dirty="0"/>
              <a:t>, </a:t>
            </a:r>
            <a:r>
              <a:rPr lang="ko-KR" altLang="en-US" dirty="0"/>
              <a:t>진화</a:t>
            </a:r>
            <a:r>
              <a:rPr lang="en-US" altLang="ko-KR" dirty="0"/>
              <a:t>, </a:t>
            </a:r>
            <a:r>
              <a:rPr lang="ko-KR" altLang="en-US" dirty="0"/>
              <a:t>경제</a:t>
            </a:r>
            <a:r>
              <a:rPr lang="en-US" altLang="ko-KR" dirty="0"/>
              <a:t>, </a:t>
            </a:r>
            <a:r>
              <a:rPr lang="ko-KR" altLang="en-US" dirty="0"/>
              <a:t>인권</a:t>
            </a:r>
            <a:r>
              <a:rPr lang="en-US" altLang="ko-KR" dirty="0"/>
              <a:t>, </a:t>
            </a:r>
            <a:r>
              <a:rPr lang="ko-KR" altLang="en-US" dirty="0"/>
              <a:t>상업</a:t>
            </a:r>
            <a:r>
              <a:rPr lang="en-US" altLang="ko-KR" dirty="0"/>
              <a:t>, </a:t>
            </a:r>
            <a:r>
              <a:rPr lang="ko-KR" altLang="en-US" dirty="0"/>
              <a:t>사회</a:t>
            </a:r>
            <a:r>
              <a:rPr lang="en-US" altLang="ko-KR" dirty="0"/>
              <a:t>, </a:t>
            </a:r>
            <a:r>
              <a:rPr lang="ko-KR" altLang="en-US" dirty="0"/>
              <a:t>생산</a:t>
            </a:r>
            <a:r>
              <a:rPr lang="en-US" altLang="ko-KR" dirty="0"/>
              <a:t>, </a:t>
            </a:r>
            <a:r>
              <a:rPr lang="ko-KR" altLang="en-US" dirty="0"/>
              <a:t>사상</a:t>
            </a:r>
            <a:r>
              <a:rPr lang="en-US" altLang="ko-KR" dirty="0"/>
              <a:t>, </a:t>
            </a:r>
            <a:r>
              <a:rPr lang="ko-KR" altLang="en-US" dirty="0"/>
              <a:t>통계</a:t>
            </a:r>
            <a:r>
              <a:rPr lang="en-US" altLang="ko-KR" dirty="0"/>
              <a:t>, </a:t>
            </a:r>
            <a:r>
              <a:rPr lang="ko-KR" altLang="en-US" dirty="0"/>
              <a:t>투자</a:t>
            </a:r>
            <a:r>
              <a:rPr lang="en-US" altLang="ko-KR" dirty="0"/>
              <a:t>, </a:t>
            </a:r>
            <a:r>
              <a:rPr lang="ko-KR" altLang="en-US" dirty="0"/>
              <a:t>문명</a:t>
            </a:r>
            <a:r>
              <a:rPr lang="en-US" altLang="ko-KR" dirty="0"/>
              <a:t>, </a:t>
            </a:r>
            <a:r>
              <a:rPr lang="ko-KR" altLang="en-US" dirty="0"/>
              <a:t>문학</a:t>
            </a:r>
            <a:r>
              <a:rPr lang="en-US" altLang="ko-KR" dirty="0"/>
              <a:t>, </a:t>
            </a:r>
            <a:r>
              <a:rPr lang="ko-KR" altLang="en-US" dirty="0"/>
              <a:t>헌법</a:t>
            </a:r>
            <a:r>
              <a:rPr lang="en-US" altLang="ko-KR" dirty="0"/>
              <a:t>, </a:t>
            </a:r>
            <a:r>
              <a:rPr lang="ko-KR" altLang="en-US" dirty="0"/>
              <a:t>의식</a:t>
            </a:r>
            <a:r>
              <a:rPr lang="en-US" altLang="ko-KR" dirty="0"/>
              <a:t>, </a:t>
            </a:r>
            <a:r>
              <a:rPr lang="ko-KR" altLang="en-US" dirty="0"/>
              <a:t>원자</a:t>
            </a:r>
            <a:r>
              <a:rPr lang="en-US" altLang="ko-KR" dirty="0"/>
              <a:t>, </a:t>
            </a:r>
            <a:r>
              <a:rPr lang="ko-KR" altLang="en-US" dirty="0"/>
              <a:t>잡지</a:t>
            </a:r>
            <a:r>
              <a:rPr lang="en-US" altLang="ko-KR" dirty="0"/>
              <a:t>, </a:t>
            </a:r>
            <a:r>
              <a:rPr lang="ko-KR" altLang="en-US" dirty="0"/>
              <a:t>지식</a:t>
            </a:r>
            <a:r>
              <a:rPr lang="en-US" altLang="ko-KR" dirty="0"/>
              <a:t>, </a:t>
            </a:r>
            <a:r>
              <a:rPr lang="ko-KR" altLang="en-US" dirty="0"/>
              <a:t>주의</a:t>
            </a:r>
            <a:r>
              <a:rPr lang="en-US" altLang="ko-KR" dirty="0"/>
              <a:t>, </a:t>
            </a:r>
            <a:r>
              <a:rPr lang="ko-KR" altLang="en-US" dirty="0"/>
              <a:t>자본</a:t>
            </a:r>
            <a:r>
              <a:rPr lang="en-US" altLang="ko-KR" dirty="0"/>
              <a:t>, </a:t>
            </a:r>
            <a:r>
              <a:rPr lang="ko-KR" altLang="en-US" dirty="0"/>
              <a:t>자유 등등 등장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문화의 변화</a:t>
            </a:r>
            <a:r>
              <a:rPr lang="en-US" altLang="ko-KR" dirty="0"/>
              <a:t>, </a:t>
            </a:r>
            <a:r>
              <a:rPr lang="ko-KR" altLang="en-US" dirty="0"/>
              <a:t>교육의 확산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000"/>
    </mc:Choice>
    <mc:Fallback xmlns="">
      <p:transition spd="slow" advTm="196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28800"/>
            <a:ext cx="10670976" cy="49685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1890</a:t>
            </a:r>
            <a:r>
              <a:rPr lang="ko-KR" altLang="en-US" dirty="0"/>
              <a:t>년대 중국의 대외무역 총액</a:t>
            </a:r>
            <a:r>
              <a:rPr lang="en-US" altLang="ko-KR" dirty="0"/>
              <a:t>, </a:t>
            </a:r>
            <a:r>
              <a:rPr lang="ko-KR" altLang="en-US" dirty="0"/>
              <a:t>중국에의 투자총액은 모두 </a:t>
            </a:r>
            <a:r>
              <a:rPr lang="en-US" altLang="ko-KR" dirty="0"/>
              <a:t>2</a:t>
            </a:r>
            <a:r>
              <a:rPr lang="ko-KR" altLang="en-US" dirty="0"/>
              <a:t>배 이상 증가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1890</a:t>
            </a:r>
            <a:r>
              <a:rPr lang="ko-KR" altLang="en-US" dirty="0"/>
              <a:t>년 철도의 총 연장거리는 </a:t>
            </a:r>
            <a:r>
              <a:rPr lang="en-US" altLang="ko-KR" dirty="0"/>
              <a:t>220 km</a:t>
            </a:r>
            <a:r>
              <a:rPr lang="ko-KR" altLang="en-US" dirty="0"/>
              <a:t>이고 내륙 연해항로의 선박수송량이 </a:t>
            </a:r>
            <a:r>
              <a:rPr lang="en-US" altLang="ko-KR" dirty="0"/>
              <a:t>948</a:t>
            </a:r>
            <a:r>
              <a:rPr lang="ko-KR" altLang="en-US" dirty="0"/>
              <a:t>만 톤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0070C0"/>
                </a:solidFill>
              </a:rPr>
              <a:t>1910</a:t>
            </a:r>
            <a:r>
              <a:rPr lang="ko-KR" altLang="en-US" dirty="0">
                <a:solidFill>
                  <a:srgbClr val="0070C0"/>
                </a:solidFill>
              </a:rPr>
              <a:t>년에는 </a:t>
            </a:r>
            <a:r>
              <a:rPr lang="en-US" altLang="ko-KR" dirty="0">
                <a:solidFill>
                  <a:srgbClr val="0070C0"/>
                </a:solidFill>
              </a:rPr>
              <a:t>8,233km, 3,173</a:t>
            </a:r>
            <a:r>
              <a:rPr lang="ko-KR" altLang="en-US" dirty="0">
                <a:solidFill>
                  <a:srgbClr val="0070C0"/>
                </a:solidFill>
              </a:rPr>
              <a:t>만 톤으로 성장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기계제사공장은 </a:t>
            </a:r>
            <a:r>
              <a:rPr lang="en-US" altLang="ko-KR" dirty="0"/>
              <a:t>1890</a:t>
            </a:r>
            <a:r>
              <a:rPr lang="ko-KR" altLang="en-US" dirty="0"/>
              <a:t>년</a:t>
            </a:r>
            <a:r>
              <a:rPr lang="en-US" altLang="ko-KR" dirty="0"/>
              <a:t>,</a:t>
            </a:r>
            <a:r>
              <a:rPr lang="ko-KR" altLang="en-US" dirty="0"/>
              <a:t> 상해</a:t>
            </a:r>
            <a:r>
              <a:rPr lang="en-US" altLang="ko-KR" dirty="0"/>
              <a:t>, </a:t>
            </a:r>
            <a:r>
              <a:rPr lang="ko-KR" altLang="en-US" dirty="0" err="1"/>
              <a:t>강절지방의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개에 불과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1912</a:t>
            </a:r>
            <a:r>
              <a:rPr lang="ko-KR" altLang="en-US" dirty="0"/>
              <a:t>년에는 </a:t>
            </a:r>
            <a:r>
              <a:rPr lang="en-US" altLang="ko-KR" dirty="0"/>
              <a:t>62</a:t>
            </a:r>
            <a:r>
              <a:rPr lang="ko-KR" altLang="en-US" dirty="0"/>
              <a:t>개소로 증가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민족산업의 황금기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1920</a:t>
            </a:r>
            <a:r>
              <a:rPr lang="ko-KR" altLang="en-US" dirty="0"/>
              <a:t>년대부터 </a:t>
            </a:r>
            <a:r>
              <a:rPr lang="en-US" altLang="ko-KR" dirty="0"/>
              <a:t>1930</a:t>
            </a:r>
            <a:r>
              <a:rPr lang="ko-KR" altLang="en-US" dirty="0"/>
              <a:t>년대에 걸쳐 국산품이 수입품을 대신하는 상황이 전개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남경 국민정부의 </a:t>
            </a:r>
            <a:r>
              <a:rPr lang="ko-KR" altLang="en-US" dirty="0" err="1"/>
              <a:t>宋子文</a:t>
            </a:r>
            <a:r>
              <a:rPr lang="ko-KR" altLang="en-US" dirty="0"/>
              <a:t> 재정부장 아래에서 성과</a:t>
            </a:r>
            <a:r>
              <a:rPr lang="en-US" altLang="ko-KR" dirty="0"/>
              <a:t>, . </a:t>
            </a:r>
            <a:r>
              <a:rPr lang="ko-KR" altLang="en-US" dirty="0"/>
              <a:t>수입관세는 </a:t>
            </a:r>
            <a:r>
              <a:rPr lang="en-US" altLang="ko-KR" dirty="0"/>
              <a:t>1928</a:t>
            </a:r>
            <a:r>
              <a:rPr lang="ko-KR" altLang="en-US" dirty="0"/>
              <a:t>년 </a:t>
            </a:r>
            <a:r>
              <a:rPr lang="en-US" altLang="ko-KR" dirty="0"/>
              <a:t>5.5%</a:t>
            </a:r>
            <a:r>
              <a:rPr lang="ko-KR" altLang="en-US" dirty="0"/>
              <a:t>에서 </a:t>
            </a:r>
            <a:r>
              <a:rPr lang="en-US" altLang="ko-KR" dirty="0"/>
              <a:t>1935</a:t>
            </a:r>
            <a:r>
              <a:rPr lang="ko-KR" altLang="en-US" dirty="0"/>
              <a:t>년 </a:t>
            </a:r>
            <a:r>
              <a:rPr lang="en-US" altLang="ko-KR" dirty="0"/>
              <a:t>30.2%</a:t>
            </a:r>
            <a:r>
              <a:rPr lang="ko-KR" altLang="en-US" dirty="0"/>
              <a:t>로 인상되어 수입 억제에 효과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경제근대화 </a:t>
            </a:r>
            <a:r>
              <a:rPr lang="en-US" altLang="ko-KR" dirty="0"/>
              <a:t>- </a:t>
            </a:r>
            <a:r>
              <a:rPr lang="ko-KR" altLang="en-US" dirty="0"/>
              <a:t>국제경제로의 편입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023"/>
    </mc:Choice>
    <mc:Fallback xmlns="">
      <p:transition spd="slow" advTm="25202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70000"/>
              </a:lnSpc>
            </a:pPr>
            <a:r>
              <a:rPr lang="ko-KR" altLang="en-US" dirty="0"/>
              <a:t>선진산업 노동자계층</a:t>
            </a:r>
            <a:r>
              <a:rPr lang="en-US" altLang="ko-KR" dirty="0"/>
              <a:t>-</a:t>
            </a:r>
            <a:r>
              <a:rPr lang="ko-KR" altLang="en-US" dirty="0"/>
              <a:t>연해 도시지역의 교통통신산업</a:t>
            </a:r>
            <a:r>
              <a:rPr lang="en-US" altLang="ko-KR" dirty="0"/>
              <a:t>, </a:t>
            </a:r>
            <a:r>
              <a:rPr lang="ko-KR" altLang="en-US" dirty="0"/>
              <a:t>군수기계공업의 발전에 따라 형성된 노동자</a:t>
            </a:r>
            <a:r>
              <a:rPr lang="en-US" altLang="ko-KR" dirty="0"/>
              <a:t>, </a:t>
            </a:r>
            <a:r>
              <a:rPr lang="ko-KR" altLang="en-US" dirty="0"/>
              <a:t>근대적 운수</a:t>
            </a:r>
            <a:r>
              <a:rPr lang="en-US" altLang="ko-KR" dirty="0"/>
              <a:t>, </a:t>
            </a:r>
            <a:r>
              <a:rPr lang="ko-KR" altLang="en-US" dirty="0"/>
              <a:t>통신</a:t>
            </a:r>
            <a:r>
              <a:rPr lang="en-US" altLang="ko-KR" dirty="0"/>
              <a:t>, </a:t>
            </a:r>
            <a:r>
              <a:rPr lang="ko-KR" altLang="en-US" dirty="0"/>
              <a:t>출판</a:t>
            </a:r>
            <a:r>
              <a:rPr lang="en-US" altLang="ko-KR" dirty="0"/>
              <a:t>, </a:t>
            </a:r>
            <a:r>
              <a:rPr lang="ko-KR" altLang="en-US" dirty="0"/>
              <a:t>신문관계의 노동자</a:t>
            </a:r>
            <a:r>
              <a:rPr lang="en-US" altLang="ko-KR" dirty="0"/>
              <a:t>, </a:t>
            </a:r>
            <a:r>
              <a:rPr lang="ko-KR" altLang="en-US" dirty="0"/>
              <a:t>조선 수리</a:t>
            </a:r>
            <a:r>
              <a:rPr lang="en-US" altLang="ko-KR" dirty="0"/>
              <a:t>, </a:t>
            </a:r>
            <a:r>
              <a:rPr lang="ko-KR" altLang="en-US" dirty="0"/>
              <a:t>기계 제도 등의 기계공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도시잡업 노동계층</a:t>
            </a:r>
            <a:r>
              <a:rPr lang="en-US" altLang="ko-KR" dirty="0"/>
              <a:t>-</a:t>
            </a:r>
            <a:r>
              <a:rPr lang="ko-KR" altLang="en-US" dirty="0"/>
              <a:t>부두나 역 구내에서 일하던 </a:t>
            </a:r>
            <a:r>
              <a:rPr lang="ko-KR" altLang="en-US" dirty="0" err="1"/>
              <a:t>쿨리</a:t>
            </a:r>
            <a:r>
              <a:rPr lang="en-US" altLang="ko-KR" dirty="0"/>
              <a:t>(</a:t>
            </a:r>
            <a:r>
              <a:rPr lang="ko-KR" altLang="en-US" dirty="0" err="1"/>
              <a:t>苦力</a:t>
            </a:r>
            <a:r>
              <a:rPr lang="en-US" altLang="ko-KR" dirty="0"/>
              <a:t>, </a:t>
            </a:r>
            <a:r>
              <a:rPr lang="ko-KR" altLang="en-US" dirty="0"/>
              <a:t>짐꾼 노동자</a:t>
            </a:r>
            <a:r>
              <a:rPr lang="en-US" altLang="ko-KR" dirty="0"/>
              <a:t>), </a:t>
            </a:r>
            <a:r>
              <a:rPr lang="ko-KR" altLang="en-US" dirty="0" err="1"/>
              <a:t>人力車夫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연해 도시지역의 경공업 분야에서 </a:t>
            </a:r>
            <a:r>
              <a:rPr lang="ko-KR" altLang="en-US" dirty="0" err="1"/>
              <a:t>비숙련</a:t>
            </a:r>
            <a:r>
              <a:rPr lang="ko-KR" altLang="en-US" dirty="0"/>
              <a:t> 노동을 담당하는 노동자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노동자 조직의 결성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495"/>
    </mc:Choice>
    <mc:Fallback xmlns="">
      <p:transition spd="slow" advTm="163495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306867A-D29A-CF46-ACF9-C9886116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1AE0BD0-7557-C44C-8D7F-DEF2581DB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576" y="2228706"/>
            <a:ext cx="8229600" cy="3273227"/>
          </a:xfrm>
        </p:spPr>
        <p:txBody>
          <a:bodyPr/>
          <a:lstStyle/>
          <a:p>
            <a:r>
              <a:rPr kumimoji="1" lang="ko-KR" altLang="en-US" dirty="0"/>
              <a:t>성공한 혁명이란 무엇인가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권력은 왜 민중과 괴리되는가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DE55A85-1988-694B-80E6-F7EE40FB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혁명은 무엇인가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7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196"/>
    </mc:Choice>
    <mc:Fallback xmlns="">
      <p:transition spd="slow" advTm="24919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1912</a:t>
            </a:r>
            <a:r>
              <a:rPr lang="ko-KR" altLang="en-US" dirty="0"/>
              <a:t>년 </a:t>
            </a:r>
            <a:r>
              <a:rPr lang="ko-KR" altLang="en-US" dirty="0" err="1"/>
              <a:t>민국혁명</a:t>
            </a:r>
            <a:r>
              <a:rPr lang="ko-KR" altLang="en-US" dirty="0"/>
              <a:t> 후 민주주의의 후퇴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원세개의</a:t>
            </a:r>
            <a:r>
              <a:rPr lang="ko-KR" altLang="en-US" dirty="0"/>
              <a:t> 전제정치와 제제운동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장훈</a:t>
            </a:r>
            <a:r>
              <a:rPr lang="en-US" altLang="ko-KR" dirty="0" smtClean="0"/>
              <a:t>(</a:t>
            </a:r>
            <a:r>
              <a:rPr lang="ko-KR" altLang="en-US" dirty="0" smtClean="0"/>
              <a:t>張勳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복벽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復辟</a:t>
            </a:r>
            <a:r>
              <a:rPr lang="en-US" altLang="ko-KR" dirty="0" smtClean="0"/>
              <a:t>/</a:t>
            </a:r>
            <a:r>
              <a:rPr lang="ko-KR" altLang="en-US" dirty="0" smtClean="0"/>
              <a:t>군주제로 회귀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기도</a:t>
            </a:r>
            <a:r>
              <a:rPr lang="en-US" altLang="ko-KR" dirty="0"/>
              <a:t>, </a:t>
            </a:r>
            <a:r>
              <a:rPr lang="ko-KR" altLang="en-US" dirty="0" err="1"/>
              <a:t>강유위의</a:t>
            </a:r>
            <a:r>
              <a:rPr lang="ko-KR" altLang="en-US" dirty="0"/>
              <a:t> </a:t>
            </a:r>
            <a:r>
              <a:rPr lang="ko-KR" altLang="en-US" dirty="0" err="1"/>
              <a:t>공교국교화</a:t>
            </a:r>
            <a:r>
              <a:rPr lang="ko-KR" altLang="en-US" dirty="0"/>
              <a:t> 운동 등이 이어져 복고적 움직임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이러한 사태의 원인을 </a:t>
            </a:r>
            <a:r>
              <a:rPr lang="ko-KR" altLang="en-US" dirty="0" smtClean="0"/>
              <a:t>‘공화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共和</a:t>
            </a:r>
            <a:r>
              <a:rPr lang="en-US" altLang="ko-KR" dirty="0" smtClean="0"/>
              <a:t>)</a:t>
            </a:r>
            <a:r>
              <a:rPr lang="ko-KR" altLang="en-US" dirty="0" smtClean="0"/>
              <a:t>’</a:t>
            </a:r>
            <a:r>
              <a:rPr lang="ko-KR" altLang="en-US" dirty="0"/>
              <a:t>를 정확하게 이해하지 못하는 데서 찾고</a:t>
            </a:r>
            <a:r>
              <a:rPr lang="en-US" altLang="ko-KR" dirty="0"/>
              <a:t>, </a:t>
            </a:r>
            <a:r>
              <a:rPr lang="ko-KR" altLang="en-US" dirty="0"/>
              <a:t>중국 변혁을 요구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민중은 스스로 공화국의 주인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674"/>
    </mc:Choice>
    <mc:Fallback xmlns="">
      <p:transition spd="slow" advTm="29167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/>
              <a:t>민족 산업이 흥기되어 자본가 계급이 형성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노동자계급도 형성</a:t>
            </a:r>
            <a:r>
              <a:rPr lang="en-US" altLang="ko-KR" dirty="0"/>
              <a:t>-</a:t>
            </a:r>
            <a:r>
              <a:rPr lang="ko-KR" altLang="en-US" dirty="0"/>
              <a:t> 노동조합이 설립</a:t>
            </a:r>
            <a:r>
              <a:rPr lang="en-US" altLang="ko-KR" dirty="0"/>
              <a:t>-</a:t>
            </a:r>
            <a:r>
              <a:rPr lang="ko-KR" altLang="en-US" dirty="0"/>
              <a:t> 파업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제국주의 공장의 노동자 민족적 감정</a:t>
            </a:r>
            <a:r>
              <a:rPr lang="en-US" altLang="ko-KR" dirty="0"/>
              <a:t>, </a:t>
            </a:r>
            <a:r>
              <a:rPr lang="ko-KR" altLang="en-US" dirty="0"/>
              <a:t>반제</a:t>
            </a:r>
            <a:r>
              <a:rPr lang="en-US" altLang="ko-KR" dirty="0"/>
              <a:t>, </a:t>
            </a:r>
            <a:r>
              <a:rPr lang="ko-KR" altLang="en-US" dirty="0"/>
              <a:t>반 군벌의 의식이 고조</a:t>
            </a:r>
            <a:endParaRPr lang="en-US" altLang="ko-KR" dirty="0"/>
          </a:p>
          <a:p>
            <a:pPr>
              <a:lnSpc>
                <a:spcPct val="170000"/>
              </a:lnSpc>
            </a:pP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/>
              <a:t>농민은 “</a:t>
            </a:r>
            <a:r>
              <a:rPr lang="ko-KR" altLang="en-US" dirty="0" err="1"/>
              <a:t>農會</a:t>
            </a:r>
            <a:r>
              <a:rPr lang="ko-KR" altLang="en-US" dirty="0"/>
              <a:t>”</a:t>
            </a:r>
            <a:r>
              <a:rPr lang="ko-KR" altLang="en-US" dirty="0" err="1"/>
              <a:t>를</a:t>
            </a:r>
            <a:r>
              <a:rPr lang="ko-KR" altLang="en-US" dirty="0"/>
              <a:t> 결성</a:t>
            </a:r>
            <a:r>
              <a:rPr lang="en-US" altLang="ko-KR" dirty="0"/>
              <a:t>: (4%</a:t>
            </a:r>
            <a:r>
              <a:rPr lang="ko-KR" altLang="en-US" dirty="0"/>
              <a:t>의 지주가 </a:t>
            </a:r>
            <a:r>
              <a:rPr lang="en-US" altLang="ko-KR" dirty="0"/>
              <a:t>50%</a:t>
            </a:r>
            <a:r>
              <a:rPr lang="ko-KR" altLang="en-US" dirty="0"/>
              <a:t>의 농토를 독점하고 있는 현실</a:t>
            </a:r>
            <a:r>
              <a:rPr lang="en-US" altLang="ko-KR" dirty="0"/>
              <a:t>, </a:t>
            </a:r>
            <a:r>
              <a:rPr lang="ko-KR" altLang="en-US" dirty="0"/>
              <a:t>고율의 소작료 지불하여 왔다는 사실을 자각</a:t>
            </a:r>
            <a:r>
              <a:rPr lang="en-US" altLang="ko-KR" dirty="0"/>
              <a:t>)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신식 지식인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, </a:t>
            </a:r>
            <a:r>
              <a:rPr lang="ko-KR" altLang="en-US" dirty="0"/>
              <a:t>여성이 새로운 사회계층으로 부상 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새로운 민중</a:t>
            </a:r>
            <a:r>
              <a:rPr lang="en-US" altLang="ko-KR" dirty="0"/>
              <a:t>, </a:t>
            </a:r>
            <a:r>
              <a:rPr lang="ko-KR" altLang="en-US" dirty="0"/>
              <a:t>새로운 요구의 등장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148"/>
    </mc:Choice>
    <mc:Fallback xmlns="">
      <p:transition spd="slow" advTm="46614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중국은 </a:t>
            </a:r>
            <a:r>
              <a:rPr lang="en-US" altLang="ko-KR" dirty="0"/>
              <a:t>1</a:t>
            </a:r>
            <a:r>
              <a:rPr lang="ko-KR" altLang="en-US" dirty="0"/>
              <a:t>차세계대전의 승전국에 속해 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미국 </a:t>
            </a:r>
            <a:r>
              <a:rPr lang="ko-KR" altLang="en-US" dirty="0" err="1"/>
              <a:t>윌슨의</a:t>
            </a:r>
            <a:r>
              <a:rPr lang="ko-KR" altLang="en-US" dirty="0"/>
              <a:t> 민족자결주의에 의한 희망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ko-KR" dirty="0"/>
              <a:t>1919</a:t>
            </a:r>
            <a:r>
              <a:rPr lang="ko-KR" altLang="en-US" dirty="0"/>
              <a:t>년 </a:t>
            </a:r>
            <a:r>
              <a:rPr lang="ko-KR" altLang="en-US" dirty="0" err="1"/>
              <a:t>베르사이유</a:t>
            </a:r>
            <a:r>
              <a:rPr lang="ko-KR" altLang="en-US" dirty="0"/>
              <a:t> 강화조약에서 산동성의 옛 독일 소유의 이권을 중국으로 반환할 것을 요구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열강은 이미 이 이권을 일본에 넘겨 주기로 밀약한 상태</a:t>
            </a:r>
            <a:r>
              <a:rPr lang="en-US" altLang="ko-KR" dirty="0"/>
              <a:t>-21</a:t>
            </a:r>
            <a:r>
              <a:rPr lang="ko-KR" altLang="en-US" dirty="0"/>
              <a:t>개조 요구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분개한 민중은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4</a:t>
            </a:r>
            <a:r>
              <a:rPr lang="ko-KR" altLang="en-US" dirty="0"/>
              <a:t>일 천안문 광장에 집결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각성은 </a:t>
            </a:r>
            <a:r>
              <a:rPr lang="en-US" altLang="ko-KR" dirty="0"/>
              <a:t>5.4</a:t>
            </a:r>
            <a:r>
              <a:rPr lang="ko-KR" altLang="en-US" dirty="0"/>
              <a:t>운동으로 표출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04112" y="609329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343"/>
    </mc:Choice>
    <mc:Fallback xmlns="">
      <p:transition spd="slow" advTm="26634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E20E5D7-696A-584E-853B-9AA61348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184576" cy="2764903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kumimoji="1" lang="ko-KR" altLang="en-US" dirty="0"/>
              <a:t>영국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프랑스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smtClean="0"/>
              <a:t>러시아</a:t>
            </a:r>
            <a:endParaRPr kumimoji="1" lang="en-US" altLang="ko-KR" dirty="0"/>
          </a:p>
          <a:p>
            <a:pPr lvl="1"/>
            <a:r>
              <a:rPr kumimoji="1" lang="en-US" altLang="ko-KR" dirty="0" smtClean="0"/>
              <a:t>(</a:t>
            </a:r>
            <a:r>
              <a:rPr kumimoji="1" lang="ko-KR" altLang="en-US" dirty="0" err="1"/>
              <a:t>삼국협상국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ko-KR" altLang="en-US" dirty="0"/>
              <a:t>   </a:t>
            </a:r>
            <a:endParaRPr kumimoji="1" lang="en-US" altLang="ko-KR" dirty="0"/>
          </a:p>
          <a:p>
            <a:r>
              <a:rPr kumimoji="1" lang="ko-KR" altLang="en-US" dirty="0"/>
              <a:t>이탈리아</a:t>
            </a:r>
            <a:endParaRPr kumimoji="1" lang="en-US" altLang="ko-KR" dirty="0"/>
          </a:p>
          <a:p>
            <a:r>
              <a:rPr kumimoji="1" lang="ko-KR" altLang="en-US" dirty="0"/>
              <a:t>일본</a:t>
            </a:r>
            <a:endParaRPr kumimoji="1" lang="en-US" altLang="ko-KR" dirty="0"/>
          </a:p>
          <a:p>
            <a:r>
              <a:rPr kumimoji="1" lang="ko-KR" altLang="en-US" dirty="0"/>
              <a:t>미국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840C93B7-FBD4-C942-8954-FDD9D39A8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00202"/>
            <a:ext cx="5410200" cy="2764903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kumimoji="1" lang="ko-KR" altLang="en-US" dirty="0"/>
              <a:t>독일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오스트리아</a:t>
            </a:r>
            <a:r>
              <a:rPr kumimoji="1" lang="en-US" altLang="ko-KR" dirty="0"/>
              <a:t>-</a:t>
            </a:r>
            <a:r>
              <a:rPr kumimoji="1" lang="ko-KR" altLang="en-US" dirty="0" smtClean="0"/>
              <a:t>헝가리</a:t>
            </a:r>
            <a:endParaRPr kumimoji="1" lang="en-US" altLang="ko-KR" dirty="0" smtClean="0"/>
          </a:p>
          <a:p>
            <a:pPr lvl="1"/>
            <a:r>
              <a:rPr kumimoji="1" lang="en-US" altLang="ko-KR" dirty="0" smtClean="0"/>
              <a:t>(</a:t>
            </a:r>
            <a:r>
              <a:rPr kumimoji="1" lang="ko-KR" altLang="en-US" dirty="0" err="1"/>
              <a:t>삼국동맹국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오스만제국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불가리아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B07876C2-946D-F440-94A7-59CA3410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9A4E733-0F20-3A45-A0B8-41205835EAA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1" lang="ko-KR" altLang="en-US" dirty="0"/>
              <a:t>제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 세계대전</a:t>
            </a:r>
            <a:r>
              <a:rPr kumimoji="1" lang="en-US" altLang="ko-KR" dirty="0"/>
              <a:t>1914~1918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F8D848E-14E7-7649-803E-5AF4B13D416B}"/>
              </a:ext>
            </a:extLst>
          </p:cNvPr>
          <p:cNvSpPr txBox="1"/>
          <p:nvPr/>
        </p:nvSpPr>
        <p:spPr>
          <a:xfrm>
            <a:off x="2823846" y="4680864"/>
            <a:ext cx="5940660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사라예보에서 오스트리아 황태자 암살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ko-KR" altLang="en-US" dirty="0"/>
              <a:t>근본적인 원인은 </a:t>
            </a:r>
            <a:r>
              <a:rPr kumimoji="1" lang="ko-KR" altLang="en-US" dirty="0" err="1"/>
              <a:t>신제국주의</a:t>
            </a:r>
            <a:r>
              <a:rPr kumimoji="1" lang="ko-KR" altLang="en-US" dirty="0"/>
              <a:t> 국가간의 대립</a:t>
            </a:r>
            <a:endParaRPr kumimoji="1" lang="en-US" altLang="ko-KR" dirty="0"/>
          </a:p>
          <a:p>
            <a:r>
              <a:rPr kumimoji="1" lang="ko-KR" altLang="en-US" dirty="0"/>
              <a:t>군인 </a:t>
            </a:r>
            <a:r>
              <a:rPr kumimoji="1" lang="en-US" altLang="ko-KR" dirty="0"/>
              <a:t>7</a:t>
            </a:r>
            <a:r>
              <a:rPr kumimoji="1" lang="ko-KR" altLang="en-US" dirty="0"/>
              <a:t>천만이 참전</a:t>
            </a:r>
            <a:endParaRPr kumimoji="1" lang="en-US" altLang="ko-KR" dirty="0"/>
          </a:p>
          <a:p>
            <a:r>
              <a:rPr kumimoji="1" lang="ko-KR" altLang="en-US" dirty="0"/>
              <a:t>독일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오스트리아</a:t>
            </a:r>
            <a:r>
              <a:rPr kumimoji="1" lang="en-US" altLang="ko-KR" dirty="0"/>
              <a:t>-</a:t>
            </a:r>
            <a:r>
              <a:rPr kumimoji="1" lang="ko-KR" altLang="en-US" dirty="0"/>
              <a:t>헝가리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러시아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오스만의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 제국 해제</a:t>
            </a:r>
            <a:endParaRPr kumimoji="1" lang="en-US" altLang="ko-KR" dirty="0"/>
          </a:p>
          <a:p>
            <a:r>
              <a:rPr kumimoji="1" lang="ko-KR" altLang="en-US" dirty="0"/>
              <a:t>전쟁 중 러시아 혁명</a:t>
            </a:r>
          </a:p>
        </p:txBody>
      </p:sp>
    </p:spTree>
    <p:extLst>
      <p:ext uri="{BB962C8B-B14F-4D97-AF65-F5344CB8AC3E}">
        <p14:creationId xmlns:p14="http://schemas.microsoft.com/office/powerpoint/2010/main" val="40999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00"/>
    </mc:Choice>
    <mc:Fallback xmlns="">
      <p:transition spd="slow" advTm="12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1481364"/>
            <a:ext cx="11305256" cy="497197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b="1" dirty="0"/>
              <a:t>제</a:t>
            </a:r>
            <a:r>
              <a:rPr lang="en-US" altLang="ko-KR" b="1" dirty="0"/>
              <a:t>1</a:t>
            </a:r>
            <a:r>
              <a:rPr lang="ko-KR" altLang="en-US" b="1" dirty="0"/>
              <a:t>호</a:t>
            </a:r>
            <a:r>
              <a:rPr lang="ko-KR" altLang="en-US" dirty="0"/>
              <a:t> </a:t>
            </a:r>
            <a:r>
              <a:rPr lang="ko-KR" altLang="en-US" dirty="0" err="1"/>
              <a:t>산둥</a:t>
            </a:r>
            <a:r>
              <a:rPr lang="ko-KR" altLang="en-US" dirty="0"/>
              <a:t> 권익 중 일부</a:t>
            </a:r>
            <a:br>
              <a:rPr lang="ko-KR" altLang="en-US" dirty="0"/>
            </a:br>
            <a:r>
              <a:rPr lang="ko-KR" altLang="en-US" dirty="0"/>
              <a:t>　　　독일이 갖고 있는 </a:t>
            </a:r>
            <a:r>
              <a:rPr lang="ko-KR" altLang="en-US" dirty="0" err="1"/>
              <a:t>산둥</a:t>
            </a:r>
            <a:r>
              <a:rPr lang="ko-KR" altLang="en-US" dirty="0"/>
              <a:t> 반도에 관한 권리를 일본에 이양하는 것을 인정한다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b="1" dirty="0"/>
              <a:t>제</a:t>
            </a:r>
            <a:r>
              <a:rPr lang="en-US" altLang="ko-KR" b="1" dirty="0"/>
              <a:t>2</a:t>
            </a:r>
            <a:r>
              <a:rPr lang="ko-KR" altLang="en-US" b="1" dirty="0"/>
              <a:t>호</a:t>
            </a:r>
            <a:r>
              <a:rPr lang="ko-KR" altLang="en-US" dirty="0"/>
              <a:t> 남만주 등에서 일본 우선권 중 일부</a:t>
            </a:r>
            <a:br>
              <a:rPr lang="ko-KR" altLang="en-US" dirty="0"/>
            </a:br>
            <a:r>
              <a:rPr lang="ko-KR" altLang="en-US" dirty="0"/>
              <a:t>　　　일본이 갖고 있는 만주 남부의 이권을 확장 </a:t>
            </a:r>
            <a:r>
              <a:rPr lang="en-US" altLang="ko-KR" dirty="0"/>
              <a:t>· </a:t>
            </a:r>
            <a:r>
              <a:rPr lang="ko-KR" altLang="en-US" dirty="0"/>
              <a:t>강화한다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b="1" dirty="0"/>
              <a:t>제</a:t>
            </a:r>
            <a:r>
              <a:rPr lang="en-US" altLang="ko-KR" b="1" dirty="0"/>
              <a:t>3</a:t>
            </a:r>
            <a:r>
              <a:rPr lang="ko-KR" altLang="en-US" b="1" dirty="0"/>
              <a:t>호</a:t>
            </a:r>
            <a:r>
              <a:rPr lang="ko-KR" altLang="en-US" dirty="0"/>
              <a:t> </a:t>
            </a:r>
            <a:r>
              <a:rPr lang="ko-KR" altLang="en-US" dirty="0" err="1"/>
              <a:t>한야평공사의</a:t>
            </a:r>
            <a:r>
              <a:rPr lang="ko-KR" altLang="en-US" dirty="0"/>
              <a:t> 합판 중 일부</a:t>
            </a:r>
            <a:br>
              <a:rPr lang="ko-KR" altLang="en-US" dirty="0"/>
            </a:br>
            <a:r>
              <a:rPr lang="ko-KR" altLang="en-US" dirty="0"/>
              <a:t>　　　일본인에 의한 철도 </a:t>
            </a:r>
            <a:r>
              <a:rPr lang="en-US" altLang="ko-KR" dirty="0"/>
              <a:t>· </a:t>
            </a:r>
            <a:r>
              <a:rPr lang="ko-KR" altLang="en-US" dirty="0"/>
              <a:t>광산의 경영을 인정한다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b="1" dirty="0"/>
              <a:t>제</a:t>
            </a:r>
            <a:r>
              <a:rPr lang="en-US" altLang="ko-KR" b="1" dirty="0"/>
              <a:t>4</a:t>
            </a:r>
            <a:r>
              <a:rPr lang="ko-KR" altLang="en-US" b="1" dirty="0"/>
              <a:t>호</a:t>
            </a:r>
            <a:r>
              <a:rPr lang="ko-KR" altLang="en-US" dirty="0"/>
              <a:t> 영토 </a:t>
            </a:r>
            <a:r>
              <a:rPr lang="ko-KR" altLang="en-US" dirty="0" err="1"/>
              <a:t>불할양</a:t>
            </a:r>
            <a:r>
              <a:rPr lang="ko-KR" altLang="en-US" dirty="0"/>
              <a:t> 중 일부</a:t>
            </a:r>
            <a:br>
              <a:rPr lang="ko-KR" altLang="en-US" dirty="0"/>
            </a:br>
            <a:r>
              <a:rPr lang="ko-KR" altLang="en-US" dirty="0"/>
              <a:t>　　　다른 나라에 대해 중국 연안이나 도서를 할양하지 않는다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b="1" dirty="0"/>
              <a:t>제</a:t>
            </a:r>
            <a:r>
              <a:rPr lang="en-US" altLang="ko-KR" b="1" dirty="0"/>
              <a:t>5</a:t>
            </a:r>
            <a:r>
              <a:rPr lang="ko-KR" altLang="en-US" b="1" dirty="0"/>
              <a:t>호</a:t>
            </a:r>
            <a:r>
              <a:rPr lang="ko-KR" altLang="en-US" dirty="0"/>
              <a:t> 희망 사항 중 일부</a:t>
            </a:r>
            <a:br>
              <a:rPr lang="ko-KR" altLang="en-US" dirty="0"/>
            </a:br>
            <a:r>
              <a:rPr lang="ko-KR" altLang="en-US" dirty="0"/>
              <a:t>　　　중국은 정치 </a:t>
            </a:r>
            <a:r>
              <a:rPr lang="en-US" altLang="ko-KR" dirty="0"/>
              <a:t>· </a:t>
            </a:r>
            <a:r>
              <a:rPr lang="ko-KR" altLang="en-US" dirty="0"/>
              <a:t>재정 </a:t>
            </a:r>
            <a:r>
              <a:rPr lang="en-US" altLang="ko-KR" dirty="0"/>
              <a:t>· </a:t>
            </a:r>
            <a:r>
              <a:rPr lang="ko-KR" altLang="en-US" dirty="0"/>
              <a:t>군사 부문에 일본인 고문을 초빙하고 다수의 일본인 경찰을 채용한다</a:t>
            </a:r>
            <a:r>
              <a:rPr lang="en-US" altLang="ko-KR" dirty="0"/>
              <a:t>. </a:t>
            </a:r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21</a:t>
            </a:r>
            <a:r>
              <a:rPr lang="ko-KR" altLang="en-US" dirty="0"/>
              <a:t>개조 요구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302"/>
    </mc:Choice>
    <mc:Fallback xmlns="">
      <p:transition spd="slow" advTm="79302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진독수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 smtClean="0"/>
              <a:t>『</a:t>
            </a:r>
            <a:r>
              <a:rPr lang="ko-KR" altLang="en-US" dirty="0" smtClean="0"/>
              <a:t>매주평론</a:t>
            </a:r>
            <a:r>
              <a:rPr lang="en-US" altLang="ko-KR" dirty="0" smtClean="0"/>
              <a:t>(</a:t>
            </a:r>
            <a:r>
              <a:rPr lang="ko-KR" altLang="en-US" dirty="0" smtClean="0"/>
              <a:t>每周評論</a:t>
            </a:r>
            <a:r>
              <a:rPr lang="en-US" altLang="ko-KR" dirty="0" smtClean="0"/>
              <a:t>)』</a:t>
            </a:r>
            <a:r>
              <a:rPr lang="en-US" altLang="ko-KR" dirty="0"/>
              <a:t>14</a:t>
            </a:r>
            <a:r>
              <a:rPr lang="ko-KR" altLang="en-US" dirty="0"/>
              <a:t>호</a:t>
            </a:r>
            <a:r>
              <a:rPr lang="en-US" altLang="ko-KR" dirty="0"/>
              <a:t>(1919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endParaRPr lang="en-US" altLang="ko-KR" dirty="0"/>
          </a:p>
          <a:p>
            <a:pPr>
              <a:lnSpc>
                <a:spcPct val="15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“</a:t>
            </a:r>
            <a:r>
              <a:rPr lang="ko-KR" altLang="en-US" dirty="0" err="1"/>
              <a:t>朝鮮獨立運動之感想</a:t>
            </a:r>
            <a:r>
              <a:rPr lang="en-US" altLang="ko-KR" dirty="0"/>
              <a:t>(</a:t>
            </a:r>
            <a:r>
              <a:rPr lang="ko-KR" altLang="en-US" dirty="0"/>
              <a:t>조선독립운동의감상</a:t>
            </a:r>
            <a:r>
              <a:rPr lang="en-US" altLang="ko-KR" dirty="0"/>
              <a:t>)</a:t>
            </a:r>
            <a:r>
              <a:rPr lang="ko-KR" altLang="en-US" dirty="0"/>
              <a:t>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부사년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>『</a:t>
            </a:r>
            <a:r>
              <a:rPr lang="ko-KR" altLang="en-US" dirty="0" smtClean="0"/>
              <a:t>신조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新潮</a:t>
            </a:r>
            <a:r>
              <a:rPr lang="en-US" altLang="ko-KR" dirty="0" smtClean="0"/>
              <a:t>)』</a:t>
            </a:r>
            <a:r>
              <a:rPr lang="en-US" altLang="ko-KR" dirty="0"/>
              <a:t>4</a:t>
            </a:r>
            <a:r>
              <a:rPr lang="ko-KR" altLang="en-US" dirty="0"/>
              <a:t>월호에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dirty="0"/>
              <a:t>   </a:t>
            </a:r>
            <a:r>
              <a:rPr lang="ko-KR" altLang="en-US" dirty="0"/>
              <a:t>“</a:t>
            </a:r>
            <a:r>
              <a:rPr lang="ko-KR" altLang="en-US" dirty="0" err="1"/>
              <a:t>朝鮮獨立運動中之新敎訓</a:t>
            </a:r>
            <a:r>
              <a:rPr lang="en-US" altLang="ko-KR" dirty="0"/>
              <a:t>(</a:t>
            </a:r>
            <a:r>
              <a:rPr lang="ko-KR" altLang="en-US" dirty="0"/>
              <a:t>조선독립운동중의 새로운 교훈</a:t>
            </a:r>
            <a:r>
              <a:rPr lang="en-US" altLang="ko-KR" dirty="0"/>
              <a:t>)</a:t>
            </a:r>
            <a:r>
              <a:rPr lang="ko-KR" altLang="en-US" dirty="0"/>
              <a:t>”게재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3.1</a:t>
            </a:r>
            <a:r>
              <a:rPr lang="ko-KR" altLang="en-US" dirty="0"/>
              <a:t>운동은 </a:t>
            </a:r>
            <a:r>
              <a:rPr lang="ko-KR" altLang="en-US" dirty="0" err="1"/>
              <a:t>비무기의</a:t>
            </a:r>
            <a:r>
              <a:rPr lang="ko-KR" altLang="en-US" dirty="0"/>
              <a:t> 혁명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불가능을 </a:t>
            </a:r>
            <a:r>
              <a:rPr lang="ko-KR" altLang="en-US" dirty="0"/>
              <a:t>알면서 일으킨 혁명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순수한 </a:t>
            </a:r>
            <a:r>
              <a:rPr lang="ko-KR" altLang="en-US" dirty="0"/>
              <a:t>학생혁명이라는 점</a:t>
            </a:r>
            <a:r>
              <a:rPr lang="en-US" altLang="ko-KR" dirty="0"/>
              <a:t> </a:t>
            </a:r>
            <a:endParaRPr lang="ko-KR" altLang="en-US" dirty="0"/>
          </a:p>
          <a:p>
            <a:pPr>
              <a:lnSpc>
                <a:spcPct val="150000"/>
              </a:lnSpc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일본제국주의에 항의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100"/>
    </mc:Choice>
    <mc:Fallback xmlns="">
      <p:transition spd="slow" advTm="2201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67408" y="3689773"/>
            <a:ext cx="10369152" cy="1395411"/>
          </a:xfrm>
        </p:spPr>
        <p:txBody>
          <a:bodyPr>
            <a:noAutofit/>
          </a:bodyPr>
          <a:lstStyle/>
          <a:p>
            <a:r>
              <a:rPr lang="en-US" altLang="ko-KR" sz="2400" dirty="0" smtClean="0">
                <a:solidFill>
                  <a:srgbClr val="C00000"/>
                </a:solidFill>
              </a:rPr>
              <a:t>“</a:t>
            </a:r>
            <a:r>
              <a:rPr lang="ko-KR" altLang="en-US" sz="2400" dirty="0" smtClean="0">
                <a:solidFill>
                  <a:srgbClr val="C00000"/>
                </a:solidFill>
              </a:rPr>
              <a:t>현재 일본은 </a:t>
            </a:r>
            <a:r>
              <a:rPr lang="ko-KR" altLang="en-US" sz="2400" dirty="0" err="1" smtClean="0">
                <a:solidFill>
                  <a:srgbClr val="C00000"/>
                </a:solidFill>
              </a:rPr>
              <a:t>만국화회에서</a:t>
            </a:r>
            <a:r>
              <a:rPr lang="ko-KR" altLang="en-US" sz="2400" dirty="0" smtClean="0">
                <a:solidFill>
                  <a:srgbClr val="C00000"/>
                </a:solidFill>
              </a:rPr>
              <a:t> 청도를 병탄하는 일과 산동을 관리하는 일체의 권리를 요구하고 성공하였다</a:t>
            </a:r>
            <a:r>
              <a:rPr lang="en-US" altLang="ko-KR" sz="2400" dirty="0" smtClean="0">
                <a:solidFill>
                  <a:srgbClr val="C00000"/>
                </a:solidFill>
              </a:rPr>
              <a:t>. …  </a:t>
            </a:r>
            <a:r>
              <a:rPr lang="ko-KR" altLang="en-US" sz="2400" dirty="0" smtClean="0">
                <a:solidFill>
                  <a:srgbClr val="C00000"/>
                </a:solidFill>
              </a:rPr>
              <a:t>중략</a:t>
            </a:r>
            <a:endParaRPr lang="en-US" altLang="ko-KR" sz="2400" dirty="0" smtClean="0">
              <a:solidFill>
                <a:srgbClr val="C00000"/>
              </a:solidFill>
            </a:endParaRPr>
          </a:p>
          <a:p>
            <a:r>
              <a:rPr lang="en-US" altLang="ko-KR" sz="2400" dirty="0" smtClean="0">
                <a:solidFill>
                  <a:srgbClr val="C00000"/>
                </a:solidFill>
              </a:rPr>
              <a:t>…</a:t>
            </a:r>
            <a:r>
              <a:rPr lang="ko-KR" altLang="en-US" sz="2400" dirty="0" smtClean="0">
                <a:solidFill>
                  <a:srgbClr val="C00000"/>
                </a:solidFill>
              </a:rPr>
              <a:t>산동에서의 대세를 잃는다는 것은 영토가 파괴된다는 것이다</a:t>
            </a:r>
            <a:r>
              <a:rPr lang="en-US" altLang="ko-KR" sz="2400" dirty="0" smtClean="0">
                <a:solidFill>
                  <a:srgbClr val="C00000"/>
                </a:solidFill>
              </a:rPr>
              <a:t>. </a:t>
            </a:r>
            <a:r>
              <a:rPr lang="ko-KR" altLang="en-US" sz="2400" dirty="0" smtClean="0">
                <a:solidFill>
                  <a:srgbClr val="C00000"/>
                </a:solidFill>
              </a:rPr>
              <a:t>영토가 </a:t>
            </a:r>
            <a:r>
              <a:rPr lang="ko-KR" altLang="en-US" sz="2400" dirty="0">
                <a:solidFill>
                  <a:srgbClr val="C00000"/>
                </a:solidFill>
              </a:rPr>
              <a:t>파괴된다는 것은 중국이 망한다는 것이다</a:t>
            </a:r>
            <a:r>
              <a:rPr lang="en-US" altLang="ko-KR" sz="2400" dirty="0">
                <a:solidFill>
                  <a:srgbClr val="C00000"/>
                </a:solidFill>
              </a:rPr>
              <a:t>. </a:t>
            </a:r>
            <a:r>
              <a:rPr lang="ko-KR" altLang="en-US" sz="2400" dirty="0">
                <a:solidFill>
                  <a:srgbClr val="C00000"/>
                </a:solidFill>
              </a:rPr>
              <a:t>중략 </a:t>
            </a:r>
            <a:r>
              <a:rPr lang="en-US" altLang="ko-KR" sz="2400" dirty="0">
                <a:solidFill>
                  <a:srgbClr val="C00000"/>
                </a:solidFill>
              </a:rPr>
              <a:t>… </a:t>
            </a:r>
            <a:r>
              <a:rPr lang="ko-KR" altLang="en-US" sz="2400" dirty="0">
                <a:solidFill>
                  <a:srgbClr val="C00000"/>
                </a:solidFill>
              </a:rPr>
              <a:t>중국의 토지는 정복당할 수 있지만 잘라 양도할 수 없다</a:t>
            </a:r>
            <a:r>
              <a:rPr lang="en-US" altLang="ko-KR" sz="2400" dirty="0">
                <a:solidFill>
                  <a:srgbClr val="C00000"/>
                </a:solidFill>
              </a:rPr>
              <a:t>. </a:t>
            </a:r>
            <a:r>
              <a:rPr lang="ko-KR" altLang="en-US" sz="2400" dirty="0">
                <a:solidFill>
                  <a:srgbClr val="C00000"/>
                </a:solidFill>
              </a:rPr>
              <a:t>중국의 인민이 살육 당할 수는 있지만 고개를 숙일 수는 없다</a:t>
            </a:r>
            <a:r>
              <a:rPr lang="en-US" altLang="ko-KR" sz="2400" dirty="0">
                <a:solidFill>
                  <a:srgbClr val="C00000"/>
                </a:solidFill>
              </a:rPr>
              <a:t>. </a:t>
            </a:r>
            <a:r>
              <a:rPr lang="ko-KR" altLang="en-US" sz="2400" dirty="0">
                <a:solidFill>
                  <a:srgbClr val="C00000"/>
                </a:solidFill>
              </a:rPr>
              <a:t>동포여 일어나라</a:t>
            </a:r>
            <a:r>
              <a:rPr lang="en-US" altLang="ko-KR" sz="2400" dirty="0">
                <a:solidFill>
                  <a:srgbClr val="C00000"/>
                </a:solidFill>
              </a:rPr>
              <a:t>!”</a:t>
            </a:r>
            <a:endParaRPr lang="ko-KR" altLang="en-US" sz="2400" dirty="0">
              <a:solidFill>
                <a:srgbClr val="C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3600" dirty="0"/>
              <a:t>全體學生天安門宣言</a:t>
            </a:r>
            <a:r>
              <a:rPr lang="en-US" altLang="ko-KR" sz="3600" dirty="0"/>
              <a:t>(1919</a:t>
            </a:r>
            <a:r>
              <a:rPr lang="ko-KR" altLang="en-US" sz="3600" dirty="0"/>
              <a:t>년 </a:t>
            </a:r>
            <a:r>
              <a:rPr lang="en-US" altLang="ko-KR" sz="3600" dirty="0"/>
              <a:t>5</a:t>
            </a:r>
            <a:r>
              <a:rPr lang="ko-KR" altLang="en-US" sz="3600" dirty="0"/>
              <a:t>월 </a:t>
            </a:r>
            <a:r>
              <a:rPr lang="en-US" altLang="ko-KR" sz="3600" dirty="0"/>
              <a:t>4</a:t>
            </a:r>
            <a:r>
              <a:rPr lang="ko-KR" altLang="en-US" sz="3600" dirty="0"/>
              <a:t>일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67408" y="1412776"/>
            <a:ext cx="10369152" cy="19442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现在日本在万国和会，要求并吞青岛，管理山东一切权利，就要成功了，他们的外交，大胜利了，我们的外交，大失败了。山东大势一去，就是破坏中国的领土，中国的领土破坏，中国就亡了。所以我们学界，今天排队各到公使馆，去要求各国出来维持公理，务望全国工商各界，一律起来，设法开国民大会，外争主权，内除国贼。中国存亡，就在此一举了。今与全国同胞立两个信条道：中国的土地，可以征服，而不可以断送。中国的人民，可以杀戳，而不可以低头。国亡了，同胞起来呀</a:t>
            </a:r>
            <a:r>
              <a:rPr lang="en-US" altLang="zh-CN" sz="2000" dirty="0"/>
              <a:t>!</a:t>
            </a:r>
            <a:endParaRPr lang="ko-KR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729"/>
    </mc:Choice>
    <mc:Fallback xmlns="">
      <p:transition spd="slow" advTm="9572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C175-53BB-462D-A25D-9F4300C2518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1484784"/>
            <a:ext cx="10657184" cy="5290920"/>
          </a:xfrm>
        </p:spPr>
        <p:txBody>
          <a:bodyPr>
            <a:normAutofit fontScale="55000" lnSpcReduction="20000"/>
          </a:bodyPr>
          <a:lstStyle/>
          <a:p>
            <a:pPr fontAlgn="base">
              <a:lnSpc>
                <a:spcPct val="170000"/>
              </a:lnSpc>
            </a:pPr>
            <a:r>
              <a:rPr lang="ko-KR" altLang="en-US" dirty="0" smtClean="0"/>
              <a:t>친일 관료인 </a:t>
            </a:r>
            <a:r>
              <a:rPr lang="ko-KR" altLang="en-US" dirty="0" err="1"/>
              <a:t>조여림</a:t>
            </a:r>
            <a:r>
              <a:rPr lang="en-US" altLang="ko-KR" dirty="0"/>
              <a:t>(</a:t>
            </a:r>
            <a:r>
              <a:rPr lang="ko-KR" altLang="en-US" dirty="0" err="1"/>
              <a:t>曹汝霖</a:t>
            </a:r>
            <a:r>
              <a:rPr lang="en-US" altLang="ko-KR" dirty="0"/>
              <a:t>)</a:t>
            </a:r>
            <a:r>
              <a:rPr lang="ko-KR" altLang="en-US" dirty="0"/>
              <a:t>의 저택을 습격하자 경찰은 학생들을 체포</a:t>
            </a:r>
            <a:endParaRPr lang="en-US" altLang="ko-KR" dirty="0"/>
          </a:p>
          <a:p>
            <a:pPr fontAlgn="base">
              <a:lnSpc>
                <a:spcPct val="170000"/>
              </a:lnSpc>
            </a:pPr>
            <a:r>
              <a:rPr lang="ko-KR" altLang="en-US" dirty="0"/>
              <a:t>학생들의 체포 소식은 북경의 시민들을 더욱 자극</a:t>
            </a:r>
            <a:r>
              <a:rPr lang="en-US" altLang="ko-KR" dirty="0"/>
              <a:t>, </a:t>
            </a:r>
            <a:r>
              <a:rPr lang="ko-KR" altLang="en-US" dirty="0"/>
              <a:t>학생</a:t>
            </a:r>
            <a:r>
              <a:rPr lang="en-US" altLang="ko-KR" dirty="0"/>
              <a:t>. </a:t>
            </a:r>
            <a:r>
              <a:rPr lang="ko-KR" altLang="en-US" dirty="0"/>
              <a:t>시민</a:t>
            </a:r>
            <a:r>
              <a:rPr lang="en-US" altLang="ko-KR" dirty="0"/>
              <a:t>, </a:t>
            </a:r>
            <a:r>
              <a:rPr lang="ko-KR" altLang="en-US" dirty="0"/>
              <a:t>노동자계급</a:t>
            </a:r>
            <a:r>
              <a:rPr lang="en-US" altLang="ko-KR" dirty="0"/>
              <a:t>, </a:t>
            </a:r>
            <a:r>
              <a:rPr lang="ko-KR" altLang="en-US" dirty="0"/>
              <a:t>지식인들이 적극 가담</a:t>
            </a:r>
            <a:r>
              <a:rPr lang="en-US" altLang="ko-KR" dirty="0"/>
              <a:t>, </a:t>
            </a:r>
          </a:p>
          <a:p>
            <a:pPr fontAlgn="base">
              <a:lnSpc>
                <a:spcPct val="170000"/>
              </a:lnSpc>
            </a:pPr>
            <a:r>
              <a:rPr lang="ko-KR" altLang="en-US" dirty="0"/>
              <a:t>전국적으로 확산</a:t>
            </a:r>
            <a:endParaRPr lang="en-US" altLang="ko-KR" dirty="0"/>
          </a:p>
          <a:p>
            <a:pPr fontAlgn="base">
              <a:lnSpc>
                <a:spcPct val="170000"/>
              </a:lnSpc>
              <a:buNone/>
            </a:pPr>
            <a:r>
              <a:rPr lang="en-US" altLang="ko-KR" dirty="0"/>
              <a:t> </a:t>
            </a:r>
            <a:endParaRPr lang="ko-KR" altLang="en-US" dirty="0"/>
          </a:p>
          <a:p>
            <a:pPr fontAlgn="base">
              <a:lnSpc>
                <a:spcPct val="170000"/>
              </a:lnSpc>
            </a:pPr>
            <a:r>
              <a:rPr lang="en-US" altLang="ko-KR" dirty="0"/>
              <a:t>5.4</a:t>
            </a:r>
            <a:r>
              <a:rPr lang="ko-KR" altLang="en-US" dirty="0"/>
              <a:t>운동으로 일본의 </a:t>
            </a:r>
            <a:r>
              <a:rPr lang="en-US" altLang="ko-KR" dirty="0"/>
              <a:t>21</a:t>
            </a:r>
            <a:r>
              <a:rPr lang="ko-KR" altLang="en-US" dirty="0"/>
              <a:t>개조가 취소되었고</a:t>
            </a:r>
            <a:r>
              <a:rPr lang="en-US" altLang="ko-KR" dirty="0"/>
              <a:t>, </a:t>
            </a:r>
            <a:r>
              <a:rPr lang="ko-KR" altLang="en-US" dirty="0"/>
              <a:t>靑島반환을 약속</a:t>
            </a:r>
            <a:endParaRPr lang="en-US" altLang="ko-KR" dirty="0"/>
          </a:p>
          <a:p>
            <a:pPr fontAlgn="base">
              <a:lnSpc>
                <a:spcPct val="170000"/>
              </a:lnSpc>
            </a:pPr>
            <a:r>
              <a:rPr lang="ko-KR" altLang="en-US" dirty="0"/>
              <a:t>매국노 처벌을 요구</a:t>
            </a:r>
            <a:r>
              <a:rPr lang="en-US" altLang="ko-KR" dirty="0"/>
              <a:t>, </a:t>
            </a:r>
            <a:r>
              <a:rPr lang="ko-KR" altLang="en-US" dirty="0"/>
              <a:t>일본상품 불매 운동</a:t>
            </a:r>
            <a:endParaRPr lang="en-US" altLang="ko-KR" dirty="0"/>
          </a:p>
          <a:p>
            <a:pPr fontAlgn="base">
              <a:lnSpc>
                <a:spcPct val="170000"/>
              </a:lnSpc>
            </a:pPr>
            <a:r>
              <a:rPr lang="en-US" altLang="ko-KR" dirty="0"/>
              <a:t>6.3. </a:t>
            </a:r>
            <a:r>
              <a:rPr lang="ko-KR" altLang="en-US" dirty="0"/>
              <a:t>대량 체포를 감행했고</a:t>
            </a:r>
            <a:r>
              <a:rPr lang="en-US" altLang="ko-KR" dirty="0"/>
              <a:t>, </a:t>
            </a:r>
            <a:r>
              <a:rPr lang="ko-KR" altLang="en-US" dirty="0"/>
              <a:t>이에 학생</a:t>
            </a:r>
            <a:r>
              <a:rPr lang="en-US" altLang="ko-KR" dirty="0"/>
              <a:t>, </a:t>
            </a:r>
            <a:r>
              <a:rPr lang="ko-KR" altLang="en-US" dirty="0"/>
              <a:t>상인</a:t>
            </a:r>
            <a:r>
              <a:rPr lang="en-US" altLang="ko-KR" dirty="0"/>
              <a:t>, </a:t>
            </a:r>
            <a:r>
              <a:rPr lang="ko-KR" altLang="en-US" dirty="0"/>
              <a:t>노동자 등은 </a:t>
            </a:r>
            <a:r>
              <a:rPr lang="ko-KR" altLang="en-US" dirty="0" err="1"/>
              <a:t>三罷투쟁</a:t>
            </a:r>
            <a:endParaRPr lang="en-US" altLang="ko-KR" dirty="0"/>
          </a:p>
          <a:p>
            <a:pPr fontAlgn="base">
              <a:lnSpc>
                <a:spcPct val="170000"/>
              </a:lnSpc>
            </a:pPr>
            <a:r>
              <a:rPr lang="en-US" altLang="ko-KR" dirty="0"/>
              <a:t>6.10. </a:t>
            </a:r>
            <a:r>
              <a:rPr lang="ko-KR" altLang="en-US" dirty="0"/>
              <a:t>북경정부는 민중의 요구에 굴복하고 매국노로 지적된 관료 처벌</a:t>
            </a:r>
            <a:r>
              <a:rPr lang="en-US" altLang="ko-KR" dirty="0"/>
              <a:t>, </a:t>
            </a:r>
            <a:r>
              <a:rPr lang="ko-KR" altLang="en-US" dirty="0" err="1"/>
              <a:t>베르사이유</a:t>
            </a:r>
            <a:r>
              <a:rPr lang="ko-KR" altLang="en-US" dirty="0"/>
              <a:t> 조약 조인 거부</a:t>
            </a:r>
            <a:endParaRPr lang="en-US" altLang="ko-KR" dirty="0"/>
          </a:p>
          <a:p>
            <a:pPr fontAlgn="base">
              <a:lnSpc>
                <a:spcPct val="170000"/>
              </a:lnSpc>
            </a:pPr>
            <a:r>
              <a:rPr lang="en-US" altLang="ko-KR" dirty="0"/>
              <a:t>5.4</a:t>
            </a:r>
            <a:r>
              <a:rPr lang="ko-KR" altLang="en-US" dirty="0"/>
              <a:t>운동은 민중의 승리로 이후 중국의 혁명운동에서 이들 세력이 주도적 세력으로 등장하게 된 전환기</a:t>
            </a:r>
            <a:r>
              <a:rPr lang="en-US" altLang="ko-KR" dirty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090"/>
          </a:xfrm>
        </p:spPr>
        <p:txBody>
          <a:bodyPr>
            <a:normAutofit/>
          </a:bodyPr>
          <a:lstStyle/>
          <a:p>
            <a:r>
              <a:rPr lang="ko-KR" altLang="en-US" dirty="0"/>
              <a:t>시위의 확산과 성과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2755"/>
    </mc:Choice>
    <mc:Fallback xmlns="">
      <p:transition spd="slow" advTm="26275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Education03">
  <a:themeElements>
    <a:clrScheme name="귤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450</TotalTime>
  <Words>1214</Words>
  <Application>Microsoft Office PowerPoint</Application>
  <PresentationFormat>와이드스크린</PresentationFormat>
  <Paragraphs>127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黑体</vt:lpstr>
      <vt:lpstr>맑은 고딕</vt:lpstr>
      <vt:lpstr>Arial</vt:lpstr>
      <vt:lpstr>Corbel</vt:lpstr>
      <vt:lpstr>Wingdings</vt:lpstr>
      <vt:lpstr>Wingdings 2</vt:lpstr>
      <vt:lpstr>New_Education03</vt:lpstr>
      <vt:lpstr>신문화 운동기 민중의 각성 </vt:lpstr>
      <vt:lpstr>민중은 스스로 공화국의 주인</vt:lpstr>
      <vt:lpstr>새로운 민중, 새로운 요구의 등장</vt:lpstr>
      <vt:lpstr>각성은 5.4운동으로 표출</vt:lpstr>
      <vt:lpstr>제1차 세계대전1914~1918</vt:lpstr>
      <vt:lpstr>21개조 요구</vt:lpstr>
      <vt:lpstr>일본제국주의에 항의</vt:lpstr>
      <vt:lpstr>全體學生天安門宣言(1919년 5월 4일)</vt:lpstr>
      <vt:lpstr>시위의 확산과 성과</vt:lpstr>
      <vt:lpstr>중국혁명의 방향 제시</vt:lpstr>
      <vt:lpstr>신문화운동(1915~ )</vt:lpstr>
      <vt:lpstr>신문화운동의 실천내용</vt:lpstr>
      <vt:lpstr>문화의 변화, 교육의 확산</vt:lpstr>
      <vt:lpstr>경제근대화 - 국제경제로의 편입</vt:lpstr>
      <vt:lpstr>노동자 조직의 결성</vt:lpstr>
      <vt:lpstr>혁명은 무엇인가?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신해혁명 이후</dc:title>
  <dc:creator>서진석교수님</dc:creator>
  <cp:lastModifiedBy>pang hyangsook</cp:lastModifiedBy>
  <cp:revision>48</cp:revision>
  <dcterms:created xsi:type="dcterms:W3CDTF">2014-11-25T19:33:07Z</dcterms:created>
  <dcterms:modified xsi:type="dcterms:W3CDTF">2021-05-23T15:55:16Z</dcterms:modified>
</cp:coreProperties>
</file>