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6" r:id="rId4"/>
    <p:sldId id="272" r:id="rId5"/>
    <p:sldId id="273" r:id="rId6"/>
    <p:sldId id="267" r:id="rId7"/>
    <p:sldId id="276" r:id="rId8"/>
    <p:sldId id="27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28E-811E-4B6E-AA94-CF77B224815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7116-AE3C-4E88-A64F-B2F5E06BE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6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28E-811E-4B6E-AA94-CF77B224815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7116-AE3C-4E88-A64F-B2F5E06BE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90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28E-811E-4B6E-AA94-CF77B224815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7116-AE3C-4E88-A64F-B2F5E06BE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28E-811E-4B6E-AA94-CF77B224815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7116-AE3C-4E88-A64F-B2F5E06BE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1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28E-811E-4B6E-AA94-CF77B224815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7116-AE3C-4E88-A64F-B2F5E06BE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5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28E-811E-4B6E-AA94-CF77B224815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7116-AE3C-4E88-A64F-B2F5E06BE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58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28E-811E-4B6E-AA94-CF77B224815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7116-AE3C-4E88-A64F-B2F5E06BE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18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28E-811E-4B6E-AA94-CF77B224815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7116-AE3C-4E88-A64F-B2F5E06BE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38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28E-811E-4B6E-AA94-CF77B224815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7116-AE3C-4E88-A64F-B2F5E06BE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8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28E-811E-4B6E-AA94-CF77B224815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7116-AE3C-4E88-A64F-B2F5E06BE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3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E28E-811E-4B6E-AA94-CF77B224815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7116-AE3C-4E88-A64F-B2F5E06BE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91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0E28E-811E-4B6E-AA94-CF77B2248151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E7116-AE3C-4E88-A64F-B2F5E06BE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30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kakao.com/o/gTn82cx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kao.com/o/gTn82cxd" TargetMode="External"/><Relationship Id="rId2" Type="http://schemas.openxmlformats.org/officeDocument/2006/relationships/hyperlink" Target="http://eclass.sogang.ac.kr/ilos/main/main_form.ac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ulomb's_law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9992" y="674307"/>
            <a:ext cx="9144000" cy="2387600"/>
          </a:xfrm>
        </p:spPr>
        <p:txBody>
          <a:bodyPr/>
          <a:lstStyle/>
          <a:p>
            <a:r>
              <a:rPr lang="ko-KR" altLang="en-US" dirty="0"/>
              <a:t>일반물리실험</a:t>
            </a:r>
            <a:r>
              <a:rPr lang="en-US" altLang="ko-KR" dirty="0"/>
              <a:t> OT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42194" y="4097705"/>
            <a:ext cx="87623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조교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이도열</a:t>
            </a:r>
            <a:endParaRPr lang="en-US" altLang="ko-KR" sz="2000" dirty="0"/>
          </a:p>
          <a:p>
            <a:r>
              <a:rPr lang="ko-KR" altLang="en-US" sz="2000" dirty="0"/>
              <a:t>메일 </a:t>
            </a:r>
            <a:r>
              <a:rPr lang="en-US" altLang="ko-KR" sz="2000" dirty="0"/>
              <a:t>: doyoullee@sogang.ac.kr</a:t>
            </a:r>
          </a:p>
          <a:p>
            <a:r>
              <a:rPr lang="en-US" altLang="ko-KR" sz="2000" dirty="0"/>
              <a:t>Office : R1022</a:t>
            </a:r>
          </a:p>
          <a:p>
            <a:r>
              <a:rPr lang="ko-KR" altLang="en-US" sz="2000" dirty="0"/>
              <a:t>강의실</a:t>
            </a:r>
            <a:r>
              <a:rPr lang="en-US" altLang="ko-KR" sz="2000" dirty="0"/>
              <a:t>: R103</a:t>
            </a:r>
          </a:p>
          <a:p>
            <a:r>
              <a:rPr lang="ko-KR" altLang="en-US" sz="2000" dirty="0"/>
              <a:t>카카오톡 오픈채팅방 </a:t>
            </a:r>
            <a:r>
              <a:rPr lang="en-US" altLang="ko-KR" sz="2000" dirty="0"/>
              <a:t>: 21-2 </a:t>
            </a:r>
            <a:r>
              <a:rPr lang="ko-KR" altLang="en-US" sz="2000" dirty="0"/>
              <a:t>서강대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일물실</a:t>
            </a:r>
            <a:r>
              <a:rPr lang="ko-KR" altLang="en-US" sz="2000" dirty="0"/>
              <a:t> </a:t>
            </a:r>
            <a:r>
              <a:rPr lang="en-US" altLang="ko-KR" sz="2000" dirty="0"/>
              <a:t>11</a:t>
            </a:r>
            <a:r>
              <a:rPr lang="ko-KR" altLang="en-US" sz="2000" dirty="0"/>
              <a:t>반</a:t>
            </a:r>
            <a:endParaRPr lang="en-US" altLang="ko-KR" sz="2000" dirty="0"/>
          </a:p>
          <a:p>
            <a:r>
              <a:rPr lang="ko-KR" altLang="en-US" sz="2000" dirty="0"/>
              <a:t>오픈 </a:t>
            </a:r>
            <a:r>
              <a:rPr lang="ko-KR" altLang="en-US" sz="2000" dirty="0" err="1"/>
              <a:t>채팅방</a:t>
            </a:r>
            <a:r>
              <a:rPr lang="ko-KR" altLang="en-US" sz="2000" dirty="0"/>
              <a:t> 주소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2"/>
              </a:rPr>
              <a:t>https://open.kakao.com/o/gTn82cxd</a:t>
            </a:r>
            <a:endParaRPr lang="en-US" altLang="ko-KR" sz="2000" dirty="0"/>
          </a:p>
          <a:p>
            <a:r>
              <a:rPr lang="en-US" altLang="ko-KR" sz="2000" dirty="0"/>
              <a:t>p/w: sgu2021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619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3BC5F-3761-46E0-B3A0-E64BEE536E50}"/>
              </a:ext>
            </a:extLst>
          </p:cNvPr>
          <p:cNvSpPr txBox="1"/>
          <p:nvPr/>
        </p:nvSpPr>
        <p:spPr>
          <a:xfrm>
            <a:off x="7927596" y="504494"/>
            <a:ext cx="35654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코로나</a:t>
            </a:r>
            <a:r>
              <a:rPr lang="en-US" altLang="ko-KR" dirty="0"/>
              <a:t>19 </a:t>
            </a:r>
            <a:r>
              <a:rPr lang="ko-KR" altLang="en-US" dirty="0"/>
              <a:t>관련하여 학기 일정에 조정이 있을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변동 사항은 결정되는 대로 사이버 캠퍼스 및 카카오톡 오픈 채팅방을 통해 공지할 예정입니다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사이버 캠퍼스를 주기적으로 확인해 주시고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꼭 채팅방에 들어오시기 바랍니다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사이버 캠퍼스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http://eclass.sogang.ac.kr/ilos/main/main_form.acl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카카오톡 오픈 </a:t>
            </a:r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sz="1800" dirty="0">
                <a:hlinkClick r:id="rId3"/>
              </a:rPr>
              <a:t>https://open.kakao.com/o/gTn82cxd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dirty="0"/>
              <a:t>p/w: </a:t>
            </a:r>
            <a:r>
              <a:rPr lang="en-US" altLang="ko-KR" sz="1800" dirty="0"/>
              <a:t>sgu2021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BF0C4-66E8-4962-AAA2-D6B9B46576A2}"/>
              </a:ext>
            </a:extLst>
          </p:cNvPr>
          <p:cNvSpPr txBox="1"/>
          <p:nvPr/>
        </p:nvSpPr>
        <p:spPr>
          <a:xfrm>
            <a:off x="220190" y="102761"/>
            <a:ext cx="108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학기 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A71794-A304-46DF-BA40-BEBE2EE31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8" y="490947"/>
            <a:ext cx="4729116" cy="623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3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0769" y="389388"/>
            <a:ext cx="941795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배점</a:t>
            </a:r>
            <a:endParaRPr lang="en-US" altLang="ko-KR" sz="1600" b="1" dirty="0"/>
          </a:p>
          <a:p>
            <a:endParaRPr lang="en-US" altLang="ko-KR" sz="1600" dirty="0"/>
          </a:p>
          <a:p>
            <a:r>
              <a:rPr lang="ko-KR" altLang="en-US" sz="1600" dirty="0"/>
              <a:t>퀴즈 </a:t>
            </a:r>
            <a:r>
              <a:rPr lang="en-US" altLang="ko-KR" sz="1600" dirty="0"/>
              <a:t>(</a:t>
            </a:r>
            <a:r>
              <a:rPr lang="ko-KR" altLang="en-US" sz="1600" dirty="0"/>
              <a:t>각 주당 </a:t>
            </a:r>
            <a:r>
              <a:rPr lang="en-US" altLang="ko-KR" sz="1600" dirty="0"/>
              <a:t>30</a:t>
            </a:r>
            <a:r>
              <a:rPr lang="ko-KR" altLang="en-US" sz="1600" dirty="0"/>
              <a:t>점</a:t>
            </a:r>
            <a:r>
              <a:rPr lang="en-US" altLang="ko-KR" sz="1600" dirty="0"/>
              <a:t>, 25%), </a:t>
            </a:r>
            <a:r>
              <a:rPr lang="ko-KR" altLang="en-US" sz="1600" dirty="0"/>
              <a:t>결과 </a:t>
            </a:r>
            <a:r>
              <a:rPr lang="ko-KR" altLang="en-US" sz="1600" dirty="0" err="1"/>
              <a:t>레포트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각 주당 </a:t>
            </a:r>
            <a:r>
              <a:rPr lang="en-US" altLang="ko-KR" sz="1600" dirty="0"/>
              <a:t>50</a:t>
            </a:r>
            <a:r>
              <a:rPr lang="ko-KR" altLang="en-US" sz="1600" dirty="0"/>
              <a:t>점</a:t>
            </a:r>
            <a:r>
              <a:rPr lang="en-US" altLang="ko-KR" sz="1600" dirty="0"/>
              <a:t>, 55%), </a:t>
            </a:r>
            <a:r>
              <a:rPr lang="ko-KR" altLang="en-US" sz="1600" dirty="0"/>
              <a:t>태도 </a:t>
            </a:r>
            <a:r>
              <a:rPr lang="en-US" altLang="ko-KR" sz="1600" dirty="0"/>
              <a:t>(10%), </a:t>
            </a:r>
            <a:r>
              <a:rPr lang="ko-KR" altLang="en-US" sz="1600" dirty="0"/>
              <a:t>기말고사 </a:t>
            </a:r>
            <a:r>
              <a:rPr lang="en-US" altLang="ko-KR" sz="1600" dirty="0"/>
              <a:t>(10%)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0768" y="1413240"/>
            <a:ext cx="8283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태도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뒷정리 깔끔하게 잘 하고 </a:t>
            </a:r>
            <a:r>
              <a:rPr lang="ko-KR" altLang="en-US" sz="1600" u="sng" dirty="0"/>
              <a:t>조교에게 확인 받고 가기</a:t>
            </a:r>
            <a:r>
              <a:rPr lang="en-US" altLang="ko-KR" sz="1600" dirty="0"/>
              <a:t>. </a:t>
            </a:r>
            <a:r>
              <a:rPr lang="ko-KR" altLang="en-US" sz="1600" u="sng" dirty="0"/>
              <a:t>실험 기구</a:t>
            </a:r>
            <a:r>
              <a:rPr lang="en-US" altLang="ko-KR" sz="1600" u="sng" dirty="0"/>
              <a:t> </a:t>
            </a:r>
            <a:r>
              <a:rPr lang="ko-KR" altLang="en-US" sz="1600" u="sng" dirty="0"/>
              <a:t>조심해서 사용하기</a:t>
            </a:r>
            <a:r>
              <a:rPr lang="en-US" altLang="ko-KR" sz="1600" u="sng" dirty="0"/>
              <a:t>.</a:t>
            </a:r>
          </a:p>
          <a:p>
            <a:r>
              <a:rPr lang="ko-KR" altLang="en-US" sz="1600" dirty="0"/>
              <a:t>실험 중 실험과 무관한 행위 금지 </a:t>
            </a:r>
            <a:r>
              <a:rPr lang="en-US" altLang="ko-KR" sz="1600" dirty="0"/>
              <a:t>(ex </a:t>
            </a:r>
            <a:r>
              <a:rPr lang="ko-KR" altLang="en-US" sz="1600" dirty="0"/>
              <a:t>핸드폰 게임</a:t>
            </a:r>
            <a:r>
              <a:rPr lang="en-US" altLang="ko-KR" sz="16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0768" y="2669977"/>
            <a:ext cx="954514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퀴즈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매뉴얼에 있는 이론과 실험방법에서 출제됨</a:t>
            </a:r>
            <a:r>
              <a:rPr lang="en-US" altLang="ko-KR" sz="1600" dirty="0"/>
              <a:t>, </a:t>
            </a:r>
            <a:r>
              <a:rPr lang="ko-KR" altLang="en-US" sz="1600" dirty="0"/>
              <a:t>수업 전에 보기 시작하며 지각한 경우 퀴즈를 보지 못함</a:t>
            </a:r>
            <a:r>
              <a:rPr lang="en-US" altLang="ko-KR" sz="1600" dirty="0"/>
              <a:t>(0</a:t>
            </a:r>
            <a:r>
              <a:rPr lang="ko-KR" altLang="en-US" sz="1600" dirty="0" err="1"/>
              <a:t>점처리</a:t>
            </a:r>
            <a:r>
              <a:rPr lang="en-US" altLang="ko-KR" sz="1600" dirty="0"/>
              <a:t>.) </a:t>
            </a:r>
            <a:r>
              <a:rPr lang="ko-KR" altLang="en-US" sz="1600" dirty="0">
                <a:highlight>
                  <a:srgbClr val="FFFF00"/>
                </a:highlight>
              </a:rPr>
              <a:t>퀴즈는 정각에 시작함</a:t>
            </a:r>
            <a:r>
              <a:rPr lang="en-US" altLang="ko-KR" sz="1600" dirty="0">
                <a:highlight>
                  <a:srgbClr val="FFFF00"/>
                </a:highlight>
              </a:rPr>
              <a:t>. </a:t>
            </a:r>
            <a:r>
              <a:rPr lang="ko-KR" altLang="en-US" sz="1600" dirty="0">
                <a:highlight>
                  <a:srgbClr val="FFFF00"/>
                </a:highlight>
              </a:rPr>
              <a:t>따라서 시간엄수</a:t>
            </a:r>
            <a:r>
              <a:rPr lang="en-US" altLang="ko-KR" sz="1600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sz="1600" dirty="0"/>
              <a:t>실험 시작 후 </a:t>
            </a:r>
            <a:r>
              <a:rPr lang="en-US" altLang="ko-KR" sz="1600" dirty="0"/>
              <a:t>10</a:t>
            </a:r>
            <a:r>
              <a:rPr lang="ko-KR" altLang="en-US" sz="1600" dirty="0"/>
              <a:t>분 정도가 퀴즈 시간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u="sng" dirty="0">
                <a:solidFill>
                  <a:srgbClr val="FF0000"/>
                </a:solidFill>
              </a:rPr>
              <a:t>퀴즈 중 핸드폰 사용 혹은 </a:t>
            </a:r>
            <a:r>
              <a:rPr lang="ko-KR" altLang="en-US" sz="1600" u="sng" dirty="0" err="1">
                <a:solidFill>
                  <a:srgbClr val="FF0000"/>
                </a:solidFill>
              </a:rPr>
              <a:t>컨닝</a:t>
            </a:r>
            <a:r>
              <a:rPr lang="ko-KR" altLang="en-US" sz="1600" u="sng" dirty="0">
                <a:solidFill>
                  <a:srgbClr val="FF0000"/>
                </a:solidFill>
              </a:rPr>
              <a:t> 시 그 실험 결과 </a:t>
            </a:r>
            <a:r>
              <a:rPr lang="ko-KR" altLang="en-US" sz="1600" u="sng" dirty="0" err="1">
                <a:solidFill>
                  <a:srgbClr val="FF0000"/>
                </a:solidFill>
              </a:rPr>
              <a:t>레포트</a:t>
            </a:r>
            <a:r>
              <a:rPr lang="ko-KR" altLang="en-US" sz="1600" u="sng" dirty="0">
                <a:solidFill>
                  <a:srgbClr val="FF0000"/>
                </a:solidFill>
              </a:rPr>
              <a:t> 점수와 퀴즈</a:t>
            </a:r>
            <a:r>
              <a:rPr lang="en-US" altLang="ko-KR" sz="1600" u="sng" dirty="0">
                <a:solidFill>
                  <a:srgbClr val="FF0000"/>
                </a:solidFill>
              </a:rPr>
              <a:t>, </a:t>
            </a:r>
            <a:r>
              <a:rPr lang="ko-KR" altLang="en-US" sz="1600" u="sng" dirty="0">
                <a:solidFill>
                  <a:srgbClr val="FF0000"/>
                </a:solidFill>
              </a:rPr>
              <a:t>태도 모두 </a:t>
            </a:r>
            <a:r>
              <a:rPr lang="en-US" altLang="ko-KR" sz="1600" u="sng" dirty="0">
                <a:solidFill>
                  <a:srgbClr val="FF0000"/>
                </a:solidFill>
              </a:rPr>
              <a:t>0</a:t>
            </a:r>
            <a:r>
              <a:rPr lang="ko-KR" altLang="en-US" sz="1600" u="sng" dirty="0">
                <a:solidFill>
                  <a:srgbClr val="FF0000"/>
                </a:solidFill>
              </a:rPr>
              <a:t>점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0768" y="4703564"/>
            <a:ext cx="972802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출석</a:t>
            </a:r>
            <a:endParaRPr lang="en-US" altLang="ko-KR" sz="1600" b="1" dirty="0"/>
          </a:p>
          <a:p>
            <a:endParaRPr lang="en-US" altLang="ko-KR" sz="1600" dirty="0"/>
          </a:p>
          <a:p>
            <a:r>
              <a:rPr lang="ko-KR" altLang="en-US" sz="1600" dirty="0">
                <a:solidFill>
                  <a:srgbClr val="FF0000"/>
                </a:solidFill>
              </a:rPr>
              <a:t>일반물리실험에 결석은 허용되지 않음</a:t>
            </a:r>
            <a:r>
              <a:rPr lang="en-US" altLang="ko-KR" sz="1600" dirty="0">
                <a:solidFill>
                  <a:srgbClr val="FF0000"/>
                </a:solidFill>
              </a:rPr>
              <a:t>.(</a:t>
            </a:r>
            <a:r>
              <a:rPr lang="ko-KR" altLang="en-US" sz="1600" dirty="0">
                <a:solidFill>
                  <a:srgbClr val="FF0000"/>
                </a:solidFill>
              </a:rPr>
              <a:t>동영상 강의 진도 </a:t>
            </a:r>
            <a:r>
              <a:rPr lang="en-US" altLang="ko-KR" sz="1600" dirty="0">
                <a:solidFill>
                  <a:srgbClr val="FF0000"/>
                </a:solidFill>
              </a:rPr>
              <a:t>100% </a:t>
            </a:r>
            <a:r>
              <a:rPr lang="ko-KR" altLang="en-US" sz="1600" dirty="0">
                <a:solidFill>
                  <a:srgbClr val="FF0000"/>
                </a:solidFill>
              </a:rPr>
              <a:t>달성 필수</a:t>
            </a:r>
            <a:r>
              <a:rPr lang="en-US" altLang="ko-KR" sz="1600" dirty="0">
                <a:solidFill>
                  <a:srgbClr val="FF0000"/>
                </a:solidFill>
              </a:rPr>
              <a:t>) </a:t>
            </a:r>
            <a:r>
              <a:rPr lang="ko-KR" altLang="en-US" sz="1600" dirty="0"/>
              <a:t>부득이한 사정으로 결석이 예상되는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최소 </a:t>
            </a:r>
            <a:r>
              <a:rPr lang="en-US" altLang="ko-KR" sz="1600" dirty="0"/>
              <a:t>3</a:t>
            </a:r>
            <a:r>
              <a:rPr lang="ko-KR" altLang="en-US" sz="1600" dirty="0"/>
              <a:t>일전에 이야기하면 분반을 일시적으로 변경해줄 수 있음</a:t>
            </a:r>
            <a:r>
              <a:rPr lang="en-US" altLang="ko-KR" sz="1600" dirty="0"/>
              <a:t>. </a:t>
            </a:r>
            <a:r>
              <a:rPr lang="ko-KR" altLang="en-US" sz="1600" dirty="0"/>
              <a:t>부득이한 사정이란 신검</a:t>
            </a:r>
            <a:r>
              <a:rPr lang="en-US" altLang="ko-KR" sz="1600" dirty="0"/>
              <a:t>, </a:t>
            </a:r>
            <a:r>
              <a:rPr lang="ko-KR" altLang="en-US" sz="1600" dirty="0"/>
              <a:t>면접</a:t>
            </a:r>
            <a:r>
              <a:rPr lang="en-US" altLang="ko-KR" sz="1600" dirty="0"/>
              <a:t>, </a:t>
            </a:r>
            <a:r>
              <a:rPr lang="ko-KR" altLang="en-US" sz="1600" dirty="0"/>
              <a:t>상례 같은 것으로 학과 행사</a:t>
            </a:r>
            <a:r>
              <a:rPr lang="en-US" altLang="ko-KR" sz="1600" dirty="0"/>
              <a:t>, </a:t>
            </a:r>
            <a:r>
              <a:rPr lang="ko-KR" altLang="en-US" sz="1600" dirty="0"/>
              <a:t>동아리 모임은 인정하지 않음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30067" y="6117080"/>
            <a:ext cx="8446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표절 프로그램을 돌립니다</a:t>
            </a:r>
            <a:r>
              <a:rPr lang="en-US" altLang="ko-KR" sz="2400" dirty="0">
                <a:solidFill>
                  <a:srgbClr val="FF0000"/>
                </a:solidFill>
              </a:rPr>
              <a:t>. </a:t>
            </a:r>
            <a:r>
              <a:rPr lang="ko-KR" altLang="en-US" sz="2400" dirty="0">
                <a:solidFill>
                  <a:srgbClr val="FF0000"/>
                </a:solidFill>
              </a:rPr>
              <a:t>족보 내용 카피할 경우 무조건 </a:t>
            </a:r>
            <a:r>
              <a:rPr lang="en-US" altLang="ko-KR" sz="2400" dirty="0">
                <a:solidFill>
                  <a:srgbClr val="FF0000"/>
                </a:solidFill>
              </a:rPr>
              <a:t>F!</a:t>
            </a:r>
          </a:p>
        </p:txBody>
      </p:sp>
    </p:spTree>
    <p:extLst>
      <p:ext uri="{BB962C8B-B14F-4D97-AF65-F5344CB8AC3E}">
        <p14:creationId xmlns:p14="http://schemas.microsoft.com/office/powerpoint/2010/main" val="83227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98F0B4-C0D1-4B80-A623-E13AEC7074D8}"/>
              </a:ext>
            </a:extLst>
          </p:cNvPr>
          <p:cNvSpPr/>
          <p:nvPr/>
        </p:nvSpPr>
        <p:spPr>
          <a:xfrm>
            <a:off x="825062" y="428716"/>
            <a:ext cx="1074682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 fontAlgn="base">
              <a:lnSpc>
                <a:spcPct val="150000"/>
              </a:lnSpc>
            </a:pPr>
            <a:r>
              <a:rPr lang="ko-KR" altLang="en-US" kern="0" dirty="0">
                <a:solidFill>
                  <a:srgbClr val="000000"/>
                </a:solidFill>
                <a:ea typeface="굴림" panose="020B0600000101010101" pitchFamily="50" charset="-127"/>
              </a:rPr>
              <a:t>수업내용 유의사항 </a:t>
            </a: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r>
              <a:rPr lang="ko-KR" altLang="en-US" kern="0" dirty="0" err="1">
                <a:solidFill>
                  <a:srgbClr val="000000"/>
                </a:solidFill>
                <a:ea typeface="굴림" panose="020B0600000101010101" pitchFamily="50" charset="-127"/>
              </a:rPr>
              <a:t>실험교재는</a:t>
            </a:r>
            <a:r>
              <a:rPr lang="ko-KR" altLang="en-US" kern="0" dirty="0">
                <a:solidFill>
                  <a:srgbClr val="00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u="sng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ea typeface="굴림" panose="020B0600000101010101" pitchFamily="50" charset="-127"/>
              </a:rPr>
              <a:t>http://physlab.sogang.ac.kr</a:t>
            </a:r>
            <a:r>
              <a:rPr lang="ko-KR" altLang="en-US" kern="0" dirty="0">
                <a:solidFill>
                  <a:srgbClr val="000000"/>
                </a:solidFill>
                <a:ea typeface="굴림" panose="020B0600000101010101" pitchFamily="50" charset="-127"/>
              </a:rPr>
              <a:t>에 접속하여 다운로드합니다</a:t>
            </a:r>
            <a:r>
              <a:rPr lang="en-US" altLang="ko-KR" kern="0" dirty="0">
                <a:solidFill>
                  <a:srgbClr val="000000"/>
                </a:solidFill>
                <a:ea typeface="굴림" panose="020B0600000101010101" pitchFamily="50" charset="-127"/>
              </a:rPr>
              <a:t>.</a:t>
            </a: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r>
              <a:rPr lang="ko-KR" altLang="en-US" kern="0" dirty="0">
                <a:solidFill>
                  <a:srgbClr val="000000"/>
                </a:solidFill>
                <a:ea typeface="굴림" panose="020B0600000101010101" pitchFamily="50" charset="-127"/>
              </a:rPr>
              <a:t>실험에 관한 문의 사항은 홈페이지나 담당조교를 통해 질문하시면 됩니다</a:t>
            </a:r>
            <a:r>
              <a:rPr lang="en-US" altLang="ko-KR" kern="0" dirty="0">
                <a:solidFill>
                  <a:srgbClr val="000000"/>
                </a:solidFill>
                <a:ea typeface="굴림" panose="020B0600000101010101" pitchFamily="50" charset="-127"/>
              </a:rPr>
              <a:t>.</a:t>
            </a: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r>
              <a:rPr lang="ko-KR" altLang="en-US" kern="0" dirty="0">
                <a:solidFill>
                  <a:srgbClr val="000000"/>
                </a:solidFill>
                <a:ea typeface="굴림" panose="020B0600000101010101" pitchFamily="50" charset="-127"/>
              </a:rPr>
              <a:t>실험 교재의 내용이 변경될 수 있으니 되도록 한주에 하나씩 출력하는 것을 권합니다</a:t>
            </a:r>
            <a:r>
              <a:rPr lang="en-US" altLang="ko-KR" kern="0" dirty="0">
                <a:solidFill>
                  <a:srgbClr val="000000"/>
                </a:solidFill>
                <a:ea typeface="굴림" panose="020B0600000101010101" pitchFamily="50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dirty="0">
              <a:ea typeface="굴림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ea typeface="굴림" panose="020B0600000101010101" pitchFamily="50" charset="-127"/>
              </a:rPr>
              <a:t>- </a:t>
            </a:r>
            <a:r>
              <a:rPr lang="ko-KR" altLang="en-US" dirty="0" err="1">
                <a:ea typeface="굴림" panose="020B0600000101010101" pitchFamily="50" charset="-127"/>
              </a:rPr>
              <a:t>주교재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ea typeface="굴림" panose="020B0600000101010101" pitchFamily="50" charset="-127"/>
              </a:rPr>
              <a:t>Web page : </a:t>
            </a:r>
            <a:r>
              <a:rPr lang="en-US" altLang="ko-KR" u="sng" dirty="0">
                <a:ea typeface="굴림" panose="020B0600000101010101" pitchFamily="50" charset="-127"/>
              </a:rPr>
              <a:t>http://physlab.sogang.ac.kr</a:t>
            </a:r>
            <a:r>
              <a:rPr lang="ko-KR" altLang="en-US" dirty="0">
                <a:ea typeface="굴림" panose="020B0600000101010101" pitchFamily="50" charset="-127"/>
              </a:rPr>
              <a:t>에 올려져 있는 물리학과 자체 제작 실험 매뉴얼</a:t>
            </a:r>
            <a:endParaRPr lang="en-US" altLang="ko-KR" dirty="0">
              <a:ea typeface="굴림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ea typeface="굴림" panose="020B0600000101010101" pitchFamily="50" charset="-127"/>
              </a:rPr>
              <a:t>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ea typeface="굴림" panose="020B0600000101010101" pitchFamily="50" charset="-127"/>
              </a:rPr>
              <a:t>- </a:t>
            </a:r>
            <a:r>
              <a:rPr lang="ko-KR" altLang="en-US" dirty="0">
                <a:ea typeface="굴림" panose="020B0600000101010101" pitchFamily="50" charset="-127"/>
              </a:rPr>
              <a:t>부교재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ea typeface="굴림" panose="020B0600000101010101" pitchFamily="50" charset="-127"/>
              </a:rPr>
              <a:t>Halliday, Resnick, and Walker </a:t>
            </a:r>
            <a:r>
              <a:rPr lang="ko-KR" altLang="en-US" dirty="0">
                <a:ea typeface="굴림" panose="020B0600000101010101" pitchFamily="50" charset="-127"/>
              </a:rPr>
              <a:t>공저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ko-KR" altLang="en-US" dirty="0">
                <a:ea typeface="굴림" panose="020B0600000101010101" pitchFamily="50" charset="-127"/>
              </a:rPr>
              <a:t>일반물리학 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ko-KR" altLang="en-US" dirty="0">
                <a:ea typeface="굴림" panose="020B0600000101010101" pitchFamily="50" charset="-127"/>
              </a:rPr>
              <a:t>범한서적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  <a:endParaRPr lang="ko-KR" altLang="en-US" dirty="0"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endParaRPr lang="ko-KR" altLang="en-US" kern="0" dirty="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2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082" y="118872"/>
            <a:ext cx="11078950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b="1" dirty="0"/>
              <a:t>결과 </a:t>
            </a:r>
            <a:r>
              <a:rPr lang="ko-KR" altLang="en-US" b="1" dirty="0" err="1"/>
              <a:t>레포트</a:t>
            </a:r>
            <a:r>
              <a:rPr lang="ko-KR" altLang="en-US" b="1" dirty="0"/>
              <a:t> 작성 </a:t>
            </a:r>
            <a:r>
              <a:rPr lang="en-US" altLang="ko-KR" b="1" dirty="0"/>
              <a:t>(</a:t>
            </a:r>
            <a:r>
              <a:rPr lang="ko-KR" altLang="en-US" b="1" dirty="0"/>
              <a:t>워드로 작성</a:t>
            </a:r>
            <a:r>
              <a:rPr lang="en-US" altLang="ko-KR" b="1" dirty="0"/>
              <a:t>, </a:t>
            </a:r>
            <a:r>
              <a:rPr lang="ko-KR" altLang="en-US" b="1" dirty="0"/>
              <a:t>파일명</a:t>
            </a:r>
            <a:r>
              <a:rPr lang="en-US" altLang="ko-KR" b="1" dirty="0"/>
              <a:t>: </a:t>
            </a:r>
            <a:r>
              <a:rPr lang="ko-KR" altLang="en-US" b="1" dirty="0"/>
              <a:t>결</a:t>
            </a:r>
            <a:r>
              <a:rPr lang="en-US" altLang="ko-KR" b="1" dirty="0"/>
              <a:t>_7</a:t>
            </a:r>
            <a:r>
              <a:rPr lang="ko-KR" altLang="en-US" b="1" dirty="0"/>
              <a:t>분반</a:t>
            </a:r>
            <a:r>
              <a:rPr lang="en-US" altLang="ko-KR" b="1" dirty="0"/>
              <a:t>_n</a:t>
            </a:r>
            <a:r>
              <a:rPr lang="ko-KR" altLang="en-US" b="1" dirty="0"/>
              <a:t>주차</a:t>
            </a:r>
            <a:r>
              <a:rPr lang="en-US" altLang="ko-KR" b="1" dirty="0"/>
              <a:t>_</a:t>
            </a:r>
            <a:r>
              <a:rPr lang="ko-KR" altLang="en-US" b="1" dirty="0"/>
              <a:t>학번</a:t>
            </a:r>
            <a:r>
              <a:rPr lang="en-US" altLang="ko-KR" b="1" dirty="0"/>
              <a:t>_</a:t>
            </a:r>
            <a:r>
              <a:rPr lang="ko-KR" altLang="en-US" b="1" dirty="0"/>
              <a:t>이름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r>
              <a:rPr lang="en-US" altLang="ko-KR" sz="1600" b="1" dirty="0"/>
              <a:t>(1) </a:t>
            </a:r>
            <a:r>
              <a:rPr lang="ko-KR" altLang="en-US" sz="1600" b="1" dirty="0"/>
              <a:t>표지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표지 반드시 작성하여 붙이기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00"/>
                </a:highlight>
              </a:rPr>
              <a:t>. </a:t>
            </a:r>
            <a:r>
              <a:rPr lang="ko-KR" altLang="en-US" sz="1600" dirty="0"/>
              <a:t>표지에는 </a:t>
            </a:r>
            <a:r>
              <a:rPr lang="ko-KR" altLang="en-US" sz="1600" u="sng" dirty="0">
                <a:solidFill>
                  <a:srgbClr val="FF0000"/>
                </a:solidFill>
              </a:rPr>
              <a:t>해당 실험 제목과 학번</a:t>
            </a:r>
            <a:r>
              <a:rPr lang="en-US" altLang="ko-KR" sz="1600" u="sng" dirty="0">
                <a:solidFill>
                  <a:srgbClr val="FF0000"/>
                </a:solidFill>
              </a:rPr>
              <a:t>, </a:t>
            </a:r>
            <a:r>
              <a:rPr lang="ko-KR" altLang="en-US" sz="1600" u="sng" dirty="0">
                <a:solidFill>
                  <a:srgbClr val="FF0000"/>
                </a:solidFill>
              </a:rPr>
              <a:t>이름</a:t>
            </a:r>
            <a:r>
              <a:rPr lang="ko-KR" altLang="en-US" sz="1600" dirty="0"/>
              <a:t>이 반드시 들어가게 할 것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(2) </a:t>
            </a:r>
            <a:r>
              <a:rPr lang="ko-KR" altLang="en-US" sz="1600" b="1" dirty="0"/>
              <a:t>순서 </a:t>
            </a:r>
            <a:r>
              <a:rPr lang="en-US" altLang="ko-KR" sz="1600" dirty="0"/>
              <a:t>: </a:t>
            </a:r>
            <a:r>
              <a:rPr lang="ko-KR" altLang="en-US" sz="1600" dirty="0"/>
              <a:t>실험 목적 </a:t>
            </a:r>
            <a:r>
              <a:rPr lang="en-US" altLang="ko-KR" sz="1600" dirty="0"/>
              <a:t>– </a:t>
            </a:r>
            <a:r>
              <a:rPr lang="ko-KR" altLang="en-US" sz="1600" dirty="0"/>
              <a:t>데이터 정리 </a:t>
            </a:r>
            <a:r>
              <a:rPr lang="en-US" altLang="ko-KR" sz="1600" dirty="0"/>
              <a:t>– </a:t>
            </a:r>
            <a:r>
              <a:rPr lang="ko-KR" altLang="en-US" sz="1600" dirty="0"/>
              <a:t>결과 분석 </a:t>
            </a:r>
            <a:r>
              <a:rPr lang="en-US" altLang="ko-KR" sz="1600" dirty="0"/>
              <a:t>– </a:t>
            </a:r>
            <a:r>
              <a:rPr lang="ko-KR" altLang="en-US" sz="1600" dirty="0"/>
              <a:t>질문 </a:t>
            </a:r>
            <a:r>
              <a:rPr lang="en-US" altLang="ko-KR" sz="1600" dirty="0"/>
              <a:t>-</a:t>
            </a:r>
            <a:r>
              <a:rPr lang="ko-KR" altLang="en-US" sz="1600" dirty="0"/>
              <a:t> 토의 </a:t>
            </a:r>
            <a:r>
              <a:rPr lang="en-US" altLang="ko-KR" sz="1600" dirty="0"/>
              <a:t>– </a:t>
            </a:r>
            <a:r>
              <a:rPr lang="ko-KR" altLang="en-US" sz="1600" dirty="0"/>
              <a:t>참고문헌 </a:t>
            </a:r>
            <a:endParaRPr lang="en-US" altLang="ko-KR" sz="1600" dirty="0"/>
          </a:p>
          <a:p>
            <a:r>
              <a:rPr lang="en-US" altLang="ko-KR" sz="1600" dirty="0"/>
              <a:t>             (</a:t>
            </a:r>
            <a:r>
              <a:rPr lang="ko-KR" altLang="en-US" sz="1600" dirty="0"/>
              <a:t>순서에 맞게 씁니다</a:t>
            </a:r>
            <a:r>
              <a:rPr lang="en-US" altLang="ko-KR" sz="1600" dirty="0"/>
              <a:t>. </a:t>
            </a:r>
            <a:r>
              <a:rPr lang="ko-KR" altLang="en-US" sz="1600" dirty="0"/>
              <a:t>각 항목을 제대로 분리해서 씁니다</a:t>
            </a:r>
            <a:r>
              <a:rPr lang="en-US" altLang="ko-KR" sz="1600" dirty="0"/>
              <a:t>.)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u="sng" dirty="0"/>
              <a:t>실험 목적 </a:t>
            </a:r>
            <a:r>
              <a:rPr lang="en-US" altLang="ko-KR" sz="1600" dirty="0"/>
              <a:t>: </a:t>
            </a:r>
            <a:r>
              <a:rPr lang="ko-KR" altLang="en-US" sz="1600" dirty="0"/>
              <a:t>매뉴얼에 나와있는 목적을 정리하여 쓴다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u="sng" dirty="0"/>
              <a:t>데이터 정리 </a:t>
            </a:r>
            <a:r>
              <a:rPr lang="en-US" altLang="ko-KR" sz="1600" dirty="0"/>
              <a:t>: </a:t>
            </a:r>
            <a:r>
              <a:rPr lang="ko-KR" altLang="en-US" sz="1600" dirty="0"/>
              <a:t>얻은 데이터를 깔끔하게 정리한다</a:t>
            </a:r>
            <a:r>
              <a:rPr lang="en-US" altLang="ko-KR" sz="1600" dirty="0"/>
              <a:t>. </a:t>
            </a:r>
            <a:r>
              <a:rPr lang="ko-KR" altLang="en-US" sz="1600" dirty="0"/>
              <a:t>표와 그래프를 이용한다</a:t>
            </a:r>
            <a:r>
              <a:rPr lang="en-US" altLang="ko-KR" sz="1600" dirty="0"/>
              <a:t>. </a:t>
            </a:r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표나 그래프는 엑셀 등을 이용하여 작성한다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u="sng" dirty="0"/>
              <a:t>결과 분석 </a:t>
            </a:r>
            <a:r>
              <a:rPr lang="en-US" altLang="ko-KR" sz="1600" dirty="0"/>
              <a:t>: </a:t>
            </a:r>
            <a:r>
              <a:rPr lang="ko-KR" altLang="en-US" sz="1600" dirty="0"/>
              <a:t>매뉴얼</a:t>
            </a:r>
            <a:r>
              <a:rPr lang="en-US" altLang="ko-KR" sz="1600" dirty="0"/>
              <a:t>, </a:t>
            </a:r>
            <a:r>
              <a:rPr lang="ko-KR" altLang="en-US" sz="1600" dirty="0"/>
              <a:t>혹은 일반물리학 책 등에 나와 있는 이론을 설명하고 이를 이용하여 실험 결과를 분석하고 해석한다</a:t>
            </a:r>
            <a:r>
              <a:rPr lang="en-US" altLang="ko-KR" sz="1600" dirty="0"/>
              <a:t>. </a:t>
            </a:r>
            <a:r>
              <a:rPr lang="ko-KR" altLang="en-US" sz="1600" dirty="0"/>
              <a:t>분석 방법은 단순히 이론 값과 실험값을 비교하고 오차를 구하는 것</a:t>
            </a:r>
            <a:r>
              <a:rPr lang="en-US" altLang="ko-KR" sz="1600" dirty="0"/>
              <a:t>, </a:t>
            </a:r>
            <a:r>
              <a:rPr lang="ko-KR" altLang="en-US" sz="1600" dirty="0"/>
              <a:t>실험 데이터들을 표나 그래프를 잘 정리하여 경향을 보기 쉽게 하는 것</a:t>
            </a:r>
            <a:r>
              <a:rPr lang="en-US" altLang="ko-KR" sz="1600" dirty="0"/>
              <a:t>, </a:t>
            </a:r>
            <a:r>
              <a:rPr lang="ko-KR" altLang="en-US" sz="1600" dirty="0"/>
              <a:t>그래프를 </a:t>
            </a:r>
            <a:r>
              <a:rPr lang="en-US" altLang="ko-KR" sz="1600" dirty="0"/>
              <a:t>fitting</a:t>
            </a:r>
            <a:r>
              <a:rPr lang="ko-KR" altLang="en-US" sz="1600" dirty="0"/>
              <a:t>해 보는 것 등이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분석 한 후 이론에 기반한 해석을 덧붙인다</a:t>
            </a:r>
            <a:r>
              <a:rPr lang="en-US" altLang="ko-KR" sz="1600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u="sng" dirty="0"/>
              <a:t>질문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매뉴얼에 질문 항목이 있다면 질문에 답한다</a:t>
            </a:r>
            <a:r>
              <a:rPr lang="en-US" altLang="ko-KR" sz="1600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u="sng" dirty="0"/>
              <a:t>토의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다음 페이지 토의 쓰는 방법 참고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u="sng" dirty="0"/>
              <a:t>참고문헌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저자</a:t>
            </a:r>
            <a:r>
              <a:rPr lang="en-US" altLang="ko-KR" sz="1600" dirty="0"/>
              <a:t>, </a:t>
            </a:r>
            <a:r>
              <a:rPr lang="ko-KR" altLang="en-US" sz="1600" dirty="0"/>
              <a:t>제목</a:t>
            </a:r>
            <a:r>
              <a:rPr lang="en-US" altLang="ko-KR" sz="1600" dirty="0"/>
              <a:t>, </a:t>
            </a:r>
            <a:r>
              <a:rPr lang="ko-KR" altLang="en-US" sz="1600" dirty="0"/>
              <a:t>출판사</a:t>
            </a:r>
            <a:r>
              <a:rPr lang="en-US" altLang="ko-KR" sz="1600" dirty="0"/>
              <a:t>, </a:t>
            </a:r>
            <a:r>
              <a:rPr lang="ko-KR" altLang="en-US" sz="1600" dirty="0"/>
              <a:t>판수</a:t>
            </a:r>
            <a:r>
              <a:rPr lang="en-US" altLang="ko-KR" sz="1600" dirty="0"/>
              <a:t>, </a:t>
            </a:r>
            <a:r>
              <a:rPr lang="ko-KR" altLang="en-US" sz="1600" dirty="0"/>
              <a:t>년도</a:t>
            </a:r>
            <a:r>
              <a:rPr lang="en-US" altLang="ko-KR" sz="1600" dirty="0"/>
              <a:t>, </a:t>
            </a:r>
            <a:r>
              <a:rPr lang="ko-KR" altLang="en-US" sz="1600" dirty="0"/>
              <a:t>페이지 순으로 작성</a:t>
            </a:r>
            <a:r>
              <a:rPr lang="en-US" altLang="ko-KR" sz="1600" dirty="0"/>
              <a:t>, </a:t>
            </a:r>
            <a:r>
              <a:rPr lang="ko-KR" altLang="en-US" sz="1600" dirty="0"/>
              <a:t>위키피디아를 제외한 웹사이트</a:t>
            </a:r>
            <a:r>
              <a:rPr lang="en-US" altLang="ko-KR" sz="1600" dirty="0"/>
              <a:t>, URL </a:t>
            </a:r>
            <a:r>
              <a:rPr lang="ko-KR" altLang="en-US" sz="1600" dirty="0"/>
              <a:t>참고 금지</a:t>
            </a:r>
            <a:r>
              <a:rPr lang="en-US" altLang="ko-KR" sz="1600" dirty="0"/>
              <a:t>. </a:t>
            </a:r>
            <a:r>
              <a:rPr lang="ko-KR" altLang="en-US" sz="1600" dirty="0"/>
              <a:t>참고문헌이 하나도 없으면 감점</a:t>
            </a:r>
            <a:r>
              <a:rPr lang="en-US" altLang="ko-KR" sz="1600" dirty="0"/>
              <a:t>.</a:t>
            </a:r>
            <a:endParaRPr lang="en-US" altLang="ko-KR" sz="1600" i="1" u="sng" dirty="0"/>
          </a:p>
          <a:p>
            <a:endParaRPr lang="en-US" altLang="ko-KR" dirty="0"/>
          </a:p>
          <a:p>
            <a:r>
              <a:rPr lang="ko-KR" altLang="en-US" sz="1600" dirty="0"/>
              <a:t>예 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할리데이</a:t>
            </a:r>
            <a:r>
              <a:rPr lang="en-US" altLang="ko-KR" sz="1600" dirty="0"/>
              <a:t>, </a:t>
            </a:r>
            <a:r>
              <a:rPr lang="ko-KR" altLang="en-US" sz="1600" dirty="0"/>
              <a:t>일반물리학</a:t>
            </a:r>
            <a:r>
              <a:rPr lang="en-US" altLang="ko-KR" sz="1600" dirty="0"/>
              <a:t>, </a:t>
            </a:r>
            <a:r>
              <a:rPr lang="ko-KR" altLang="en-US" sz="1600" dirty="0"/>
              <a:t>범한서적주식회사</a:t>
            </a:r>
            <a:r>
              <a:rPr lang="en-US" altLang="ko-KR" sz="1600" dirty="0"/>
              <a:t>, 8</a:t>
            </a:r>
            <a:r>
              <a:rPr lang="ko-KR" altLang="en-US" sz="1600" dirty="0"/>
              <a:t>판</a:t>
            </a:r>
            <a:r>
              <a:rPr lang="en-US" altLang="ko-KR" sz="1600" dirty="0"/>
              <a:t>, 2016, p.100</a:t>
            </a:r>
          </a:p>
          <a:p>
            <a:r>
              <a:rPr lang="en-US" altLang="ko-KR" sz="1600" dirty="0"/>
              <a:t>      </a:t>
            </a:r>
            <a:r>
              <a:rPr lang="ko-KR" altLang="en-US" sz="1600" dirty="0"/>
              <a:t>일반물리학실험 매뉴얼</a:t>
            </a:r>
            <a:r>
              <a:rPr lang="en-US" altLang="ko-KR" sz="1600" dirty="0"/>
              <a:t>, </a:t>
            </a:r>
            <a:r>
              <a:rPr lang="ko-KR" altLang="en-US" sz="1600" dirty="0"/>
              <a:t>서강대학교 물리학과</a:t>
            </a:r>
            <a:endParaRPr lang="en-US" altLang="ko-KR" sz="1600" dirty="0"/>
          </a:p>
          <a:p>
            <a:r>
              <a:rPr lang="en-US" altLang="ko-KR" sz="1600" dirty="0"/>
              <a:t>      </a:t>
            </a:r>
            <a:r>
              <a:rPr lang="ko-KR" altLang="en-US" sz="1600" dirty="0"/>
              <a:t>위키피디아</a:t>
            </a:r>
            <a:r>
              <a:rPr lang="en-US" altLang="ko-KR" sz="1600" dirty="0"/>
              <a:t>, Coulomb’s law, </a:t>
            </a: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err="1">
                <a:hlinkClick r:id="rId2"/>
              </a:rPr>
              <a:t>en.wikipedia.org</a:t>
            </a:r>
            <a:r>
              <a:rPr lang="en-US" altLang="ko-KR" sz="1600" dirty="0">
                <a:hlinkClick r:id="rId2"/>
              </a:rPr>
              <a:t>/wiki/</a:t>
            </a:r>
            <a:r>
              <a:rPr lang="en-US" altLang="ko-KR" sz="1600" dirty="0" err="1">
                <a:hlinkClick r:id="rId2"/>
              </a:rPr>
              <a:t>Coulomb%27s_law</a:t>
            </a:r>
            <a:endParaRPr lang="en-US" altLang="ko-KR" sz="1600" dirty="0"/>
          </a:p>
          <a:p>
            <a:r>
              <a:rPr lang="en-US" altLang="ko-KR" sz="1600" dirty="0"/>
              <a:t>      </a:t>
            </a:r>
          </a:p>
          <a:p>
            <a:r>
              <a:rPr lang="ko-KR" altLang="en-US" sz="1600" dirty="0"/>
              <a:t>참고문헌에는 검증 받은 학부 이상의 출판물이나 웹사이트만 쓸 것</a:t>
            </a:r>
            <a:r>
              <a:rPr lang="en-US" altLang="ko-KR" sz="1600" dirty="0"/>
              <a:t>. </a:t>
            </a:r>
            <a:r>
              <a:rPr lang="ko-KR" altLang="en-US" sz="1600" dirty="0">
                <a:solidFill>
                  <a:srgbClr val="FF0000"/>
                </a:solidFill>
              </a:rPr>
              <a:t>매뉴얼만 쓰면 감점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  <a:r>
              <a:rPr lang="ko-KR" altLang="en-US" sz="1600" dirty="0">
                <a:highlight>
                  <a:srgbClr val="FFFF00"/>
                </a:highlight>
              </a:rPr>
              <a:t>고등학교 교과서나 </a:t>
            </a:r>
            <a:r>
              <a:rPr lang="ko-KR" altLang="en-US" sz="1600" dirty="0" err="1">
                <a:highlight>
                  <a:srgbClr val="FFFF00"/>
                </a:highlight>
              </a:rPr>
              <a:t>하이탑</a:t>
            </a:r>
            <a:r>
              <a:rPr lang="ko-KR" altLang="en-US" sz="1600" dirty="0">
                <a:highlight>
                  <a:srgbClr val="FFFF00"/>
                </a:highlight>
              </a:rPr>
              <a:t> </a:t>
            </a:r>
            <a:r>
              <a:rPr lang="en-US" altLang="ko-KR" sz="1600" dirty="0">
                <a:highlight>
                  <a:srgbClr val="FFFF00"/>
                </a:highlight>
              </a:rPr>
              <a:t>x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0D91B0-CE80-480E-BFE8-F82621D761B2}"/>
              </a:ext>
            </a:extLst>
          </p:cNvPr>
          <p:cNvSpPr/>
          <p:nvPr/>
        </p:nvSpPr>
        <p:spPr>
          <a:xfrm>
            <a:off x="607082" y="4815281"/>
            <a:ext cx="7810151" cy="964733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77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660" y="933804"/>
            <a:ext cx="99852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토의 쓰는 법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모두 쓸 필요는 없음</a:t>
            </a:r>
            <a:r>
              <a:rPr lang="en-US" altLang="ko-KR" sz="1400" b="1" dirty="0"/>
              <a:t>.)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실험 검토 </a:t>
            </a:r>
            <a:r>
              <a:rPr lang="en-US" altLang="ko-KR" dirty="0"/>
              <a:t>: </a:t>
            </a:r>
            <a:r>
              <a:rPr lang="ko-KR" altLang="en-US" dirty="0"/>
              <a:t>실험 목표에서 서술한 보고자 한 것을 잘 보았는지 구체적으로 서술한다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AutoNum type="arabicParenBoth"/>
            </a:pPr>
            <a:r>
              <a:rPr lang="ko-KR" altLang="en-US" dirty="0"/>
              <a:t>오차 분석 및 개선방안 </a:t>
            </a:r>
            <a:r>
              <a:rPr lang="en-US" altLang="ko-KR" dirty="0"/>
              <a:t>: </a:t>
            </a:r>
            <a:r>
              <a:rPr lang="ko-KR" altLang="en-US" dirty="0"/>
              <a:t>실험에서 발생할 수 있는 오차에 대해 구체적으로 적는다</a:t>
            </a:r>
            <a:r>
              <a:rPr lang="en-US" altLang="ko-KR" dirty="0"/>
              <a:t>. </a:t>
            </a:r>
            <a:r>
              <a:rPr lang="ko-KR" altLang="en-US" dirty="0"/>
              <a:t>오차의 원인과 분석</a:t>
            </a:r>
            <a:r>
              <a:rPr lang="en-US" altLang="ko-KR" dirty="0"/>
              <a:t>, </a:t>
            </a:r>
            <a:r>
              <a:rPr lang="ko-KR" altLang="en-US" dirty="0"/>
              <a:t>개선 방안 등을 적는다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Both"/>
            </a:pPr>
            <a:endParaRPr lang="en-US" altLang="ko-KR" dirty="0"/>
          </a:p>
          <a:p>
            <a:pPr marL="342900" indent="-342900">
              <a:buFontTx/>
              <a:buAutoNum type="arabicParenBoth"/>
            </a:pPr>
            <a:r>
              <a:rPr lang="ko-KR" altLang="en-US" dirty="0"/>
              <a:t>이론을 확인할 다른 실험 제안 </a:t>
            </a:r>
            <a:r>
              <a:rPr lang="en-US" altLang="ko-KR" dirty="0"/>
              <a:t>: </a:t>
            </a:r>
            <a:r>
              <a:rPr lang="ko-KR" altLang="en-US" dirty="0"/>
              <a:t>실험 목표로 했던 물리 현상을 확인할 다른 실험에 대해 생각해보고 적는다</a:t>
            </a:r>
            <a:r>
              <a:rPr lang="en-US" altLang="ko-KR" dirty="0"/>
              <a:t>. </a:t>
            </a:r>
            <a:r>
              <a:rPr lang="ko-KR" altLang="en-US" dirty="0"/>
              <a:t>정확히 일치하지 않는 관련된 현상도 가능</a:t>
            </a:r>
            <a:r>
              <a:rPr lang="en-US" altLang="ko-KR" dirty="0"/>
              <a:t>. (</a:t>
            </a:r>
            <a:r>
              <a:rPr lang="ko-KR" altLang="en-US" dirty="0"/>
              <a:t>운동량 보존법칙을 실험하였다면 에너지 보존법칙</a:t>
            </a:r>
            <a:r>
              <a:rPr lang="en-US" altLang="ko-KR" dirty="0"/>
              <a:t>, </a:t>
            </a:r>
            <a:r>
              <a:rPr lang="ko-KR" altLang="en-US" dirty="0"/>
              <a:t>직선운동이라면 원운동과 같은 관련된 현상도 가능</a:t>
            </a:r>
            <a:r>
              <a:rPr lang="en-US" altLang="ko-KR" dirty="0"/>
              <a:t>)</a:t>
            </a:r>
          </a:p>
          <a:p>
            <a:pPr marL="342900" indent="-342900">
              <a:buFontTx/>
              <a:buAutoNum type="arabicParenBoth"/>
            </a:pPr>
            <a:endParaRPr lang="en-US" altLang="ko-KR" dirty="0"/>
          </a:p>
          <a:p>
            <a:pPr marL="342900" indent="-342900">
              <a:buFontTx/>
              <a:buAutoNum type="arabicParenBoth"/>
            </a:pPr>
            <a:r>
              <a:rPr lang="en-US" altLang="ko-KR" dirty="0"/>
              <a:t> </a:t>
            </a:r>
            <a:r>
              <a:rPr lang="ko-KR" altLang="en-US" dirty="0"/>
              <a:t>응용 가능성 </a:t>
            </a:r>
            <a:r>
              <a:rPr lang="en-US" altLang="ko-KR" dirty="0"/>
              <a:t>: </a:t>
            </a:r>
            <a:r>
              <a:rPr lang="ko-KR" altLang="en-US" dirty="0"/>
              <a:t>우리가 실험으로 확인한 물리 법칙이 어디에 사용될 수 있을지 생각해보고 적는다</a:t>
            </a:r>
            <a:r>
              <a:rPr lang="en-US" altLang="ko-KR" dirty="0"/>
              <a:t>. </a:t>
            </a:r>
            <a:r>
              <a:rPr lang="ko-KR" altLang="en-US" dirty="0"/>
              <a:t>실생활이나 공학적인 부분도 좋고</a:t>
            </a:r>
            <a:r>
              <a:rPr lang="en-US" altLang="ko-KR" dirty="0"/>
              <a:t>,</a:t>
            </a:r>
            <a:r>
              <a:rPr lang="ko-KR" altLang="en-US" dirty="0"/>
              <a:t> 다른 물리실험이나 이론에 사용될 수 있는 경우를 적어도 좋다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342900" indent="-342900">
              <a:buAutoNum type="arabicParenBoth"/>
            </a:pP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arenBoth"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256466" y="5688951"/>
            <a:ext cx="767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위 형식은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예시</a:t>
            </a:r>
            <a:r>
              <a:rPr lang="ko-KR" altLang="en-US" dirty="0">
                <a:solidFill>
                  <a:srgbClr val="FF0000"/>
                </a:solidFill>
              </a:rPr>
              <a:t>입니다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토의의 세부 항목은 본인이 필요하다고 생각하는 대로 구성하시면 되고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구체적으로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충분히 논의하는 것이 중요합니다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40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595" y="454483"/>
            <a:ext cx="1181123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결과 </a:t>
            </a:r>
            <a:r>
              <a:rPr lang="ko-KR" altLang="en-US" sz="1600" b="1" dirty="0" err="1"/>
              <a:t>레포트</a:t>
            </a:r>
            <a:r>
              <a:rPr lang="ko-KR" altLang="en-US" sz="1600" b="1" dirty="0"/>
              <a:t> 채점 기준 </a:t>
            </a:r>
            <a:r>
              <a:rPr lang="en-US" altLang="ko-KR" sz="1600" b="1" dirty="0"/>
              <a:t>(50</a:t>
            </a:r>
            <a:r>
              <a:rPr lang="ko-KR" altLang="en-US" sz="1600" b="1" dirty="0"/>
              <a:t>점 만점</a:t>
            </a:r>
            <a:r>
              <a:rPr lang="en-US" altLang="ko-KR" sz="1600" b="1" dirty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/>
              <a:t>목적 </a:t>
            </a:r>
            <a:r>
              <a:rPr lang="en-US" altLang="ko-KR" sz="1600" dirty="0"/>
              <a:t>( </a:t>
            </a:r>
            <a:r>
              <a:rPr lang="ko-KR" altLang="en-US" sz="1600" dirty="0"/>
              <a:t>없으면 </a:t>
            </a:r>
            <a:r>
              <a:rPr lang="en-US" altLang="ko-KR" sz="1600" dirty="0"/>
              <a:t>-3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/>
              <a:t>데이터 정리 </a:t>
            </a:r>
            <a:r>
              <a:rPr lang="en-US" altLang="ko-KR" sz="1600" dirty="0"/>
              <a:t>: ( 20</a:t>
            </a:r>
            <a:r>
              <a:rPr lang="ko-KR" altLang="en-US" sz="1600" dirty="0"/>
              <a:t>점 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주요 감점 원인 </a:t>
            </a:r>
            <a:r>
              <a:rPr lang="en-US" altLang="ko-KR" sz="1600" dirty="0"/>
              <a:t>: </a:t>
            </a:r>
            <a:r>
              <a:rPr lang="ko-KR" altLang="en-US" sz="1600" dirty="0"/>
              <a:t>측정</a:t>
            </a:r>
            <a:r>
              <a:rPr lang="en-US" altLang="ko-KR" sz="1600" dirty="0"/>
              <a:t>, </a:t>
            </a:r>
            <a:r>
              <a:rPr lang="ko-KR" altLang="en-US" sz="1600" dirty="0"/>
              <a:t>정리해야 하는 전체 데이터를 모두 넣지 않음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구하는 방법이나 데이터에 대한 설명 없이 정리되지 않은 상태로 그냥 데이터를 붙임</a:t>
            </a:r>
            <a:r>
              <a:rPr lang="en-US" altLang="ko-KR" sz="1600" dirty="0"/>
              <a:t>. </a:t>
            </a:r>
            <a:r>
              <a:rPr lang="ko-KR" altLang="en-US" sz="1600" dirty="0"/>
              <a:t>축 이름</a:t>
            </a:r>
            <a:r>
              <a:rPr lang="en-US" altLang="ko-KR" sz="1600" dirty="0"/>
              <a:t>, </a:t>
            </a:r>
            <a:r>
              <a:rPr lang="ko-KR" altLang="en-US" sz="1600" dirty="0"/>
              <a:t>단위 없음</a:t>
            </a:r>
            <a:r>
              <a:rPr lang="en-US" altLang="ko-KR" sz="1600" dirty="0"/>
              <a:t>. </a:t>
            </a:r>
            <a:r>
              <a:rPr lang="ko-KR" altLang="en-US" sz="1600" dirty="0"/>
              <a:t>표나 그래프 손으로 작성</a:t>
            </a:r>
            <a:r>
              <a:rPr lang="en-US" altLang="ko-KR" sz="1600" dirty="0"/>
              <a:t>, </a:t>
            </a:r>
            <a:r>
              <a:rPr lang="ko-KR" altLang="en-US" sz="1600" dirty="0"/>
              <a:t>정리된 데이터 가독성이 현저히 떨어지는 경우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결과 분석</a:t>
            </a:r>
            <a:r>
              <a:rPr lang="en-US" altLang="ko-KR" sz="1600" dirty="0"/>
              <a:t>, </a:t>
            </a:r>
            <a:r>
              <a:rPr lang="ko-KR" altLang="en-US" sz="1600" dirty="0"/>
              <a:t>질문 </a:t>
            </a:r>
            <a:r>
              <a:rPr lang="en-US" altLang="ko-KR" sz="1600" dirty="0"/>
              <a:t>: ( 20</a:t>
            </a:r>
            <a:r>
              <a:rPr lang="ko-KR" altLang="en-US" sz="1600" dirty="0"/>
              <a:t>점</a:t>
            </a:r>
            <a:r>
              <a:rPr lang="en-US" altLang="ko-KR" sz="1600" dirty="0"/>
              <a:t> )</a:t>
            </a:r>
          </a:p>
          <a:p>
            <a:r>
              <a:rPr lang="ko-KR" altLang="en-US" sz="1600" dirty="0"/>
              <a:t>주요 감점 원인 </a:t>
            </a:r>
            <a:r>
              <a:rPr lang="en-US" altLang="ko-KR" sz="1600" dirty="0"/>
              <a:t>: </a:t>
            </a:r>
            <a:r>
              <a:rPr lang="ko-KR" altLang="en-US" sz="1600" dirty="0">
                <a:solidFill>
                  <a:srgbClr val="FF0000"/>
                </a:solidFill>
              </a:rPr>
              <a:t>이론 설명 부족</a:t>
            </a:r>
            <a:r>
              <a:rPr lang="en-US" altLang="ko-KR" sz="1600" dirty="0"/>
              <a:t>, </a:t>
            </a:r>
            <a:r>
              <a:rPr lang="ko-KR" altLang="en-US" sz="1600" dirty="0"/>
              <a:t>오차율 안 구함</a:t>
            </a:r>
            <a:r>
              <a:rPr lang="en-US" altLang="ko-KR" sz="1600" dirty="0"/>
              <a:t>, </a:t>
            </a:r>
            <a:r>
              <a:rPr lang="ko-KR" altLang="en-US" sz="1600" dirty="0"/>
              <a:t>실험에 대한 </a:t>
            </a:r>
            <a:r>
              <a:rPr lang="ko-KR" altLang="en-US" sz="1600" dirty="0">
                <a:solidFill>
                  <a:srgbClr val="FF0000"/>
                </a:solidFill>
              </a:rPr>
              <a:t>분석과 해석이 부족</a:t>
            </a:r>
            <a:r>
              <a:rPr lang="ko-KR" altLang="en-US" sz="1600" dirty="0"/>
              <a:t>함</a:t>
            </a:r>
            <a:r>
              <a:rPr lang="en-US" altLang="ko-KR" sz="1600" dirty="0"/>
              <a:t>. </a:t>
            </a:r>
            <a:r>
              <a:rPr lang="ko-KR" altLang="en-US" sz="1600" dirty="0"/>
              <a:t>실험 결과에 대한 분석 없이 토의에 들어가야 할 오차 분석</a:t>
            </a:r>
            <a:r>
              <a:rPr lang="en-US" altLang="ko-KR" sz="1600" dirty="0"/>
              <a:t>, </a:t>
            </a:r>
            <a:r>
              <a:rPr lang="ko-KR" altLang="en-US" sz="1600" dirty="0"/>
              <a:t>개선 등을 작성함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토의</a:t>
            </a:r>
            <a:r>
              <a:rPr lang="en-US" altLang="ko-KR" sz="1600" dirty="0"/>
              <a:t>: ( 10</a:t>
            </a:r>
            <a:r>
              <a:rPr lang="ko-KR" altLang="en-US" sz="1600" dirty="0"/>
              <a:t>점 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주요 감점 원인 </a:t>
            </a:r>
            <a:r>
              <a:rPr lang="en-US" altLang="ko-KR" sz="1600" dirty="0"/>
              <a:t>: </a:t>
            </a:r>
            <a:r>
              <a:rPr lang="ko-KR" altLang="en-US" sz="1600" dirty="0"/>
              <a:t>구체적이지 않음</a:t>
            </a:r>
            <a:r>
              <a:rPr lang="en-US" altLang="ko-KR" sz="1600" dirty="0"/>
              <a:t>. </a:t>
            </a:r>
            <a:r>
              <a:rPr lang="ko-KR" altLang="en-US" sz="1600" dirty="0"/>
              <a:t>내용이 매우 적음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참고문헌</a:t>
            </a:r>
            <a:r>
              <a:rPr lang="en-US" altLang="ko-KR" sz="1600" dirty="0"/>
              <a:t> ( </a:t>
            </a:r>
            <a:r>
              <a:rPr lang="ko-KR" altLang="en-US" sz="1600" dirty="0"/>
              <a:t>없으면 </a:t>
            </a:r>
            <a:r>
              <a:rPr lang="en-US" altLang="ko-KR" sz="1600" dirty="0"/>
              <a:t>-2</a:t>
            </a:r>
            <a:r>
              <a:rPr lang="ko-KR" altLang="en-US" sz="1600" dirty="0"/>
              <a:t> </a:t>
            </a:r>
            <a:r>
              <a:rPr lang="en-US" altLang="ko-KR" sz="1600" dirty="0"/>
              <a:t>) : </a:t>
            </a:r>
            <a:r>
              <a:rPr lang="ko-KR" altLang="en-US" sz="1600" dirty="0"/>
              <a:t>매뉴얼만 쓰거나 형식에 안 맞게 썼을 경우 </a:t>
            </a:r>
            <a:r>
              <a:rPr lang="en-US" altLang="ko-KR" sz="1600" dirty="0"/>
              <a:t>-2</a:t>
            </a:r>
            <a:r>
              <a:rPr lang="ko-KR" altLang="en-US" sz="1600" dirty="0"/>
              <a:t>점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레포트는 해당 주차 실험 진행 후</a:t>
            </a:r>
            <a:r>
              <a:rPr lang="en-US" altLang="ko-KR" sz="1600" dirty="0"/>
              <a:t>, </a:t>
            </a:r>
            <a:r>
              <a:rPr lang="ko-KR" altLang="en-US" sz="1600" dirty="0">
                <a:highlight>
                  <a:srgbClr val="FFFF00"/>
                </a:highlight>
              </a:rPr>
              <a:t>그 다음주차 실험 시간 전까지 </a:t>
            </a:r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사이버 캠퍼스</a:t>
            </a:r>
            <a:r>
              <a:rPr lang="ko-KR" altLang="en-US" sz="1600" dirty="0">
                <a:highlight>
                  <a:srgbClr val="FFFF00"/>
                </a:highlight>
              </a:rPr>
              <a:t>에 제출</a:t>
            </a:r>
            <a:r>
              <a:rPr lang="en-US" altLang="ko-KR" sz="1600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sz="1600" dirty="0" err="1"/>
              <a:t>레포트</a:t>
            </a:r>
            <a:r>
              <a:rPr lang="ko-KR" altLang="en-US" sz="1600" dirty="0"/>
              <a:t> 파일명은 모두 </a:t>
            </a:r>
            <a:r>
              <a:rPr lang="en-US" altLang="ko-KR" sz="1600" dirty="0"/>
              <a:t>“</a:t>
            </a:r>
            <a:r>
              <a:rPr lang="en-US" altLang="ko-KR" sz="1600" dirty="0">
                <a:solidFill>
                  <a:srgbClr val="FF0000"/>
                </a:solidFill>
              </a:rPr>
              <a:t>O</a:t>
            </a:r>
            <a:r>
              <a:rPr lang="ko-KR" altLang="en-US" sz="1600" dirty="0">
                <a:solidFill>
                  <a:srgbClr val="FF0000"/>
                </a:solidFill>
              </a:rPr>
              <a:t>분반</a:t>
            </a:r>
            <a:r>
              <a:rPr lang="en-US" altLang="ko-KR" sz="1600" dirty="0">
                <a:solidFill>
                  <a:srgbClr val="FF0000"/>
                </a:solidFill>
              </a:rPr>
              <a:t>_O</a:t>
            </a:r>
            <a:r>
              <a:rPr lang="ko-KR" altLang="en-US" sz="1600" dirty="0">
                <a:solidFill>
                  <a:srgbClr val="FF0000"/>
                </a:solidFill>
              </a:rPr>
              <a:t>주차</a:t>
            </a:r>
            <a:r>
              <a:rPr lang="en-US" altLang="ko-KR" sz="1600" dirty="0">
                <a:solidFill>
                  <a:srgbClr val="FF0000"/>
                </a:solidFill>
              </a:rPr>
              <a:t>_</a:t>
            </a:r>
            <a:r>
              <a:rPr lang="ko-KR" altLang="en-US" sz="1600" dirty="0">
                <a:solidFill>
                  <a:srgbClr val="FF0000"/>
                </a:solidFill>
              </a:rPr>
              <a:t>학번</a:t>
            </a:r>
            <a:r>
              <a:rPr lang="en-US" altLang="ko-KR" sz="1600" dirty="0">
                <a:solidFill>
                  <a:srgbClr val="FF0000"/>
                </a:solidFill>
              </a:rPr>
              <a:t>_</a:t>
            </a:r>
            <a:r>
              <a:rPr lang="ko-KR" altLang="en-US" sz="1600" dirty="0">
                <a:solidFill>
                  <a:srgbClr val="FF0000"/>
                </a:solidFill>
              </a:rPr>
              <a:t>이름</a:t>
            </a:r>
            <a:r>
              <a:rPr lang="en-US" altLang="ko-KR" sz="1600" dirty="0"/>
              <a:t>” </a:t>
            </a:r>
            <a:r>
              <a:rPr lang="ko-KR" altLang="en-US" sz="1600" dirty="0"/>
              <a:t>으로 작성하시기 바랍니다</a:t>
            </a:r>
            <a:r>
              <a:rPr lang="en-US" altLang="ko-KR" sz="1600" dirty="0"/>
              <a:t>. (</a:t>
            </a:r>
            <a:r>
              <a:rPr lang="ko-KR" altLang="en-US" sz="1600" dirty="0"/>
              <a:t>다르면 감점 </a:t>
            </a:r>
            <a:r>
              <a:rPr lang="en-US" altLang="ko-KR" sz="1600" dirty="0"/>
              <a:t>-2)</a:t>
            </a:r>
          </a:p>
          <a:p>
            <a:endParaRPr lang="en-US" altLang="ko-KR" sz="1600" dirty="0"/>
          </a:p>
          <a:p>
            <a:r>
              <a:rPr lang="en-US" altLang="ko-KR" sz="1600" dirty="0"/>
              <a:t>Late </a:t>
            </a:r>
            <a:r>
              <a:rPr lang="ko-KR" altLang="en-US" sz="1600" dirty="0"/>
              <a:t>점수</a:t>
            </a:r>
            <a:r>
              <a:rPr lang="en-US" altLang="ko-KR" sz="1600" dirty="0"/>
              <a:t>: </a:t>
            </a:r>
            <a:r>
              <a:rPr lang="ko-KR" altLang="en-US" sz="1600" dirty="0"/>
              <a:t>다음날 </a:t>
            </a:r>
            <a:r>
              <a:rPr lang="en-US" altLang="ko-KR" sz="1600" dirty="0"/>
              <a:t>23:59</a:t>
            </a:r>
            <a:r>
              <a:rPr lang="ko-KR" altLang="en-US" sz="1600" dirty="0"/>
              <a:t>분까지 </a:t>
            </a:r>
            <a:r>
              <a:rPr lang="en-US" altLang="ko-KR" sz="1600" dirty="0"/>
              <a:t>70%, </a:t>
            </a:r>
            <a:r>
              <a:rPr lang="ko-KR" altLang="en-US" sz="1600" dirty="0"/>
              <a:t>다음 실험 결과 </a:t>
            </a:r>
            <a:r>
              <a:rPr lang="ko-KR" altLang="en-US" sz="1600" dirty="0" err="1"/>
              <a:t>레포트</a:t>
            </a:r>
            <a:r>
              <a:rPr lang="ko-KR" altLang="en-US" sz="1600" dirty="0"/>
              <a:t> 기한까지 </a:t>
            </a:r>
            <a:r>
              <a:rPr lang="en-US" altLang="ko-KR" sz="1600" dirty="0"/>
              <a:t>10%, </a:t>
            </a:r>
            <a:r>
              <a:rPr lang="ko-KR" altLang="en-US" sz="1600" dirty="0"/>
              <a:t>그 이후 </a:t>
            </a:r>
            <a:r>
              <a:rPr lang="en-US" altLang="ko-KR" sz="1600" dirty="0"/>
              <a:t>0%, </a:t>
            </a:r>
            <a:r>
              <a:rPr lang="ko-KR" altLang="en-US" sz="1600" dirty="0">
                <a:solidFill>
                  <a:srgbClr val="FF0000"/>
                </a:solidFill>
              </a:rPr>
              <a:t>미제출시 </a:t>
            </a:r>
            <a:r>
              <a:rPr lang="en-US" altLang="ko-KR" sz="1600" dirty="0">
                <a:solidFill>
                  <a:srgbClr val="FF0000"/>
                </a:solidFill>
              </a:rPr>
              <a:t>F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사이버 캠퍼스 제출이 안되면 조교 메일로 제출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3980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6433" y="671691"/>
            <a:ext cx="956481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기타 참고 사항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실험 시작전까지 </a:t>
            </a:r>
            <a:r>
              <a:rPr lang="ko-KR" altLang="en-US" dirty="0" err="1"/>
              <a:t>업로드된</a:t>
            </a:r>
            <a:r>
              <a:rPr lang="ko-KR" altLang="en-US" dirty="0"/>
              <a:t> 강의 두개를 모두 수강해주시기 바랍니다</a:t>
            </a:r>
            <a:r>
              <a:rPr lang="en-US" altLang="ko-KR" dirty="0"/>
              <a:t>. (</a:t>
            </a:r>
            <a:r>
              <a:rPr lang="ko-KR" altLang="en-US" dirty="0"/>
              <a:t>태도 점수 반영 예정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레포트는</a:t>
            </a:r>
            <a:r>
              <a:rPr lang="ko-KR" altLang="en-US" dirty="0"/>
              <a:t> 사이버 캠퍼스를 통해 제출합니다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학기 끝날 때까지 </a:t>
            </a:r>
            <a:r>
              <a:rPr lang="ko-KR" alt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레포트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 한 주차라도 </a:t>
            </a:r>
            <a:r>
              <a:rPr lang="ko-KR" alt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미제출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 시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F.</a:t>
            </a:r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/>
          </a:p>
          <a:p>
            <a:r>
              <a:rPr lang="ko-KR" altLang="en-US" dirty="0"/>
              <a:t>기말 고사</a:t>
            </a:r>
            <a:r>
              <a:rPr lang="en-US" altLang="ko-KR" dirty="0"/>
              <a:t>: </a:t>
            </a:r>
            <a:r>
              <a:rPr lang="ko-KR" altLang="en-US" u="sng" dirty="0"/>
              <a:t>추후 공지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중간고사 없음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실험 매뉴얼 다운받는 곳</a:t>
            </a:r>
            <a:r>
              <a:rPr lang="en-US" altLang="ko-KR" dirty="0"/>
              <a:t>: https://physlab.sogang.ac.kr/physlab/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다운이 안되면 </a:t>
            </a:r>
            <a:r>
              <a:rPr lang="ko-KR" altLang="en-US" dirty="0" err="1"/>
              <a:t>세인트에서</a:t>
            </a:r>
            <a:r>
              <a:rPr lang="ko-KR" altLang="en-US" dirty="0"/>
              <a:t> 로그아웃을 한 후 시도해보세요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실험 시 실험 매뉴얼을 인쇄하여 오면 편리합니다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실험실 사용 일정상 공휴일에도 실험 합니다</a:t>
            </a:r>
            <a:r>
              <a:rPr lang="en-US" altLang="ko-KR" dirty="0"/>
              <a:t>. </a:t>
            </a:r>
            <a:r>
              <a:rPr lang="ko-KR" altLang="en-US" dirty="0"/>
              <a:t>공휴일 실험 시간은 논의 후 조정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채점 결과와 관련해 문의가 있으시면 언제든 조교에게 문의하시면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실험 일정이나 </a:t>
            </a:r>
            <a:r>
              <a:rPr lang="ko-KR" altLang="en-US" dirty="0" err="1"/>
              <a:t>레포트</a:t>
            </a:r>
            <a:r>
              <a:rPr lang="ko-KR" altLang="en-US" dirty="0"/>
              <a:t> 작성법에 대한 질문은 오픈 채팅방을 이용해주세요</a:t>
            </a:r>
            <a:r>
              <a:rPr lang="en-US" altLang="ko-KR" dirty="0"/>
              <a:t>. </a:t>
            </a:r>
            <a:r>
              <a:rPr lang="ko-KR" altLang="en-US" dirty="0"/>
              <a:t>실험 분석 등 구체적인 실험 내용에 대한 질문은 답변이 어려울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개인적인 사항은 메일로 문의주세요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09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3315</TotalTime>
  <Words>1116</Words>
  <Application>Microsoft Office PowerPoint</Application>
  <PresentationFormat>와이드스크린</PresentationFormat>
  <Paragraphs>127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일반물리실험 OT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일반물리실험2 오티</dc:title>
  <dc:creator>이상언</dc:creator>
  <cp:lastModifiedBy>이도열</cp:lastModifiedBy>
  <cp:revision>131</cp:revision>
  <dcterms:created xsi:type="dcterms:W3CDTF">2017-09-10T14:10:31Z</dcterms:created>
  <dcterms:modified xsi:type="dcterms:W3CDTF">2021-09-07T10:42:59Z</dcterms:modified>
</cp:coreProperties>
</file>