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2143116"/>
            <a:ext cx="7643866" cy="150019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85786" y="3786190"/>
            <a:ext cx="7500990" cy="857256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0741-EA48-430E-BDAA-F972D83363AE}" type="datetimeFigureOut">
              <a:rPr lang="ko-KR" altLang="en-US" smtClean="0"/>
              <a:pPr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B49-6FF0-4BB7-A07D-C976A13D1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b"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00175"/>
            <a:ext cx="8229600" cy="4625989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0741-EA48-430E-BDAA-F972D83363AE}" type="datetimeFigureOut">
              <a:rPr lang="ko-KR" altLang="en-US" smtClean="0"/>
              <a:pPr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B49-6FF0-4BB7-A07D-C976A13D15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455646" y="1428736"/>
            <a:ext cx="8215370" cy="1588"/>
          </a:xfrm>
          <a:prstGeom prst="line">
            <a:avLst/>
          </a:prstGeom>
          <a:noFill/>
          <a:ln w="28575" cap="sq" cmpd="sng" algn="ctr">
            <a:solidFill>
              <a:srgbClr val="E49458"/>
            </a:solidFill>
            <a:prstDash val="solid"/>
          </a:ln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rgbClr val="E49458">
                <a:tint val="100000"/>
                <a:shade val="100000"/>
                <a:hueMod val="100000"/>
                <a:satMod val="100000"/>
              </a:srgb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643834" y="-15949"/>
            <a:ext cx="1500166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643834" y="285728"/>
            <a:ext cx="1214446" cy="6286546"/>
          </a:xfrm>
          <a:noFill/>
        </p:spPr>
        <p:txBody>
          <a:bodyPr vert="eaVert" anchor="b"/>
          <a:lstStyle>
            <a:lvl1pPr algn="ctr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1"/>
            <a:ext cx="7115196" cy="571504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0741-EA48-430E-BDAA-F972D83363AE}" type="datetimeFigureOut">
              <a:rPr lang="ko-KR" altLang="en-US" smtClean="0"/>
              <a:pPr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B49-6FF0-4BB7-A07D-C976A13D1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0741-EA48-430E-BDAA-F972D83363AE}" type="datetimeFigureOut">
              <a:rPr lang="ko-KR" altLang="en-US" smtClean="0"/>
              <a:pPr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B49-6FF0-4BB7-A07D-C976A13D15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54805" cy="939784"/>
          </a:xfrm>
        </p:spPr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9"/>
            <a:ext cx="456478" cy="6857999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071810"/>
            <a:ext cx="7715304" cy="1504952"/>
          </a:xfrm>
        </p:spPr>
        <p:txBody>
          <a:bodyPr anchor="ctr"/>
          <a:lstStyle>
            <a:lvl1pPr algn="l">
              <a:defRPr sz="4000" b="0" cap="all">
                <a:effectLst>
                  <a:outerShdw blurRad="44450" dist="25400" dir="2700000" algn="tl" rotWithShape="0">
                    <a:schemeClr val="bg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0034" y="4500570"/>
            <a:ext cx="7715304" cy="1643064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600">
                <a:solidFill>
                  <a:schemeClr val="tx2"/>
                </a:solidFill>
              </a:defRPr>
            </a:lvl3pPr>
            <a:lvl4pPr marL="1371600" indent="0">
              <a:buNone/>
              <a:defRPr sz="14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B49-6FF0-4BB7-A07D-C976A13D15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500034" y="4429132"/>
            <a:ext cx="77153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날짜 개체 틀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54B0741-EA48-430E-BDAA-F972D83363AE}" type="datetimeFigureOut">
              <a:rPr lang="ko-KR" altLang="en-US" smtClean="0"/>
              <a:pPr/>
              <a:t>2013-08-26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285728"/>
            <a:ext cx="9144032" cy="114301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invGray">
          <a:xfrm>
            <a:off x="785782" y="1643050"/>
            <a:ext cx="3786218" cy="4429156"/>
          </a:xfrm>
          <a:prstGeom prst="roundRect">
            <a:avLst>
              <a:gd name="adj" fmla="val 5345"/>
            </a:avLst>
          </a:prstGeom>
          <a:solidFill>
            <a:schemeClr val="tx2">
              <a:tint val="50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invGray">
          <a:xfrm>
            <a:off x="4714876" y="1643050"/>
            <a:ext cx="3785616" cy="4429156"/>
          </a:xfrm>
          <a:prstGeom prst="roundRect">
            <a:avLst>
              <a:gd name="adj" fmla="val 6980"/>
            </a:avLst>
          </a:prstGeom>
          <a:solidFill>
            <a:schemeClr val="tx2">
              <a:tint val="75000"/>
              <a:alpha val="50000"/>
            </a:schemeClr>
          </a:solidFill>
          <a:effectLst/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0741-EA48-430E-BDAA-F972D83363AE}" type="datetimeFigureOut">
              <a:rPr lang="ko-KR" altLang="en-US" smtClean="0"/>
              <a:pPr/>
              <a:t>2013-08-26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B49-6FF0-4BB7-A07D-C976A13D1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0741-EA48-430E-BDAA-F972D83363AE}" type="datetimeFigureOut">
              <a:rPr lang="ko-KR" altLang="en-US" smtClean="0"/>
              <a:pPr/>
              <a:t>2013-08-26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B49-6FF0-4BB7-A07D-C976A13D15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9"/>
          <p:cNvSpPr>
            <a:spLocks noGrp="1"/>
          </p:cNvSpPr>
          <p:nvPr>
            <p:ph sz="half" idx="2"/>
          </p:nvPr>
        </p:nvSpPr>
        <p:spPr bwMode="invGray">
          <a:xfrm>
            <a:off x="500038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1">
                  <a:shade val="75000"/>
                  <a:alpha val="50000"/>
                </a:schemeClr>
              </a:gs>
              <a:gs pos="100000">
                <a:schemeClr val="accent1">
                  <a:shade val="75000"/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ltGray">
          <a:xfrm>
            <a:off x="500038" y="5429264"/>
            <a:ext cx="4005072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half" idx="4"/>
          </p:nvPr>
        </p:nvSpPr>
        <p:spPr bwMode="invGray">
          <a:xfrm>
            <a:off x="4716932" y="1500174"/>
            <a:ext cx="4000529" cy="3786214"/>
          </a:xfrm>
          <a:prstGeom prst="roundRect">
            <a:avLst>
              <a:gd name="adj" fmla="val 5345"/>
            </a:avLst>
          </a:prstGeom>
          <a:gradFill flip="none" rotWithShape="1">
            <a:gsLst>
              <a:gs pos="0">
                <a:schemeClr val="accent2">
                  <a:shade val="75000"/>
                  <a:alpha val="50000"/>
                </a:schemeClr>
              </a:gs>
              <a:gs pos="100000">
                <a:schemeClr val="accent2">
                  <a:tint val="20000"/>
                  <a:alpha val="50000"/>
                </a:schemeClr>
              </a:gs>
            </a:gsLst>
            <a:lin ang="13500000" scaled="1"/>
            <a:tileRect/>
          </a:gradFill>
          <a:effectLst/>
          <a:scene3d>
            <a:camera prst="orthographicFront"/>
            <a:lightRig rig="glow" dir="t">
              <a:rot lat="0" lon="0" rev="4800000"/>
            </a:lightRig>
          </a:scene3d>
          <a:sp3d extrusionH="12700" contourW="12700" prstMaterial="powder">
            <a:bevelT h="12700"/>
            <a:bevelB h="50800"/>
            <a:contourClr>
              <a:schemeClr val="bg2"/>
            </a:contourClr>
          </a:sp3d>
        </p:spPr>
        <p:txBody>
          <a:bodyPr/>
          <a:lstStyle>
            <a:lvl1pPr>
              <a:defRPr sz="2800">
                <a:solidFill>
                  <a:schemeClr val="tx1">
                    <a:tint val="95000"/>
                  </a:schemeClr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ltGray">
          <a:xfrm>
            <a:off x="4714876" y="5429264"/>
            <a:ext cx="4000528" cy="71438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 b="0">
                <a:solidFill>
                  <a:schemeClr val="tx1"/>
                </a:solidFill>
              </a:defRPr>
            </a:lvl2pPr>
            <a:lvl3pPr marL="914400" indent="0" algn="ctr">
              <a:buNone/>
              <a:defRPr sz="1800" b="0">
                <a:solidFill>
                  <a:schemeClr val="tx1"/>
                </a:solidFill>
              </a:defRPr>
            </a:lvl3pPr>
            <a:lvl4pPr marL="1371600" indent="0" algn="ctr">
              <a:buNone/>
              <a:defRPr sz="1600" b="0">
                <a:solidFill>
                  <a:schemeClr val="tx1"/>
                </a:solidFill>
              </a:defRPr>
            </a:lvl4pPr>
            <a:lvl5pPr marL="1828800" indent="0" algn="ctr">
              <a:buNone/>
              <a:defRPr sz="1600" b="0">
                <a:solidFill>
                  <a:schemeClr val="tx1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859915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28596" y="6"/>
            <a:ext cx="8286808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428604"/>
            <a:ext cx="8186766" cy="1143000"/>
          </a:xfrm>
        </p:spPr>
        <p:txBody>
          <a:bodyPr/>
          <a:lstStyle>
            <a:lvl1pPr algn="l">
              <a:defRPr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0741-EA48-430E-BDAA-F972D83363AE}" type="datetimeFigureOut">
              <a:rPr lang="ko-KR" altLang="en-US" smtClean="0"/>
              <a:pPr/>
              <a:t>2013-08-26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B49-6FF0-4BB7-A07D-C976A13D1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0741-EA48-430E-BDAA-F972D83363AE}" type="datetimeFigureOut">
              <a:rPr lang="ko-KR" altLang="en-US" smtClean="0"/>
              <a:pPr/>
              <a:t>2013-08-26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B49-6FF0-4BB7-A07D-C976A13D1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 bwMode="invGray">
          <a:xfrm>
            <a:off x="285720" y="263808"/>
            <a:ext cx="8858280" cy="664862"/>
          </a:xfrm>
          <a:prstGeom prst="rect">
            <a:avLst/>
          </a:prstGeom>
          <a:solidFill>
            <a:schemeClr val="tx1">
              <a:tint val="95000"/>
              <a:alpha val="69804"/>
            </a:scheme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 bwMode="invGray">
          <a:xfrm>
            <a:off x="500034" y="285728"/>
            <a:ext cx="8143932" cy="642942"/>
          </a:xfrm>
          <a:noFill/>
        </p:spPr>
        <p:txBody>
          <a:bodyPr anchor="b">
            <a:noAutofit/>
          </a:bodyPr>
          <a:lstStyle>
            <a:lvl1pPr algn="l">
              <a:defRPr sz="2800" b="1">
                <a:ln w="9525" cmpd="sng">
                  <a:noFill/>
                </a:ln>
                <a:solidFill>
                  <a:schemeClr val="bg1"/>
                </a:solidFill>
                <a:effectLst>
                  <a:outerShdw blurRad="44450" dist="25400" dir="2700000" algn="tl" rotWithShape="0">
                    <a:schemeClr val="tx1">
                      <a:alpha val="51000"/>
                    </a:scheme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1006230"/>
            <a:ext cx="2214578" cy="535172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0741-EA48-430E-BDAA-F972D83363AE}" type="datetimeFigureOut">
              <a:rPr lang="ko-KR" altLang="en-US" smtClean="0"/>
              <a:pPr/>
              <a:t>2013-08-26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B49-6FF0-4BB7-A07D-C976A13D15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"/>
          </p:nvPr>
        </p:nvSpPr>
        <p:spPr>
          <a:xfrm>
            <a:off x="2786064" y="1000108"/>
            <a:ext cx="5857875" cy="5357830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0" y="4"/>
            <a:ext cx="285720" cy="6857997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3571876"/>
            <a:ext cx="9144000" cy="3286126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0034" y="3571876"/>
            <a:ext cx="3286148" cy="113824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0034" y="4714884"/>
            <a:ext cx="3286148" cy="11430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0741-EA48-430E-BDAA-F972D83363AE}" type="datetimeFigureOut">
              <a:rPr lang="ko-KR" altLang="en-US" smtClean="0"/>
              <a:pPr/>
              <a:t>2013-08-26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572272"/>
            <a:ext cx="2895600" cy="2977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B49-6FF0-4BB7-A07D-C976A13D152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idx="1"/>
          </p:nvPr>
        </p:nvSpPr>
        <p:spPr>
          <a:xfrm>
            <a:off x="4000496" y="1071546"/>
            <a:ext cx="4214842" cy="4714908"/>
          </a:xfrm>
          <a:solidFill>
            <a:schemeClr val="tx2"/>
          </a:solidFill>
          <a:ln w="152400" cap="rnd">
            <a:solidFill>
              <a:srgbClr val="FFFFFF"/>
            </a:soli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twoPt" dir="t">
              <a:rot lat="0" lon="0" rev="10800000"/>
            </a:lightRig>
          </a:scene3d>
          <a:sp3d contourW="6350">
            <a:bevelT w="50800" h="16510"/>
            <a:contourClr>
              <a:srgbClr val="C0C0C0"/>
            </a:contourClr>
          </a:sp3d>
        </p:spPr>
        <p:txBody>
          <a:bodyPr/>
          <a:lstStyle>
            <a:lvl1pPr marL="0" indent="0">
              <a:buNone/>
              <a:defRPr sz="3200">
                <a:solidFill>
                  <a:schemeClr val="tx2">
                    <a:tint val="10000"/>
                  </a:schemeClr>
                </a:solidFill>
                <a:effectLst>
                  <a:outerShdw blurRad="50800" dist="50800" dir="5400000" algn="tl" rotWithShape="0">
                    <a:srgbClr val="000000">
                      <a:alpha val="58000"/>
                    </a:srgbClr>
                  </a:outerShdw>
                </a:effectLst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2380"/>
            <a:ext cx="9144000" cy="283348"/>
          </a:xfrm>
          <a:prstGeom prst="rect">
            <a:avLst/>
          </a:prstGeom>
          <a:solidFill>
            <a:schemeClr val="accent4"/>
          </a:solidFill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12353" y="274638"/>
            <a:ext cx="8545927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54B0741-EA48-430E-BDAA-F972D83363AE}" type="datetimeFigureOut">
              <a:rPr lang="ko-KR" altLang="en-US" smtClean="0"/>
              <a:pPr/>
              <a:t>2013-08-26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72272"/>
            <a:ext cx="2895600" cy="285752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CDE9B49-6FF0-4BB7-A07D-C976A13D152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1" hangingPunct="1">
        <a:spcBef>
          <a:spcPct val="0"/>
        </a:spcBef>
        <a:buNone/>
        <a:defRPr kumimoji="0" sz="4400" b="0" kern="1200" spc="100" dirty="0">
          <a:ln w="18000">
            <a:noFill/>
            <a:prstDash val="solid"/>
          </a:ln>
          <a:solidFill>
            <a:schemeClr val="tx1"/>
          </a:solidFill>
          <a:effectLst>
            <a:outerShdw blurRad="44450" dist="25400" dir="2700000" algn="tl" rotWithShape="0">
              <a:schemeClr val="bg1">
                <a:alpha val="51000"/>
              </a:scheme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Font typeface="Arial"/>
        <a:buChar char="•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1">
            <a:shade val="75000"/>
          </a:schemeClr>
        </a:buClr>
        <a:buFont typeface="Arial"/>
        <a:buChar char="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1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tx2"/>
        </a:buClr>
        <a:buFont typeface="Arial"/>
        <a:buChar char="•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7544" y="2564904"/>
            <a:ext cx="8143056" cy="977280"/>
          </a:xfrm>
        </p:spPr>
        <p:txBody>
          <a:bodyPr>
            <a:normAutofit/>
          </a:bodyPr>
          <a:lstStyle/>
          <a:p>
            <a:r>
              <a:rPr lang="ko-KR" altLang="en-US" sz="5000" dirty="0" smtClean="0">
                <a:effectLst/>
                <a:latin typeface="+mj-ea"/>
              </a:rPr>
              <a:t>화학 반응 속도 </a:t>
            </a:r>
            <a:r>
              <a:rPr lang="en-US" altLang="ko-KR" sz="5000" dirty="0" smtClean="0">
                <a:effectLst/>
                <a:latin typeface="+mj-ea"/>
              </a:rPr>
              <a:t>- </a:t>
            </a:r>
            <a:r>
              <a:rPr lang="ko-KR" altLang="en-US" sz="5000" dirty="0" smtClean="0">
                <a:effectLst/>
                <a:latin typeface="+mj-ea"/>
              </a:rPr>
              <a:t>시계반응</a:t>
            </a:r>
            <a:endParaRPr lang="ko-KR" altLang="en-US" sz="5000" dirty="0">
              <a:effectLst/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467544" y="1785352"/>
          <a:ext cx="8496944" cy="375170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64096"/>
                <a:gridCol w="2701586"/>
                <a:gridCol w="4931262"/>
              </a:tblGrid>
              <a:tr h="4779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반응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반응플라스크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dirty="0" smtClean="0"/>
                        <a:t>삼각플라스크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1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0.2M</a:t>
                      </a:r>
                      <a:r>
                        <a:rPr lang="en-US" altLang="ko-KR" sz="2300" baseline="0" dirty="0" smtClean="0"/>
                        <a:t> KI  10ml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0.1M  (NH</a:t>
                      </a:r>
                      <a:r>
                        <a:rPr lang="en-US" altLang="ko-KR" sz="2300" baseline="-25000" dirty="0" smtClean="0"/>
                        <a:t>4</a:t>
                      </a:r>
                      <a:r>
                        <a:rPr lang="en-US" altLang="ko-KR" sz="2300" dirty="0" smtClean="0"/>
                        <a:t>)</a:t>
                      </a:r>
                      <a:r>
                        <a:rPr lang="en-US" altLang="ko-KR" sz="2300" baseline="-25000" dirty="0" smtClean="0"/>
                        <a:t>2</a:t>
                      </a:r>
                      <a:r>
                        <a:rPr lang="en-US" altLang="ko-KR" sz="2300" dirty="0" smtClean="0"/>
                        <a:t>S</a:t>
                      </a:r>
                      <a:r>
                        <a:rPr lang="en-US" altLang="ko-KR" sz="2300" baseline="-25000" dirty="0" smtClean="0"/>
                        <a:t>2</a:t>
                      </a:r>
                      <a:r>
                        <a:rPr lang="en-US" altLang="ko-KR" sz="2300" dirty="0" smtClean="0"/>
                        <a:t>O</a:t>
                      </a:r>
                      <a:r>
                        <a:rPr lang="en-US" altLang="ko-KR" sz="2300" baseline="-25000" dirty="0" smtClean="0"/>
                        <a:t>8</a:t>
                      </a:r>
                      <a:r>
                        <a:rPr lang="en-US" altLang="ko-KR" sz="2300" baseline="0" dirty="0" smtClean="0"/>
                        <a:t>  </a:t>
                      </a:r>
                      <a:r>
                        <a:rPr lang="en-US" altLang="ko-KR" sz="2300" dirty="0" smtClean="0"/>
                        <a:t>  10ml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96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2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0.2M</a:t>
                      </a:r>
                      <a:r>
                        <a:rPr lang="en-US" altLang="ko-KR" sz="2300" baseline="0" dirty="0" smtClean="0"/>
                        <a:t> KI   5ml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smtClean="0"/>
                        <a:t>0.1M  (NH</a:t>
                      </a:r>
                      <a:r>
                        <a:rPr lang="en-US" altLang="ko-KR" sz="2300" baseline="-25000" dirty="0" smtClean="0"/>
                        <a:t>4</a:t>
                      </a:r>
                      <a:r>
                        <a:rPr lang="en-US" altLang="ko-KR" sz="2300" dirty="0" smtClean="0"/>
                        <a:t>)</a:t>
                      </a:r>
                      <a:r>
                        <a:rPr lang="en-US" altLang="ko-KR" sz="2300" baseline="-25000" dirty="0" smtClean="0"/>
                        <a:t>2</a:t>
                      </a:r>
                      <a:r>
                        <a:rPr lang="en-US" altLang="ko-KR" sz="2300" dirty="0" smtClean="0"/>
                        <a:t>S</a:t>
                      </a:r>
                      <a:r>
                        <a:rPr lang="en-US" altLang="ko-KR" sz="2300" baseline="-25000" dirty="0" smtClean="0"/>
                        <a:t>2</a:t>
                      </a:r>
                      <a:r>
                        <a:rPr lang="en-US" altLang="ko-KR" sz="2300" dirty="0" smtClean="0"/>
                        <a:t>O</a:t>
                      </a:r>
                      <a:r>
                        <a:rPr lang="en-US" altLang="ko-KR" sz="2300" baseline="-25000" dirty="0" smtClean="0"/>
                        <a:t>8</a:t>
                      </a:r>
                      <a:r>
                        <a:rPr lang="en-US" altLang="ko-KR" sz="2300" dirty="0" smtClean="0"/>
                        <a:t>    10ml</a:t>
                      </a:r>
                      <a:endParaRPr lang="ko-KR" altLang="en-US" sz="23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9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0.2M </a:t>
                      </a:r>
                      <a:r>
                        <a:rPr lang="en-US" altLang="ko-KR" sz="2300" dirty="0" err="1" smtClean="0"/>
                        <a:t>KCl</a:t>
                      </a:r>
                      <a:r>
                        <a:rPr lang="en-US" altLang="ko-KR" sz="2300" baseline="0" dirty="0" smtClean="0"/>
                        <a:t> 5ml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3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8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3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0.2M KI  10ml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smtClean="0"/>
                        <a:t>0.1M  (NH</a:t>
                      </a:r>
                      <a:r>
                        <a:rPr lang="en-US" altLang="ko-KR" sz="2300" baseline="-25000" dirty="0" smtClean="0"/>
                        <a:t>4</a:t>
                      </a:r>
                      <a:r>
                        <a:rPr lang="en-US" altLang="ko-KR" sz="2300" dirty="0" smtClean="0"/>
                        <a:t>)</a:t>
                      </a:r>
                      <a:r>
                        <a:rPr lang="en-US" altLang="ko-KR" sz="2300" baseline="-25000" dirty="0" smtClean="0"/>
                        <a:t>2</a:t>
                      </a:r>
                      <a:r>
                        <a:rPr lang="en-US" altLang="ko-KR" sz="2300" dirty="0" smtClean="0"/>
                        <a:t>S</a:t>
                      </a:r>
                      <a:r>
                        <a:rPr lang="en-US" altLang="ko-KR" sz="2300" baseline="-25000" dirty="0" smtClean="0"/>
                        <a:t>2</a:t>
                      </a:r>
                      <a:r>
                        <a:rPr lang="en-US" altLang="ko-KR" sz="2300" dirty="0" smtClean="0"/>
                        <a:t>O</a:t>
                      </a:r>
                      <a:r>
                        <a:rPr lang="en-US" altLang="ko-KR" sz="2300" baseline="-25000" dirty="0" smtClean="0"/>
                        <a:t>8</a:t>
                      </a:r>
                      <a:r>
                        <a:rPr lang="en-US" altLang="ko-KR" sz="2300" dirty="0" smtClean="0"/>
                        <a:t> </a:t>
                      </a:r>
                      <a:r>
                        <a:rPr lang="en-US" altLang="ko-KR" sz="2300" baseline="0" dirty="0" smtClean="0"/>
                        <a:t>     5</a:t>
                      </a:r>
                      <a:r>
                        <a:rPr lang="en-US" altLang="ko-KR" sz="2300" dirty="0" smtClean="0"/>
                        <a:t>ml</a:t>
                      </a:r>
                      <a:endParaRPr lang="ko-KR" altLang="en-US" sz="23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8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smtClean="0"/>
                        <a:t>0.1M (NH</a:t>
                      </a:r>
                      <a:r>
                        <a:rPr lang="en-US" altLang="ko-KR" sz="2300" baseline="-25000" dirty="0" smtClean="0"/>
                        <a:t>4</a:t>
                      </a:r>
                      <a:r>
                        <a:rPr lang="en-US" altLang="ko-KR" sz="2300" dirty="0" smtClean="0"/>
                        <a:t>)</a:t>
                      </a:r>
                      <a:r>
                        <a:rPr lang="en-US" altLang="ko-KR" sz="2300" baseline="-25000" dirty="0" smtClean="0"/>
                        <a:t>2</a:t>
                      </a:r>
                      <a:r>
                        <a:rPr lang="en-US" altLang="ko-KR" sz="2300" dirty="0" smtClean="0"/>
                        <a:t>SO</a:t>
                      </a:r>
                      <a:r>
                        <a:rPr lang="en-US" altLang="ko-KR" sz="2300" baseline="-25000" dirty="0" smtClean="0"/>
                        <a:t>4</a:t>
                      </a:r>
                      <a:r>
                        <a:rPr lang="en-US" altLang="ko-KR" sz="2300" baseline="0" dirty="0" smtClean="0"/>
                        <a:t>         5ml</a:t>
                      </a:r>
                      <a:endParaRPr lang="ko-KR" altLang="en-US" sz="23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4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0.2M KI  10ml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smtClean="0"/>
                        <a:t>0.1M  (NH</a:t>
                      </a:r>
                      <a:r>
                        <a:rPr lang="en-US" altLang="ko-KR" sz="2300" baseline="-25000" dirty="0" smtClean="0"/>
                        <a:t>4</a:t>
                      </a:r>
                      <a:r>
                        <a:rPr lang="en-US" altLang="ko-KR" sz="2300" dirty="0" smtClean="0"/>
                        <a:t>)</a:t>
                      </a:r>
                      <a:r>
                        <a:rPr lang="en-US" altLang="ko-KR" sz="2300" baseline="-25000" dirty="0" smtClean="0"/>
                        <a:t>2</a:t>
                      </a:r>
                      <a:r>
                        <a:rPr lang="en-US" altLang="ko-KR" sz="2300" dirty="0" smtClean="0"/>
                        <a:t>S</a:t>
                      </a:r>
                      <a:r>
                        <a:rPr lang="en-US" altLang="ko-KR" sz="2300" baseline="-25000" dirty="0" smtClean="0"/>
                        <a:t>2</a:t>
                      </a:r>
                      <a:r>
                        <a:rPr lang="en-US" altLang="ko-KR" sz="2300" dirty="0" smtClean="0"/>
                        <a:t>O</a:t>
                      </a:r>
                      <a:r>
                        <a:rPr lang="en-US" altLang="ko-KR" sz="2300" baseline="-25000" dirty="0" smtClean="0"/>
                        <a:t>8</a:t>
                      </a:r>
                      <a:r>
                        <a:rPr lang="en-US" altLang="ko-KR" sz="2300" dirty="0" smtClean="0"/>
                        <a:t>   2.5ml</a:t>
                      </a:r>
                      <a:endParaRPr lang="ko-KR" altLang="en-US" sz="23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7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5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0.2M KI  </a:t>
                      </a:r>
                      <a:r>
                        <a:rPr lang="en-US" altLang="ko-KR" sz="2300" baseline="0" dirty="0" smtClean="0"/>
                        <a:t> </a:t>
                      </a:r>
                      <a:r>
                        <a:rPr lang="en-US" altLang="ko-KR" sz="2300" dirty="0" smtClean="0"/>
                        <a:t>4ml</a:t>
                      </a:r>
                      <a:endParaRPr lang="ko-KR" altLang="en-US" sz="2300" b="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dirty="0" smtClean="0"/>
                        <a:t>0.1M  (NH</a:t>
                      </a:r>
                      <a:r>
                        <a:rPr lang="en-US" altLang="ko-KR" sz="2300" baseline="-25000" dirty="0" smtClean="0"/>
                        <a:t>4</a:t>
                      </a:r>
                      <a:r>
                        <a:rPr lang="en-US" altLang="ko-KR" sz="2300" dirty="0" smtClean="0"/>
                        <a:t>)</a:t>
                      </a:r>
                      <a:r>
                        <a:rPr lang="en-US" altLang="ko-KR" sz="2300" baseline="-25000" dirty="0" smtClean="0"/>
                        <a:t>2</a:t>
                      </a:r>
                      <a:r>
                        <a:rPr lang="en-US" altLang="ko-KR" sz="2300" dirty="0" smtClean="0"/>
                        <a:t>S</a:t>
                      </a:r>
                      <a:r>
                        <a:rPr lang="en-US" altLang="ko-KR" sz="2300" baseline="-25000" dirty="0" smtClean="0"/>
                        <a:t>2</a:t>
                      </a:r>
                      <a:r>
                        <a:rPr lang="en-US" altLang="ko-KR" sz="2300" dirty="0" smtClean="0"/>
                        <a:t>O</a:t>
                      </a:r>
                      <a:r>
                        <a:rPr lang="en-US" altLang="ko-KR" sz="2300" baseline="-25000" dirty="0" smtClean="0"/>
                        <a:t>8</a:t>
                      </a:r>
                      <a:r>
                        <a:rPr lang="en-US" altLang="ko-KR" sz="2300" dirty="0" smtClean="0"/>
                        <a:t>    10ml</a:t>
                      </a:r>
                      <a:endParaRPr lang="ko-KR" altLang="en-US" sz="2300" b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95536" y="1628800"/>
          <a:ext cx="8568952" cy="355469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19639"/>
                <a:gridCol w="2607942"/>
                <a:gridCol w="1713790"/>
                <a:gridCol w="1788303"/>
                <a:gridCol w="1639278"/>
              </a:tblGrid>
              <a:tr h="47319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>
                          <a:latin typeface="+mn-ea"/>
                          <a:ea typeface="+mn-ea"/>
                        </a:rPr>
                        <a:t>반응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>
                          <a:latin typeface="+mn-ea"/>
                          <a:ea typeface="+mn-ea"/>
                        </a:rPr>
                        <a:t>변색까지의 시간 </a:t>
                      </a:r>
                      <a:r>
                        <a:rPr lang="en-US" altLang="ko-KR" sz="2200" b="0" dirty="0" smtClean="0">
                          <a:latin typeface="+mn-ea"/>
                          <a:ea typeface="+mn-ea"/>
                        </a:rPr>
                        <a:t>t(</a:t>
                      </a:r>
                      <a:r>
                        <a:rPr lang="ko-KR" altLang="en-US" sz="2200" b="0" dirty="0" smtClean="0">
                          <a:latin typeface="+mn-ea"/>
                          <a:ea typeface="+mn-ea"/>
                        </a:rPr>
                        <a:t>초</a:t>
                      </a:r>
                      <a:r>
                        <a:rPr lang="en-US" altLang="ko-KR" sz="2200" b="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>
                          <a:latin typeface="+mn-ea"/>
                          <a:ea typeface="+mn-ea"/>
                        </a:rPr>
                        <a:t>반응플라스크 속의 </a:t>
                      </a:r>
                      <a:endParaRPr lang="en-US" altLang="ko-KR" sz="22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200" b="0" dirty="0" smtClean="0">
                          <a:latin typeface="+mn-ea"/>
                          <a:ea typeface="+mn-ea"/>
                        </a:rPr>
                        <a:t>초기농도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200" b="0" dirty="0" smtClean="0">
                          <a:latin typeface="+mn-ea"/>
                          <a:ea typeface="+mn-ea"/>
                        </a:rPr>
                        <a:t>상대적 </a:t>
                      </a:r>
                      <a:endParaRPr lang="en-US" altLang="ko-KR" sz="2200" b="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2200" b="0" dirty="0" smtClean="0">
                          <a:latin typeface="+mn-ea"/>
                          <a:ea typeface="+mn-ea"/>
                        </a:rPr>
                        <a:t>반응속도 </a:t>
                      </a:r>
                      <a:r>
                        <a:rPr lang="en-US" altLang="ko-KR" sz="2200" b="0" dirty="0" smtClean="0">
                          <a:latin typeface="+mn-ea"/>
                          <a:ea typeface="+mn-ea"/>
                        </a:rPr>
                        <a:t>100/t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31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ko-KR" sz="2200" b="0" baseline="300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22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smtClean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200" b="0" baseline="-25000" dirty="0" smtClean="0">
                          <a:latin typeface="+mn-ea"/>
                          <a:ea typeface="+mn-ea"/>
                        </a:rPr>
                        <a:t>2</a:t>
                      </a:r>
                      <a:r>
                        <a:rPr lang="en-US" altLang="ko-KR" sz="2200" b="0" dirty="0" smtClean="0">
                          <a:latin typeface="+mn-ea"/>
                          <a:ea typeface="+mn-ea"/>
                        </a:rPr>
                        <a:t>O</a:t>
                      </a:r>
                      <a:r>
                        <a:rPr lang="en-US" altLang="ko-KR" sz="2200" b="0" baseline="-25000" dirty="0" smtClean="0">
                          <a:latin typeface="+mn-ea"/>
                          <a:ea typeface="+mn-ea"/>
                        </a:rPr>
                        <a:t>8</a:t>
                      </a:r>
                      <a:r>
                        <a:rPr lang="en-US" altLang="ko-KR" sz="2200" b="0" baseline="30000" dirty="0" smtClean="0">
                          <a:latin typeface="+mn-ea"/>
                          <a:ea typeface="+mn-ea"/>
                        </a:rPr>
                        <a:t>2-</a:t>
                      </a:r>
                      <a:endParaRPr lang="ko-KR" altLang="en-US" sz="2200" b="0" baseline="30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473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2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184" y="332656"/>
            <a:ext cx="3322712" cy="79695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smtClean="0">
                <a:effectLst/>
              </a:rPr>
              <a:t>실험결과</a:t>
            </a:r>
            <a:endParaRPr lang="ko-KR" altLang="en-US" dirty="0"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908720"/>
            <a:ext cx="8748464" cy="5112568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상대속도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1 =          =  k (        )m (          )n</a:t>
            </a:r>
          </a:p>
          <a:p>
            <a:pPr>
              <a:buFont typeface="Arial" pitchFamily="34" charset="0"/>
              <a:buChar char="•"/>
            </a:pPr>
            <a:endParaRPr lang="en-US" altLang="ko-KR" sz="2500" dirty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상대속도 </a:t>
            </a:r>
            <a:r>
              <a:rPr lang="en-US" altLang="ko-KR" sz="2500" dirty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 =          =  k (        )m (          )n</a:t>
            </a:r>
          </a:p>
          <a:p>
            <a:pPr>
              <a:buFont typeface="Arial" pitchFamily="34" charset="0"/>
              <a:buChar char="•"/>
            </a:pPr>
            <a:endParaRPr lang="en-US" altLang="ko-KR" sz="25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m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과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n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의 값을 써서                           식을 이용하여 상대속도상수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K′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값을 구할 수 있다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500" dirty="0" smtClean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1560" y="4581128"/>
          <a:ext cx="8064896" cy="100741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152128"/>
                <a:gridCol w="1152128"/>
                <a:gridCol w="1152128"/>
                <a:gridCol w="1152128"/>
                <a:gridCol w="1152128"/>
                <a:gridCol w="1152128"/>
                <a:gridCol w="1152128"/>
              </a:tblGrid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latin typeface="+mn-ea"/>
                          <a:ea typeface="+mn-ea"/>
                        </a:rPr>
                        <a:t>반응</a:t>
                      </a:r>
                      <a:endParaRPr lang="ko-KR" altLang="en-US" sz="2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0" dirty="0" smtClean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2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0" dirty="0" smtClean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2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0" dirty="0" smtClean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2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0" dirty="0" smtClean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2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0" dirty="0" smtClean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2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latin typeface="+mn-ea"/>
                          <a:ea typeface="+mn-ea"/>
                        </a:rPr>
                        <a:t>평균</a:t>
                      </a:r>
                      <a:endParaRPr lang="ko-KR" altLang="en-US" sz="2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50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0" dirty="0" smtClean="0">
                          <a:latin typeface="+mn-ea"/>
                          <a:ea typeface="+mn-ea"/>
                        </a:rPr>
                        <a:t>K′</a:t>
                      </a:r>
                      <a:endParaRPr lang="ko-KR" altLang="en-US" sz="2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3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_x57762872" descr="DRW00000964359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2708920"/>
            <a:ext cx="2592288" cy="504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88032" y="1916832"/>
            <a:ext cx="8964488" cy="127749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화학반응 속도에 영향을 미치는 요인으로는 농도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온도  및 촉매가 있다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5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ko-KR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 smtClean="0">
                <a:effectLst/>
              </a:rPr>
              <a:t>목적</a:t>
            </a:r>
            <a:endParaRPr lang="ko-KR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2840" y="260648"/>
            <a:ext cx="8229600" cy="1143000"/>
          </a:xfrm>
        </p:spPr>
        <p:txBody>
          <a:bodyPr/>
          <a:lstStyle/>
          <a:p>
            <a:pPr algn="l"/>
            <a:r>
              <a:rPr lang="ko-KR" altLang="en-US" dirty="0" smtClean="0">
                <a:effectLst/>
              </a:rPr>
              <a:t>원리</a:t>
            </a:r>
            <a:endParaRPr lang="ko-KR" altLang="en-US" dirty="0">
              <a:effectLst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88665" y="1556793"/>
            <a:ext cx="8970727" cy="4966229"/>
            <a:chOff x="153244" y="2474541"/>
            <a:chExt cx="8142891" cy="1974433"/>
          </a:xfrm>
        </p:grpSpPr>
        <p:pic>
          <p:nvPicPr>
            <p:cNvPr id="17415" name="_x57644096" descr="DRW00000964359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45211" y="2894318"/>
              <a:ext cx="3234079" cy="381817"/>
            </a:xfrm>
            <a:prstGeom prst="rect">
              <a:avLst/>
            </a:prstGeom>
            <a:noFill/>
          </p:spPr>
        </p:pic>
        <p:pic>
          <p:nvPicPr>
            <p:cNvPr id="17414" name="_x57762872" descr="DRW00000964359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76504" y="3723440"/>
              <a:ext cx="3268148" cy="325661"/>
            </a:xfrm>
            <a:prstGeom prst="rect">
              <a:avLst/>
            </a:prstGeom>
            <a:noFill/>
          </p:spPr>
        </p:pic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153244" y="2474541"/>
              <a:ext cx="8142891" cy="3969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1" 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kumimoji="1" lang="en-US" alt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kumimoji="1" 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화학 반응속도에 미치는 농도의 영향을 조사하는 것이 목적</a:t>
              </a:r>
              <a:endParaRPr kumimoji="1" lang="ko-KR" altLang="ko-KR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1" lang="ko-KR" alt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kumimoji="1" lang="en-US" alt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kumimoji="1" 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다음과 같이 </a:t>
              </a:r>
              <a:r>
                <a:rPr kumimoji="1" lang="ko-KR" alt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I⁻ </a:t>
              </a:r>
              <a:r>
                <a:rPr kumimoji="1" 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이온과 </a:t>
              </a:r>
              <a:r>
                <a:rPr kumimoji="1" lang="ko-KR" alt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S₂O₈</a:t>
              </a:r>
              <a:r>
                <a:rPr kumimoji="1" 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이온과의 반응식</a:t>
              </a:r>
              <a:endParaRPr kumimoji="1" lang="ko-KR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170083" y="3350688"/>
              <a:ext cx="7858362" cy="4955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1" lang="en-US" alt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</a:t>
              </a:r>
              <a:r>
                <a:rPr kumimoji="1" 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실온에서는 느리게 진행되는데 그 반응속도는 다음 식으로 나타낼 수 있다</a:t>
              </a:r>
              <a:r>
                <a:rPr kumimoji="1" lang="ko-KR" alt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.</a:t>
              </a:r>
              <a:endParaRPr kumimoji="1" lang="ko-KR" altLang="ko-KR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1116590" y="4106357"/>
              <a:ext cx="5135250" cy="342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1" lang="en-US" alt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k: </a:t>
              </a:r>
              <a:r>
                <a:rPr kumimoji="1" lang="ko-KR" alt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반응속도 상수</a:t>
              </a:r>
              <a:endParaRPr kumimoji="1" lang="ko-KR" altLang="en-US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Char char="•"/>
                <a:tabLst/>
              </a:pPr>
              <a:r>
                <a:rPr kumimoji="1" lang="en-US" alt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 m, n : </a:t>
              </a:r>
              <a:r>
                <a:rPr kumimoji="1" lang="ko-KR" alt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반응차수 </a:t>
              </a:r>
              <a:r>
                <a:rPr kumimoji="1" lang="en-US" alt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(</a:t>
              </a:r>
              <a:r>
                <a:rPr kumimoji="1" lang="ko-KR" altLang="en-US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정수를 나타낸다</a:t>
              </a:r>
              <a:r>
                <a:rPr kumimoji="1" lang="en-US" altLang="ko-KR" sz="2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+mn-ea"/>
                </a:rPr>
                <a:t>.)</a:t>
              </a:r>
              <a:endParaRPr kumimoji="1" lang="en-US" altLang="ko-KR" sz="2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4544" y="1423317"/>
            <a:ext cx="8639944" cy="452596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 반응물질의 농도에 따라서 많은 영향을 받는다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25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 이번 실험의 주 목적은 속도상수 값과 반응차수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m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과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을 구하는 것이다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반응속도를 측정하려는 방법은 시계반응이라고 한다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ko-KR" altLang="en-US" sz="25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시계반응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한 반응의 </a:t>
            </a:r>
            <a:r>
              <a:rPr lang="ko-KR" altLang="en-US" sz="2500" dirty="0" err="1" smtClean="0">
                <a:solidFill>
                  <a:schemeClr val="tx1"/>
                </a:solidFill>
                <a:latin typeface="+mn-ea"/>
              </a:rPr>
              <a:t>종말점을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 자동적으로 알 수 있는 반응이다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5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ko-KR" altLang="en-US" sz="25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4544" y="1556792"/>
            <a:ext cx="8639944" cy="47525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1.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농도의 영향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다른 조건이 모두 같다면 특정한 반응의 진행속도는 주로 반응물의 농도에 의존한다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 반응물의 농도를 증가시키면 같은 부피 안에 들어있는 분자나 이온의 수가 많아지므로 그들 사이의 충돌 횟수가 많아져서 반응속도가 빨라진다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buNone/>
            </a:pPr>
            <a:endParaRPr lang="ko-KR" altLang="en-US" sz="25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반응온도의 영향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대부분의  </a:t>
            </a:r>
            <a:r>
              <a:rPr lang="ko-KR" altLang="en-US" sz="2500" dirty="0" err="1" smtClean="0">
                <a:solidFill>
                  <a:schemeClr val="tx1"/>
                </a:solidFill>
                <a:latin typeface="+mn-ea"/>
              </a:rPr>
              <a:t>균일계에서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 반응속도는 온도가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10℃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상승할 때마다 약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배로 증가한다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 반응물의 온도가 높아지면 분자의 평균속도가 커지므로 같은 시간에 일어나는 분자들의 충돌수도 많아진다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 온도가 상승하면 분자들이 충돌하여 반응이 실제로 일어나는 데 필요한 최소한의 에너지를 갖는 분자수가 증가한다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50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2840" y="260648"/>
            <a:ext cx="9237712" cy="1143000"/>
          </a:xfrm>
        </p:spPr>
        <p:txBody>
          <a:bodyPr>
            <a:noAutofit/>
          </a:bodyPr>
          <a:lstStyle/>
          <a:p>
            <a:pPr algn="l"/>
            <a:r>
              <a:rPr lang="ko-KR" altLang="en-US" sz="4500" dirty="0" smtClean="0">
                <a:effectLst/>
              </a:rPr>
              <a:t>반응속도에</a:t>
            </a:r>
            <a:r>
              <a:rPr lang="ko-KR" altLang="en-US" sz="4600" dirty="0" smtClean="0">
                <a:effectLst/>
              </a:rPr>
              <a:t> 영향을 미치는 요인들</a:t>
            </a:r>
            <a:endParaRPr lang="ko-KR" altLang="en-US" sz="4600" dirty="0"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4544" y="1063277"/>
            <a:ext cx="856793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촉매의 영향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자신은 변화하지 않으나 반응의 활성화 에너지만을 변화시켜 반응속도를 조절하는 물질을 촉매라고 한다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촉매에는 활성화 에너지를 감소시켜 반응속도를 빠르게 하는 정 촉매와 활성화 에너지를 증가시켜 반응속도를 느리게 하는 부 촉매가 있다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>
              <a:buNone/>
            </a:pPr>
            <a:endParaRPr lang="ko-KR" altLang="en-US" sz="2500" dirty="0" smtClean="0">
              <a:solidFill>
                <a:schemeClr val="tx1"/>
              </a:solidFill>
              <a:latin typeface="+mn-ea"/>
            </a:endParaRPr>
          </a:p>
          <a:p>
            <a:pPr>
              <a:buNone/>
            </a:pP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4.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표면적의 영향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고체가 반응에 관여할 때는 고체 반응물의 표면적이 클수록 반응이 빨리 진행된다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고체의 부피가 같은 경우에는 고체입자의 크기가 작을수록 전체 표면적이 커져서 반응이 더 빨리 진행된다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500" dirty="0" smtClean="0">
              <a:solidFill>
                <a:schemeClr val="tx1"/>
              </a:solidFill>
              <a:latin typeface="+mn-ea"/>
            </a:endParaRPr>
          </a:p>
          <a:p>
            <a:endParaRPr lang="ko-KR" altLang="en-US" sz="25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2132856"/>
            <a:ext cx="8712968" cy="1728192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삼각플라스크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,  </a:t>
            </a:r>
            <a:r>
              <a:rPr lang="ko-KR" altLang="en-US" sz="2500" dirty="0" err="1" smtClean="0">
                <a:solidFill>
                  <a:schemeClr val="tx1"/>
                </a:solidFill>
                <a:latin typeface="+mn-ea"/>
              </a:rPr>
              <a:t>피펫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, 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온도계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,  </a:t>
            </a:r>
            <a:r>
              <a:rPr lang="ko-KR" altLang="en-US" sz="2500" dirty="0" err="1" smtClean="0">
                <a:solidFill>
                  <a:schemeClr val="tx1"/>
                </a:solidFill>
                <a:latin typeface="+mn-ea"/>
              </a:rPr>
              <a:t>초시계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, KI, (NH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O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8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, Na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O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3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en-US" altLang="ko-KR" sz="2500" dirty="0" err="1" smtClean="0">
                <a:solidFill>
                  <a:schemeClr val="tx1"/>
                </a:solidFill>
                <a:latin typeface="+mn-ea"/>
              </a:rPr>
              <a:t>KCl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, (NH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SO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, HgCl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녹말 등</a:t>
            </a:r>
            <a:endParaRPr lang="en-US" altLang="ko-KR" sz="25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en-US" altLang="ko-KR" sz="2500" dirty="0" smtClean="0">
              <a:solidFill>
                <a:schemeClr val="tx1"/>
              </a:solidFill>
              <a:latin typeface="+mn-ea"/>
            </a:endParaRPr>
          </a:p>
          <a:p>
            <a:pPr>
              <a:buFont typeface="Arial" pitchFamily="34" charset="0"/>
              <a:buChar char="•"/>
            </a:pPr>
            <a:endParaRPr lang="ko-KR" altLang="en-US" sz="25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03475" y="285728"/>
            <a:ext cx="8516997" cy="939784"/>
          </a:xfrm>
        </p:spPr>
        <p:txBody>
          <a:bodyPr>
            <a:normAutofit/>
          </a:bodyPr>
          <a:lstStyle/>
          <a:p>
            <a:pPr algn="l"/>
            <a:r>
              <a:rPr lang="ko-KR" altLang="en-US" sz="4500" dirty="0" smtClean="0">
                <a:effectLst/>
              </a:rPr>
              <a:t>기구 및 시약</a:t>
            </a:r>
            <a:endParaRPr lang="ko-KR" altLang="en-US" sz="4500" dirty="0"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4544" y="1412776"/>
            <a:ext cx="8639944" cy="5112568"/>
          </a:xfrm>
        </p:spPr>
        <p:txBody>
          <a:bodyPr>
            <a:normAutofit/>
          </a:bodyPr>
          <a:lstStyle/>
          <a:p>
            <a:pPr marL="457200" indent="-457200">
              <a:buSzPct val="90000"/>
              <a:buFont typeface="+mj-ea"/>
              <a:buAutoNum type="circleNumDbPlain"/>
            </a:pP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100ml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삼각플라스크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반응플라스크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에 피펫으로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0.2M KI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용액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10ml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를 정확히 넣고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0.005M Na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O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500" dirty="0" err="1" smtClean="0">
                <a:solidFill>
                  <a:schemeClr val="tx1"/>
                </a:solidFill>
                <a:latin typeface="+mn-ea"/>
              </a:rPr>
              <a:t>싸이오황산나트륨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용액을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5ml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넣은 다음 녹말 용액을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3~4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방울 가한다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457200" indent="-457200">
              <a:buSzPct val="90000"/>
              <a:buFont typeface="+mj-ea"/>
              <a:buAutoNum type="circleNumDbPlain"/>
            </a:pPr>
            <a:endParaRPr lang="en-US" altLang="ko-KR" sz="2500" dirty="0" smtClean="0">
              <a:solidFill>
                <a:schemeClr val="tx1"/>
              </a:solidFill>
              <a:latin typeface="+mn-ea"/>
            </a:endParaRPr>
          </a:p>
          <a:p>
            <a:pPr marL="457200" indent="-457200">
              <a:buSzPct val="90000"/>
              <a:buFont typeface="+mj-ea"/>
              <a:buAutoNum type="circleNumDbPlain"/>
            </a:pP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50ml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삼각플라스크에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0.1M (NH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O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8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500" dirty="0" err="1" smtClean="0">
                <a:solidFill>
                  <a:schemeClr val="tx1"/>
                </a:solidFill>
                <a:latin typeface="+mn-ea"/>
              </a:rPr>
              <a:t>과산화이황산암모늄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용액을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10ml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넣는다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457200" indent="-457200">
              <a:buSzPct val="90000"/>
              <a:buFont typeface="+mj-ea"/>
              <a:buAutoNum type="circleNumDbPlain"/>
            </a:pPr>
            <a:endParaRPr lang="en-US" altLang="ko-KR" sz="2500" dirty="0" smtClean="0">
              <a:solidFill>
                <a:schemeClr val="tx1"/>
              </a:solidFill>
              <a:latin typeface="+mn-ea"/>
            </a:endParaRPr>
          </a:p>
          <a:p>
            <a:pPr marL="457200" indent="-457200">
              <a:buSzPct val="90000"/>
              <a:buFont typeface="+mj-ea"/>
              <a:buAutoNum type="circleNumDbPlain"/>
            </a:pP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반응플라스크에 온도계를 꽂고 초까지 읽을 수 있는 시계를 준비한다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2840" y="283798"/>
            <a:ext cx="8229600" cy="854968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smtClean="0"/>
              <a:t>실험방법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4544" y="1052736"/>
            <a:ext cx="8639944" cy="5472608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④ 2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번 삼각플라스크를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번 삼각플라스크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반응플라스크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에 손실없이 조심스럽게 재빨리 붓고 반응시작 시간을 기록하는 동시에 잘 흔들어 섞어준다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500" dirty="0" smtClean="0">
              <a:solidFill>
                <a:schemeClr val="tx1"/>
              </a:solidFill>
              <a:latin typeface="+mn-ea"/>
            </a:endParaRPr>
          </a:p>
          <a:p>
            <a:pPr marL="457200" indent="-457200">
              <a:buNone/>
            </a:pP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⑤ 1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분 이내에 반응용액은 청색을 띨 것이다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그 순간 시간을 기록한다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2500" dirty="0" smtClean="0">
              <a:solidFill>
                <a:schemeClr val="tx1"/>
              </a:solidFill>
              <a:latin typeface="+mn-ea"/>
            </a:endParaRPr>
          </a:p>
          <a:p>
            <a:pPr marL="457200" indent="-457200">
              <a:buNone/>
            </a:pP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⑥ 같은 방법으로 농도만 다르게 실험한다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457200" indent="-457200">
              <a:buNone/>
            </a:pP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    </a:t>
            </a:r>
            <a:r>
              <a:rPr lang="en-US" altLang="ko-KR" sz="2500" dirty="0" smtClean="0">
                <a:solidFill>
                  <a:schemeClr val="tx1"/>
                </a:solidFill>
                <a:latin typeface="HY견명조"/>
                <a:ea typeface="HY견명조"/>
              </a:rPr>
              <a:t>→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각 실험마다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0.005M Na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O</a:t>
            </a:r>
            <a:r>
              <a:rPr lang="en-US" altLang="ko-KR" sz="2500" baseline="-25000" dirty="0" smtClean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500" dirty="0" err="1" smtClean="0">
                <a:solidFill>
                  <a:schemeClr val="tx1"/>
                </a:solidFill>
                <a:latin typeface="+mn-ea"/>
              </a:rPr>
              <a:t>싸이오황산나트륨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용액을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5ml 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넣은 다음 녹말 용액을 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3~4</a:t>
            </a:r>
            <a:r>
              <a:rPr lang="ko-KR" altLang="en-US" sz="2500" dirty="0" smtClean="0">
                <a:solidFill>
                  <a:schemeClr val="tx1"/>
                </a:solidFill>
                <a:latin typeface="+mn-ea"/>
              </a:rPr>
              <a:t>방울 투입한다</a:t>
            </a:r>
            <a:r>
              <a:rPr lang="en-US" altLang="ko-KR" sz="2500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457200" indent="-457200">
              <a:buFont typeface="+mj-ea"/>
              <a:buAutoNum type="circleNumDbPlain"/>
            </a:pPr>
            <a:endParaRPr lang="ko-KR" altLang="en-US" sz="25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구려 벽화">
  <a:themeElements>
    <a:clrScheme name="고구려 벽화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E49458"/>
      </a:accent1>
      <a:accent2>
        <a:srgbClr val="74AD8D"/>
      </a:accent2>
      <a:accent3>
        <a:srgbClr val="D4AC30"/>
      </a:accent3>
      <a:accent4>
        <a:srgbClr val="7BA5BE"/>
      </a:accent4>
      <a:accent5>
        <a:srgbClr val="E4A098"/>
      </a:accent5>
      <a:accent6>
        <a:srgbClr val="70B4B7"/>
      </a:accent6>
      <a:hlink>
        <a:srgbClr val="008685"/>
      </a:hlink>
      <a:folHlink>
        <a:srgbClr val="EA5A23"/>
      </a:folHlink>
    </a:clrScheme>
    <a:fontScheme name="고구려 벽화">
      <a:maj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eorgia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견명조"/>
        <a:font script="Hans" typeface="宋体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고구려 벽화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18000">
              <a:schemeClr val="phClr">
                <a:tint val="20000"/>
                <a:shade val="100000"/>
                <a:hueMod val="100000"/>
                <a:satMod val="100000"/>
              </a:schemeClr>
            </a:gs>
            <a:gs pos="87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95000"/>
                <a:hueMod val="100000"/>
                <a:satMod val="100000"/>
              </a:schemeClr>
            </a:gs>
          </a:gsLst>
          <a:lin ang="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dir="5400000" algn="tl">
              <a:srgbClr val="EBE9ED">
                <a:alpha val="0"/>
              </a:srgbClr>
            </a:outerShdw>
          </a:effectLst>
        </a:effectStyle>
        <a:effectStyle>
          <a:effectLst>
            <a:outerShdw blurRad="12700" dir="5400000" algn="tl">
              <a:srgbClr val="EBE9ED">
                <a:alpha val="2745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9200000"/>
            </a:lightRig>
          </a:scene3d>
          <a:sp3d prstMaterial="matte">
            <a:bevelT h="8890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01600" dist="76200" dir="2700000" algn="bl">
              <a:srgbClr val="000000">
                <a:alpha val="30588"/>
              </a:srgbClr>
            </a:outerShdw>
          </a:effectLst>
          <a:scene3d>
            <a:camera prst="orthographicFront" fov="0">
              <a:rot lat="0" lon="0" rev="0"/>
            </a:camera>
            <a:lightRig rig="chilly" dir="t">
              <a:rot lat="0" lon="0" rev="4200000"/>
            </a:lightRig>
          </a:scene3d>
          <a:sp3d contourW="25400" prstMaterial="matte">
            <a:bevelT h="88900"/>
            <a:contourClr>
              <a:srgbClr val="FFFFFF">
                <a:alpha val="0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95000"/>
                <a:shade val="100000"/>
                <a:hueMod val="100000"/>
                <a:satMod val="100000"/>
              </a:schemeClr>
            </a:gs>
            <a:gs pos="60000">
              <a:schemeClr val="phClr">
                <a:tint val="100000"/>
                <a:shade val="55000"/>
                <a:hueMod val="100000"/>
                <a:satMod val="100000"/>
              </a:schemeClr>
            </a:gs>
          </a:gsLst>
          <a:path path="circle">
            <a:fillToRect l="50000" t="90000" r="50000" b="10000"/>
          </a:path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3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156</TotalTime>
  <Words>524</Words>
  <Application>Microsoft Office PowerPoint</Application>
  <PresentationFormat>화면 슬라이드 쇼(4:3)</PresentationFormat>
  <Paragraphs>82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고구려 벽화</vt:lpstr>
      <vt:lpstr>화학 반응 속도 - 시계반응</vt:lpstr>
      <vt:lpstr>목적</vt:lpstr>
      <vt:lpstr>원리</vt:lpstr>
      <vt:lpstr>슬라이드 4</vt:lpstr>
      <vt:lpstr>반응속도에 영향을 미치는 요인들</vt:lpstr>
      <vt:lpstr>슬라이드 6</vt:lpstr>
      <vt:lpstr>기구 및 시약</vt:lpstr>
      <vt:lpstr>실험방법</vt:lpstr>
      <vt:lpstr>슬라이드 9</vt:lpstr>
      <vt:lpstr>슬라이드 10</vt:lpstr>
      <vt:lpstr>실험결과</vt:lpstr>
      <vt:lpstr>슬라이드 12</vt:lpstr>
    </vt:vector>
  </TitlesOfParts>
  <Company>open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화학 반응 속도 - 시계반응</dc:title>
  <dc:creator>pc</dc:creator>
  <cp:lastModifiedBy>.</cp:lastModifiedBy>
  <cp:revision>17</cp:revision>
  <dcterms:created xsi:type="dcterms:W3CDTF">2012-10-27T07:12:40Z</dcterms:created>
  <dcterms:modified xsi:type="dcterms:W3CDTF">2013-08-26T07:45:23Z</dcterms:modified>
</cp:coreProperties>
</file>