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400B-6B5D-4D04-A2B3-C694A52BC2C2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0D6-8EB4-4E49-9F4D-3D14F0885F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CB3B-29EA-4E41-B659-3AFA01819A02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9543-A24C-4377-8D43-95CA91407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ACA1-96B5-4CF7-A40F-C042BAE642EA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3D43-AF41-4DA8-8019-B1FE0CBCA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415C7E-8AB1-402D-8E90-B15140A0E7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7067B-48E5-4507-83A6-007F0A759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C08A-7117-4EFB-A299-2B2F47EC73B4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744E-6C68-4B23-A0AE-3E27AAFF98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1A03-5799-427B-8524-D957F143202E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773A-369C-4BEA-B73D-3A614205C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C1F9-6471-4375-A17D-9E1B237215A7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72FB4-A744-4F1A-8A4B-D297F8D15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3709-315C-4D1F-A32E-83C591AE1539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4D07-6507-437C-B678-667845948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7262-69B8-4EC8-9A79-5F74EB584ACB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30B7-B9A1-46C9-AD53-6E22EF91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C28C-60AC-454A-A7B3-2D5926095C5E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7E8A-4889-40C3-8DDD-08B26EAA2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D782-0BE0-4B1A-BB67-FC6C4CE5DB91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75B2E-7E22-4C07-990B-EEDC874D8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FC51-1834-4890-AB2C-A05FB1925B61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9CD4-8177-4F96-A63C-748EEF453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Users\Administrator\Desktop\entor2-B 20142拷贝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3175" y="7"/>
            <a:ext cx="9137650" cy="68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5794"/>
            <a:ext cx="8229600" cy="631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DB2C7C80-26A9-417B-A2AA-EDA34D241D0D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3FD3E40F-F293-4283-A872-95936A9B84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Entor2016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46075" y="222885"/>
            <a:ext cx="2170430" cy="543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11188" y="2430463"/>
            <a:ext cx="7848600" cy="927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Tx/>
              <a:buNone/>
            </a:pPr>
            <a:endParaRPr lang="zh-CN" altLang="en-US" sz="60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1928830" y="2071678"/>
            <a:ext cx="5143500" cy="1857388"/>
            <a:chOff x="1783" y="2702"/>
            <a:chExt cx="2193" cy="537"/>
          </a:xfrm>
        </p:grpSpPr>
        <p:pic>
          <p:nvPicPr>
            <p:cNvPr id="5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1783" y="2702"/>
              <a:ext cx="2193" cy="315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 smtClean="0">
                  <a:solidFill>
                    <a:schemeClr val="bg1"/>
                  </a:solidFill>
                </a:rPr>
                <a:t>运算符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/>
        </p:nvSpPr>
        <p:spPr bwMode="auto">
          <a:xfrm>
            <a:off x="457200" y="1866904"/>
            <a:ext cx="8229600" cy="3990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 smtClean="0"/>
              <a:t>逻辑运算</a:t>
            </a:r>
            <a:r>
              <a:rPr lang="zh-CN" altLang="en-US" sz="2400" b="1" dirty="0"/>
              <a:t>符功能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400" b="1" dirty="0"/>
              <a:t>	！</a:t>
            </a:r>
            <a:r>
              <a:rPr lang="en-US" sz="2400" b="1" dirty="0"/>
              <a:t>-- </a:t>
            </a:r>
            <a:r>
              <a:rPr lang="zh-CN" altLang="en-US" sz="2400" b="1" dirty="0"/>
              <a:t>逻辑非	</a:t>
            </a:r>
            <a:r>
              <a:rPr lang="en-US" sz="2400" b="1" dirty="0"/>
              <a:t>&amp;   -- </a:t>
            </a:r>
            <a:r>
              <a:rPr lang="zh-CN" altLang="en-US" sz="2400" b="1" dirty="0"/>
              <a:t>逻辑与 	    </a:t>
            </a:r>
            <a:r>
              <a:rPr lang="en-US" sz="2400" b="1" dirty="0"/>
              <a:t>|  -- </a:t>
            </a:r>
            <a:r>
              <a:rPr lang="zh-CN" altLang="en-US" sz="2400" b="1" dirty="0"/>
              <a:t>逻辑或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400" b="1" dirty="0"/>
              <a:t>	</a:t>
            </a:r>
            <a:r>
              <a:rPr lang="en-US" sz="2400" b="1" dirty="0"/>
              <a:t>^  -- </a:t>
            </a:r>
            <a:r>
              <a:rPr lang="zh-CN" altLang="en-US" sz="2400" b="1" dirty="0"/>
              <a:t>逻辑异或	</a:t>
            </a:r>
            <a:r>
              <a:rPr lang="en-US" sz="2400" b="1" dirty="0"/>
              <a:t>&amp;&amp;-- </a:t>
            </a:r>
            <a:r>
              <a:rPr lang="zh-CN" altLang="en-US" sz="2400" b="1" dirty="0"/>
              <a:t>短路与      </a:t>
            </a:r>
            <a:r>
              <a:rPr lang="en-US" sz="2400" b="1" dirty="0" smtClean="0"/>
              <a:t>|| </a:t>
            </a:r>
            <a:r>
              <a:rPr lang="en-US" sz="2400" b="1" dirty="0"/>
              <a:t>-- </a:t>
            </a:r>
            <a:r>
              <a:rPr lang="zh-CN" altLang="en-US" sz="2400" b="1" dirty="0"/>
              <a:t>短路或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 dirty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428596" y="942915"/>
            <a:ext cx="8429684" cy="843011"/>
            <a:chOff x="1569" y="2609"/>
            <a:chExt cx="2407" cy="630"/>
          </a:xfrm>
        </p:grpSpPr>
        <p:pic>
          <p:nvPicPr>
            <p:cNvPr id="5" name="Picture 24" descr="阴影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1569" y="2609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逻辑运算符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/>
        </p:nvSpPr>
        <p:spPr bwMode="auto">
          <a:xfrm>
            <a:off x="468313" y="1268413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sz="2400" b="1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/>
          </a:p>
        </p:txBody>
      </p:sp>
      <p:graphicFrame>
        <p:nvGraphicFramePr>
          <p:cNvPr id="16388" name="Group 4"/>
          <p:cNvGraphicFramePr>
            <a:graphicFrameLocks noGrp="1"/>
          </p:cNvGraphicFramePr>
          <p:nvPr/>
        </p:nvGraphicFramePr>
        <p:xfrm>
          <a:off x="457200" y="1798654"/>
          <a:ext cx="8229600" cy="4059238"/>
        </p:xfrm>
        <a:graphic>
          <a:graphicData uri="http://schemas.openxmlformats.org/drawingml/2006/table">
            <a:tbl>
              <a:tblPr/>
              <a:tblGrid>
                <a:gridCol w="1030288"/>
                <a:gridCol w="1028700"/>
                <a:gridCol w="1027112"/>
                <a:gridCol w="1030288"/>
                <a:gridCol w="1027112"/>
                <a:gridCol w="1030288"/>
                <a:gridCol w="1027112"/>
                <a:gridCol w="1028700"/>
              </a:tblGrid>
              <a:tr h="509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!a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a&amp;b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a|b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a^b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&amp;&amp;b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a||b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918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2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-Roman" charset="0"/>
                        <a:ea typeface="黑体" panose="02010609060101010101" pitchFamily="49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3"/>
          <p:cNvGrpSpPr/>
          <p:nvPr/>
        </p:nvGrpSpPr>
        <p:grpSpPr bwMode="auto">
          <a:xfrm>
            <a:off x="357158" y="942915"/>
            <a:ext cx="8429684" cy="843011"/>
            <a:chOff x="1569" y="2609"/>
            <a:chExt cx="2407" cy="630"/>
          </a:xfrm>
        </p:grpSpPr>
        <p:pic>
          <p:nvPicPr>
            <p:cNvPr id="6" name="Picture 24" descr="阴影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25"/>
            <p:cNvSpPr>
              <a:spLocks noChangeArrowheads="1"/>
            </p:cNvSpPr>
            <p:nvPr/>
          </p:nvSpPr>
          <p:spPr bwMode="auto">
            <a:xfrm>
              <a:off x="1569" y="2609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逻辑运算符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0" y="1928813"/>
            <a:ext cx="8572500" cy="414337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355" tIns="45678" rIns="91355" bIns="45678">
            <a:normAutofit fontScale="92500" lnSpcReduction="20000"/>
          </a:bodyPr>
          <a:lstStyle/>
          <a:p>
            <a:pPr marL="457200" indent="-457200">
              <a:buFont typeface="黑体" panose="02010609060101010101" pitchFamily="49" charset="-122"/>
              <a:buChar char="&gt;"/>
            </a:pPr>
            <a:r>
              <a:rPr lang="en-US" dirty="0">
                <a:latin typeface="Consolas" panose="020B0609020204030204" pitchFamily="49" charset="0"/>
              </a:rPr>
              <a:t>if(&lt;</a:t>
            </a:r>
            <a:r>
              <a:rPr lang="zh-CN" altLang="en-US" dirty="0">
                <a:latin typeface="Consolas" panose="020B0609020204030204" pitchFamily="49" charset="0"/>
              </a:rPr>
              <a:t>条件</a:t>
            </a:r>
            <a:r>
              <a:rPr lang="en-US" dirty="0">
                <a:latin typeface="Consolas" panose="020B0609020204030204" pitchFamily="49" charset="0"/>
              </a:rPr>
              <a:t>1&gt; </a:t>
            </a:r>
            <a:r>
              <a:rPr lang="en-US" dirty="0" smtClean="0"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条件</a:t>
            </a:r>
            <a:r>
              <a:rPr lang="en-US" dirty="0">
                <a:latin typeface="Consolas" panose="020B0609020204030204" pitchFamily="49" charset="0"/>
              </a:rPr>
              <a:t>2&gt;) {</a:t>
            </a:r>
          </a:p>
          <a:p>
            <a:pPr marL="457200" indent="-457200">
              <a:buFont typeface="黑体" panose="02010609060101010101" pitchFamily="49" charset="-122"/>
              <a:buNone/>
            </a:pPr>
            <a:r>
              <a:rPr lang="en-US" dirty="0">
                <a:latin typeface="Consolas" panose="020B0609020204030204" pitchFamily="49" charset="0"/>
              </a:rPr>
              <a:t>		…</a:t>
            </a:r>
          </a:p>
          <a:p>
            <a:pPr marL="457200" indent="-457200">
              <a:buFont typeface="黑体" panose="02010609060101010101" pitchFamily="49" charset="-122"/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688975" lvl="1" indent="-2317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当 条件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1 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表达式的值为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时，条件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2 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表达式不执行</a:t>
            </a:r>
          </a:p>
          <a:p>
            <a:pPr marL="457200" indent="-457200">
              <a:buFont typeface="黑体" panose="02010609060101010101" pitchFamily="49" charset="-122"/>
              <a:buChar char="&gt;"/>
            </a:pPr>
            <a:r>
              <a:rPr lang="en-US" dirty="0">
                <a:latin typeface="Consolas" panose="020B0609020204030204" pitchFamily="49" charset="0"/>
              </a:rPr>
              <a:t>if(&lt;</a:t>
            </a:r>
            <a:r>
              <a:rPr lang="zh-CN" altLang="en-US" dirty="0">
                <a:latin typeface="Consolas" panose="020B0609020204030204" pitchFamily="49" charset="0"/>
              </a:rPr>
              <a:t>条件</a:t>
            </a:r>
            <a:r>
              <a:rPr lang="en-US" dirty="0">
                <a:latin typeface="Consolas" panose="020B0609020204030204" pitchFamily="49" charset="0"/>
              </a:rPr>
              <a:t>1&gt; || &lt;</a:t>
            </a:r>
            <a:r>
              <a:rPr lang="zh-CN" altLang="en-US" dirty="0">
                <a:latin typeface="Consolas" panose="020B0609020204030204" pitchFamily="49" charset="0"/>
              </a:rPr>
              <a:t>条件</a:t>
            </a:r>
            <a:r>
              <a:rPr lang="en-US" dirty="0">
                <a:latin typeface="Consolas" panose="020B0609020204030204" pitchFamily="49" charset="0"/>
              </a:rPr>
              <a:t>2&gt;) {</a:t>
            </a:r>
          </a:p>
          <a:p>
            <a:pPr marL="457200" indent="-457200">
              <a:buFont typeface="黑体" panose="02010609060101010101" pitchFamily="49" charset="-122"/>
              <a:buNone/>
            </a:pPr>
            <a:r>
              <a:rPr lang="en-US" dirty="0">
                <a:latin typeface="Consolas" panose="020B0609020204030204" pitchFamily="49" charset="0"/>
              </a:rPr>
              <a:t>		…</a:t>
            </a:r>
          </a:p>
          <a:p>
            <a:pPr marL="457200" indent="-457200">
              <a:buFont typeface="黑体" panose="02010609060101010101" pitchFamily="49" charset="-122"/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688975" lvl="1" indent="-2317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当 条件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1 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表达式的值为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时，条件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2 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表达式不执行</a:t>
            </a: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85720" y="942915"/>
            <a:ext cx="8429684" cy="843011"/>
            <a:chOff x="1569" y="2609"/>
            <a:chExt cx="2407" cy="630"/>
          </a:xfrm>
        </p:grpSpPr>
        <p:pic>
          <p:nvPicPr>
            <p:cNvPr id="5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1569" y="2609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短路逻辑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/>
        </p:nvSpPr>
        <p:spPr bwMode="auto">
          <a:xfrm>
            <a:off x="468313" y="1268413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sz="2400" b="1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357158" y="942915"/>
            <a:ext cx="8429684" cy="843011"/>
            <a:chOff x="1569" y="2609"/>
            <a:chExt cx="2407" cy="630"/>
          </a:xfrm>
        </p:grpSpPr>
        <p:pic>
          <p:nvPicPr>
            <p:cNvPr id="6" name="Picture 24" descr="阴影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25"/>
            <p:cNvSpPr>
              <a:spLocks noChangeArrowheads="1"/>
            </p:cNvSpPr>
            <p:nvPr/>
          </p:nvSpPr>
          <p:spPr bwMode="auto">
            <a:xfrm>
              <a:off x="1569" y="2609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逻辑运算符举例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1748790"/>
            <a:ext cx="7553960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/**</a:t>
            </a:r>
          </a:p>
          <a:p>
            <a:r>
              <a:rPr lang="zh-CN" altLang="en-US"/>
              <a:t> * 逻辑运算符举例</a:t>
            </a:r>
          </a:p>
          <a:p>
            <a:r>
              <a:rPr lang="zh-CN" altLang="en-US"/>
              <a:t> * @author Teacher</a:t>
            </a:r>
          </a:p>
          <a:p>
            <a:r>
              <a:rPr lang="zh-CN" altLang="en-US"/>
              <a:t> */</a:t>
            </a:r>
          </a:p>
          <a:p>
            <a:r>
              <a:rPr lang="zh-CN" altLang="en-US"/>
              <a:t>public class OperateDemo5 {</a:t>
            </a:r>
          </a:p>
          <a:p>
            <a:r>
              <a:rPr lang="zh-CN" altLang="en-US"/>
              <a:t>	/**</a:t>
            </a:r>
          </a:p>
          <a:p>
            <a:r>
              <a:rPr lang="zh-CN" altLang="en-US"/>
              <a:t>	 * @param args</a:t>
            </a:r>
          </a:p>
          <a:p>
            <a:r>
              <a:rPr lang="zh-CN" altLang="en-US"/>
              <a:t>	 */</a:t>
            </a:r>
          </a:p>
          <a:p>
            <a:r>
              <a:rPr lang="zh-CN" altLang="en-US"/>
              <a:t>	public static void main(String[] args) {</a:t>
            </a:r>
          </a:p>
          <a:p>
            <a:r>
              <a:rPr lang="zh-CN" altLang="en-US"/>
              <a:t>		boolean a = true;</a:t>
            </a:r>
          </a:p>
          <a:p>
            <a:r>
              <a:rPr lang="zh-CN" altLang="en-US"/>
              <a:t>		boolean b = false;</a:t>
            </a:r>
          </a:p>
          <a:p>
            <a:r>
              <a:rPr lang="zh-CN" altLang="en-US"/>
              <a:t>		System.out.println("a||b="+(a||b));</a:t>
            </a:r>
          </a:p>
          <a:p>
            <a:r>
              <a:rPr lang="zh-CN" altLang="en-US"/>
              <a:t>		System.out.println("a|b="+(a|b));</a:t>
            </a:r>
          </a:p>
          <a:p>
            <a:r>
              <a:rPr lang="zh-CN" altLang="en-US"/>
              <a:t>		System.out.println("a&amp;&amp;b="+(a&amp;&amp;b));</a:t>
            </a:r>
          </a:p>
          <a:p>
            <a:r>
              <a:rPr lang="zh-CN" altLang="en-US"/>
              <a:t>		System.out.println("a&amp;b="+(a&amp;b));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3929063" y="227013"/>
            <a:ext cx="5214937" cy="681037"/>
          </a:xfrm>
        </p:spPr>
        <p:txBody>
          <a:bodyPr lIns="91642" tIns="45018" rIns="91642" bIns="45018" anchor="b">
            <a:normAutofit fontScale="90000"/>
          </a:bodyPr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赋值运算符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/>
        </p:nvSpPr>
        <p:spPr bwMode="auto">
          <a:xfrm>
            <a:off x="468313" y="1268413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sz="2400" b="1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/>
          </a:p>
        </p:txBody>
      </p:sp>
      <p:sp>
        <p:nvSpPr>
          <p:cNvPr id="21508" name="Rectangle 3"/>
          <p:cNvSpPr>
            <a:spLocks noGrp="1" noChangeArrowheads="1"/>
          </p:cNvSpPr>
          <p:nvPr/>
        </p:nvSpPr>
        <p:spPr bwMode="auto">
          <a:xfrm>
            <a:off x="468313" y="1268413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/>
          </a:p>
        </p:txBody>
      </p:sp>
      <p:sp>
        <p:nvSpPr>
          <p:cNvPr id="21509" name="Rectangle 18"/>
          <p:cNvSpPr>
            <a:spLocks noGrp="1" noChangeArrowheads="1"/>
          </p:cNvSpPr>
          <p:nvPr/>
        </p:nvSpPr>
        <p:spPr bwMode="auto">
          <a:xfrm>
            <a:off x="457200" y="1295400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sz="2400" b="1"/>
          </a:p>
        </p:txBody>
      </p:sp>
      <p:sp>
        <p:nvSpPr>
          <p:cNvPr id="21510" name="Rectangle 3"/>
          <p:cNvSpPr>
            <a:spLocks noGrp="1" noChangeArrowheads="1"/>
          </p:cNvSpPr>
          <p:nvPr/>
        </p:nvSpPr>
        <p:spPr bwMode="auto">
          <a:xfrm>
            <a:off x="500034" y="1000108"/>
            <a:ext cx="8229600" cy="42148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3200" b="1" dirty="0"/>
              <a:t>赋值运算符“</a:t>
            </a:r>
            <a:r>
              <a:rPr lang="en-US" sz="3200" b="1" dirty="0"/>
              <a:t>=”</a:t>
            </a:r>
            <a:r>
              <a:rPr lang="zh-CN" altLang="en-US" sz="3200" b="1" dirty="0"/>
              <a:t>是最常用的一种运算符。它将等于号右边的表达式的值赋给左边的变量。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3200" b="1" dirty="0"/>
              <a:t>可以将其它的运算符和赋值运算符结合起来，作为“扩展”的赋值运算符：</a:t>
            </a:r>
            <a:r>
              <a:rPr lang="en-US" sz="3200" b="1" dirty="0"/>
              <a:t>+=</a:t>
            </a:r>
            <a:r>
              <a:rPr lang="zh-CN" altLang="en-US" sz="3200" b="1" dirty="0"/>
              <a:t>，</a:t>
            </a:r>
            <a:r>
              <a:rPr lang="en-US" sz="3200" b="1" dirty="0"/>
              <a:t>-=</a:t>
            </a:r>
            <a:r>
              <a:rPr lang="zh-CN" altLang="en-US" sz="3200" b="1" dirty="0"/>
              <a:t>，*</a:t>
            </a:r>
            <a:r>
              <a:rPr lang="en-US" sz="3200" b="1" dirty="0"/>
              <a:t>=</a:t>
            </a:r>
            <a:r>
              <a:rPr lang="zh-CN" altLang="en-US" sz="3200" b="1" dirty="0"/>
              <a:t>，</a:t>
            </a:r>
            <a:r>
              <a:rPr lang="en-US" sz="3200" b="1" dirty="0"/>
              <a:t>/=</a:t>
            </a:r>
            <a:r>
              <a:rPr lang="zh-CN" altLang="en-US" sz="3200" b="1" dirty="0"/>
              <a:t>，</a:t>
            </a:r>
            <a:r>
              <a:rPr lang="en-US" sz="3200" b="1" dirty="0"/>
              <a:t>%=</a:t>
            </a:r>
            <a:r>
              <a:rPr lang="zh-CN" altLang="en-US" sz="3200" b="1" dirty="0"/>
              <a:t>，</a:t>
            </a:r>
            <a:r>
              <a:rPr lang="en-US" sz="3200" b="1" dirty="0"/>
              <a:t>^=</a:t>
            </a:r>
            <a:r>
              <a:rPr lang="zh-CN" altLang="en-US" sz="3200" b="1" dirty="0"/>
              <a:t>，</a:t>
            </a:r>
            <a:r>
              <a:rPr lang="en-US" sz="3200" b="1" dirty="0"/>
              <a:t>&amp;=</a:t>
            </a:r>
            <a:r>
              <a:rPr lang="zh-CN" altLang="en-US" sz="3200" b="1" dirty="0"/>
              <a:t>，</a:t>
            </a:r>
            <a:r>
              <a:rPr lang="en-US" sz="3200" b="1" dirty="0" smtClean="0"/>
              <a:t>|=</a:t>
            </a:r>
            <a:endParaRPr lang="en-US" sz="3200" b="1" dirty="0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4286250" y="227013"/>
            <a:ext cx="4857750" cy="681037"/>
          </a:xfrm>
        </p:spPr>
        <p:txBody>
          <a:bodyPr lIns="91642" tIns="45018" rIns="91642" bIns="45018" anchor="b">
            <a:normAutofit fontScale="90000"/>
          </a:bodyPr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赋值运算符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/>
        </p:nvSpPr>
        <p:spPr bwMode="auto">
          <a:xfrm>
            <a:off x="468313" y="1268413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sz="2400" b="1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/>
          </a:p>
        </p:txBody>
      </p:sp>
      <p:sp>
        <p:nvSpPr>
          <p:cNvPr id="21508" name="Rectangle 3"/>
          <p:cNvSpPr>
            <a:spLocks noGrp="1" noChangeArrowheads="1"/>
          </p:cNvSpPr>
          <p:nvPr/>
        </p:nvSpPr>
        <p:spPr bwMode="auto">
          <a:xfrm>
            <a:off x="468313" y="1268413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/>
          </a:p>
        </p:txBody>
      </p:sp>
      <p:sp>
        <p:nvSpPr>
          <p:cNvPr id="21509" name="Rectangle 18"/>
          <p:cNvSpPr>
            <a:spLocks noGrp="1" noChangeArrowheads="1"/>
          </p:cNvSpPr>
          <p:nvPr/>
        </p:nvSpPr>
        <p:spPr bwMode="auto">
          <a:xfrm>
            <a:off x="457200" y="1295400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sz="2400" b="1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1214422"/>
            <a:ext cx="8715437" cy="45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>
          <a:xfrm>
            <a:off x="928688" y="642938"/>
            <a:ext cx="8215312" cy="500062"/>
          </a:xfrm>
        </p:spPr>
        <p:txBody>
          <a:bodyPr lIns="91642" tIns="45018" rIns="91642" bIns="45018" anchor="b">
            <a:normAutofit fontScale="90000"/>
          </a:bodyPr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作为字符串连接符的“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+”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/>
        </p:nvSpPr>
        <p:spPr bwMode="auto">
          <a:xfrm>
            <a:off x="468313" y="1268413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CN" altLang="en-US" sz="2400" b="1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/>
          </a:p>
        </p:txBody>
      </p:sp>
      <p:sp>
        <p:nvSpPr>
          <p:cNvPr id="22532" name="Rectangle 3"/>
          <p:cNvSpPr>
            <a:spLocks noGrp="1" noChangeArrowheads="1"/>
          </p:cNvSpPr>
          <p:nvPr/>
        </p:nvSpPr>
        <p:spPr bwMode="auto">
          <a:xfrm>
            <a:off x="468313" y="1268413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sz="2400" b="1"/>
          </a:p>
        </p:txBody>
      </p:sp>
      <p:sp>
        <p:nvSpPr>
          <p:cNvPr id="22533" name="Rectangle 3"/>
          <p:cNvSpPr>
            <a:spLocks noGrp="1" noChangeArrowheads="1"/>
          </p:cNvSpPr>
          <p:nvPr/>
        </p:nvSpPr>
        <p:spPr bwMode="auto">
          <a:xfrm>
            <a:off x="357158" y="1341438"/>
            <a:ext cx="8501121" cy="43021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运算符“</a:t>
            </a:r>
            <a:r>
              <a:rPr 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+”</a:t>
            </a: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除了用于数值类型的加法运算法，在字符串类型（</a:t>
            </a:r>
            <a:r>
              <a:rPr 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String</a:t>
            </a: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）数据中，它还是一个用于连接字符串的特殊的运算符。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当“</a:t>
            </a:r>
            <a:r>
              <a:rPr 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+”</a:t>
            </a: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用在表达式中的时候，如果其中有一个操作数是字符串类型（</a:t>
            </a:r>
            <a:r>
              <a:rPr 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String</a:t>
            </a: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），则</a:t>
            </a:r>
            <a:r>
              <a:rPr 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Java</a:t>
            </a: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会自动将另一个操作数也转换成字符串，然后将这两个字符串相连起来生成一个新的字符串。</a:t>
            </a: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571471" y="4071942"/>
            <a:ext cx="8001057" cy="1714512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miter lim="800000"/>
          </a:ln>
          <a:effectLst/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String </a:t>
            </a:r>
            <a:r>
              <a:rPr lang="en-US" sz="2200" b="1" dirty="0" smtClean="0">
                <a:latin typeface="Lucida Console" panose="020B0609040504020204" pitchFamily="49" charset="0"/>
              </a:rPr>
              <a:t>s = “</a:t>
            </a:r>
            <a:r>
              <a:rPr lang="en-US" sz="2200" b="1" dirty="0" err="1" smtClean="0">
                <a:latin typeface="Lucida Console" panose="020B0609040504020204" pitchFamily="49" charset="0"/>
              </a:rPr>
              <a:t>abc</a:t>
            </a:r>
            <a:r>
              <a:rPr lang="en-US" sz="2200" b="1" dirty="0" smtClean="0">
                <a:latin typeface="Lucida Console" panose="020B0609040504020204" pitchFamily="49" charset="0"/>
              </a:rPr>
              <a:t>”;</a:t>
            </a:r>
          </a:p>
          <a:p>
            <a:pPr>
              <a:buNone/>
            </a:pPr>
            <a:r>
              <a:rPr lang="en-US" sz="2200" b="1" dirty="0" err="1" smtClean="0">
                <a:latin typeface="Lucida Console" panose="020B0609040504020204" pitchFamily="49" charset="0"/>
              </a:rPr>
              <a:t>System.out.print</a:t>
            </a:r>
            <a:r>
              <a:rPr lang="en-US" sz="2200" b="1" dirty="0" smtClean="0">
                <a:latin typeface="Lucida Console" panose="020B0609040504020204" pitchFamily="49" charset="0"/>
              </a:rPr>
              <a:t>(s + </a:t>
            </a:r>
            <a:r>
              <a:rPr lang="zh-CN" altLang="en-US" sz="2200" b="1" dirty="0" smtClean="0">
                <a:latin typeface="Lucida Console" panose="020B0609040504020204" pitchFamily="49" charset="0"/>
              </a:rPr>
              <a:t>（</a:t>
            </a:r>
            <a:r>
              <a:rPr lang="en-US" sz="2200" b="1" dirty="0" smtClean="0">
                <a:latin typeface="Lucida Console" panose="020B0609040504020204" pitchFamily="49" charset="0"/>
              </a:rPr>
              <a:t>12 +</a:t>
            </a:r>
            <a:r>
              <a:rPr lang="zh-CN" altLang="en-US" sz="2200" b="1" dirty="0" smtClean="0">
                <a:latin typeface="Lucida Console" panose="020B0609040504020204" pitchFamily="49" charset="0"/>
              </a:rPr>
              <a:t> </a:t>
            </a:r>
            <a:r>
              <a:rPr lang="en-US" altLang="zh-CN" sz="2200" b="1" dirty="0" smtClean="0">
                <a:latin typeface="Lucida Console" panose="020B0609040504020204" pitchFamily="49" charset="0"/>
              </a:rPr>
              <a:t>13</a:t>
            </a:r>
            <a:r>
              <a:rPr lang="zh-CN" altLang="en-US" sz="2200" b="1" dirty="0" smtClean="0">
                <a:latin typeface="Lucida Console" panose="020B0609040504020204" pitchFamily="49" charset="0"/>
              </a:rPr>
              <a:t>）</a:t>
            </a:r>
            <a:r>
              <a:rPr lang="en-US" sz="2200" b="1" dirty="0" smtClean="0">
                <a:latin typeface="Lucida Console" panose="020B0609040504020204" pitchFamily="49" charset="0"/>
              </a:rPr>
              <a:t>); </a:t>
            </a:r>
            <a:r>
              <a:rPr lang="en-US" sz="2200" b="1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//”abc25”</a:t>
            </a:r>
          </a:p>
          <a:p>
            <a:pPr>
              <a:buNone/>
            </a:pPr>
            <a:r>
              <a:rPr lang="en-US" sz="2200" b="1" dirty="0" err="1" smtClean="0">
                <a:latin typeface="Lucida Console" panose="020B0609040504020204" pitchFamily="49" charset="0"/>
              </a:rPr>
              <a:t>System.out.print</a:t>
            </a:r>
            <a:r>
              <a:rPr lang="en-US" sz="2200" b="1" dirty="0" smtClean="0">
                <a:latin typeface="Lucida Console" panose="020B0609040504020204" pitchFamily="49" charset="0"/>
              </a:rPr>
              <a:t>(s + 12 + 13); </a:t>
            </a:r>
            <a:r>
              <a:rPr lang="en-US" sz="2200" b="1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//”abc1213”</a:t>
            </a:r>
          </a:p>
          <a:p>
            <a:pPr>
              <a:buNone/>
            </a:pPr>
            <a:endParaRPr lang="en-US" sz="2200" b="1" dirty="0">
              <a:solidFill>
                <a:srgbClr val="0099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1357313" y="571500"/>
            <a:ext cx="7786687" cy="681038"/>
          </a:xfrm>
        </p:spPr>
        <p:txBody>
          <a:bodyPr lIns="91642" tIns="45018" rIns="91642" bIns="45018" anchor="b">
            <a:normAutofit fontScale="90000"/>
          </a:bodyPr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表达式中运算符的结合性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/>
        </p:nvSpPr>
        <p:spPr bwMode="auto">
          <a:xfrm>
            <a:off x="357158" y="1357298"/>
            <a:ext cx="8389967" cy="4089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zh-CN" altLang="en-US" sz="3200" dirty="0"/>
              <a:t>所有的数学运算</a:t>
            </a:r>
            <a:r>
              <a:rPr lang="zh-CN" altLang="en-US" sz="3200" dirty="0" smtClean="0"/>
              <a:t>都是</a:t>
            </a:r>
            <a:r>
              <a:rPr lang="zh-CN" altLang="en-US" sz="3200" dirty="0"/>
              <a:t>从左到右结合的，在</a:t>
            </a:r>
            <a:r>
              <a:rPr lang="en-US" sz="3200" dirty="0"/>
              <a:t>Java</a:t>
            </a:r>
            <a:r>
              <a:rPr lang="zh-CN" altLang="en-US" sz="3200" dirty="0"/>
              <a:t>中，大部分运算也是从左到右结合的</a:t>
            </a:r>
            <a:r>
              <a:rPr lang="zh-CN" altLang="en-US" sz="3200" dirty="0" smtClean="0"/>
              <a:t>，但是有些例外，是从右到左结合，如：单</a:t>
            </a:r>
            <a:r>
              <a:rPr lang="zh-CN" altLang="en-US" sz="3200" dirty="0"/>
              <a:t>目运算符、赋值运算符和条件</a:t>
            </a:r>
            <a:r>
              <a:rPr lang="zh-CN" altLang="en-US" sz="3200" dirty="0" smtClean="0"/>
              <a:t>运算符</a:t>
            </a:r>
            <a:endParaRPr lang="zh-CN" altLang="en-US" sz="3200" dirty="0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3200" dirty="0"/>
              <a:t>乘法和加法是两个可结合的运算，也就是说，这两个运算符左右两边的操作符可以互换位置而不会影响到结果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>
          <a:xfrm>
            <a:off x="1071563" y="642938"/>
            <a:ext cx="8072437" cy="609600"/>
          </a:xfrm>
        </p:spPr>
        <p:txBody>
          <a:bodyPr lIns="91642" tIns="45018" rIns="91642" bIns="45018" anchor="b">
            <a:normAutofit fontScale="90000"/>
          </a:bodyPr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表达式中运算符的优先顺序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457200" y="1295400"/>
            <a:ext cx="8229600" cy="4276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3200" dirty="0"/>
              <a:t>下面的表格说明了各个运算符的优先顺序，优先级高的运算符</a:t>
            </a:r>
            <a:r>
              <a:rPr lang="zh-CN" altLang="en-US" sz="3200" dirty="0">
                <a:solidFill>
                  <a:srgbClr val="FF0000"/>
                </a:solidFill>
              </a:rPr>
              <a:t>放置在表的上部</a:t>
            </a:r>
            <a:r>
              <a:rPr lang="zh-CN" altLang="en-US" sz="3200" dirty="0"/>
              <a:t>，而在同一行的运算符拥有同样的优先顺序。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3200" dirty="0"/>
              <a:t>除了单目运算符、赋值运算符以及条件运算符，其它的运算符都是从左到右结合的。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4786313" y="227013"/>
            <a:ext cx="4357687" cy="558800"/>
          </a:xfrm>
        </p:spPr>
        <p:txBody>
          <a:bodyPr lIns="91642" tIns="45018" rIns="91642" bIns="45018" anchor="b">
            <a:normAutofit fontScale="90000"/>
          </a:bodyPr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运算符优先级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90575"/>
            <a:ext cx="8358246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74"/>
            <a:ext cx="8229600" cy="43291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掌握算术运算符</a:t>
            </a:r>
            <a:endParaRPr lang="en-US" altLang="zh-CN" sz="2800" dirty="0" smtClean="0"/>
          </a:p>
          <a:p>
            <a:r>
              <a:rPr lang="zh-CN" altLang="en-US" sz="2800" dirty="0" smtClean="0"/>
              <a:t>掌握关系运算符</a:t>
            </a:r>
            <a:endParaRPr lang="en-US" altLang="zh-CN" sz="2800" dirty="0" smtClean="0"/>
          </a:p>
          <a:p>
            <a:r>
              <a:rPr lang="zh-CN" altLang="en-US" sz="2800" dirty="0" smtClean="0"/>
              <a:t>掌握递增和递减运算符</a:t>
            </a:r>
            <a:endParaRPr lang="en-US" altLang="zh-CN" sz="2800" dirty="0" smtClean="0"/>
          </a:p>
          <a:p>
            <a:r>
              <a:rPr lang="zh-CN" altLang="en-US" sz="2800" dirty="0" smtClean="0"/>
              <a:t>掌握逻辑运算符</a:t>
            </a:r>
            <a:endParaRPr lang="en-US" altLang="zh-CN" sz="2800" dirty="0" smtClean="0"/>
          </a:p>
          <a:p>
            <a:r>
              <a:rPr lang="zh-CN" altLang="en-US" sz="2800" dirty="0" smtClean="0"/>
              <a:t>掌握括号运算符</a:t>
            </a:r>
            <a:endParaRPr lang="en-US" altLang="zh-CN" sz="2800" dirty="0" smtClean="0"/>
          </a:p>
          <a:p>
            <a:r>
              <a:rPr lang="zh-CN" altLang="en-US" sz="2800" dirty="0" smtClean="0"/>
              <a:t>掌握赋值运算符</a:t>
            </a:r>
            <a:endParaRPr lang="en-US" altLang="zh-CN" sz="2800" dirty="0" smtClean="0"/>
          </a:p>
          <a:p>
            <a:r>
              <a:rPr lang="zh-CN" altLang="en-US" sz="2800" dirty="0" smtClean="0"/>
              <a:t>掌握运算符的优先级</a:t>
            </a:r>
            <a:endParaRPr lang="zh-CN" altLang="en-US" sz="2800" dirty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643202" y="500042"/>
            <a:ext cx="4429128" cy="841375"/>
            <a:chOff x="357" y="2610"/>
            <a:chExt cx="3615" cy="629"/>
          </a:xfrm>
        </p:grpSpPr>
        <p:pic>
          <p:nvPicPr>
            <p:cNvPr id="5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357" y="2610"/>
              <a:ext cx="3564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本节学习目标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286750" cy="43576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355" tIns="45678" rIns="91355" bIns="45678"/>
          <a:lstStyle/>
          <a:p>
            <a:pPr marL="457200" indent="-457200" algn="ctr">
              <a:buNone/>
            </a:pPr>
            <a:r>
              <a:rPr lang="zh-CN" altLang="en-US" dirty="0">
                <a:latin typeface="Consolas" panose="020B0609020204030204" pitchFamily="49" charset="0"/>
              </a:rPr>
              <a:t>运算符常见面</a:t>
            </a:r>
            <a:r>
              <a:rPr lang="zh-CN" altLang="en-US" dirty="0" smtClean="0">
                <a:latin typeface="Consolas" panose="020B0609020204030204" pitchFamily="49" charset="0"/>
              </a:rPr>
              <a:t>试题（总结）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688975" lvl="1" indent="-231775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760014"/>
              </a:solidFill>
              <a:latin typeface="Consolas" panose="020B0609020204030204" pitchFamily="49" charset="0"/>
            </a:endParaRPr>
          </a:p>
          <a:p>
            <a:pPr marL="688975" lvl="1" indent="-2317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关于移位运算中模除的问题及移位运算实现整数乘法和除法的问题</a:t>
            </a:r>
          </a:p>
          <a:p>
            <a:pPr marL="688975" lvl="1" indent="-2317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关于逻辑“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&amp;&amp;”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、“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||”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和“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&amp;”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、“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|”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区别、？表达式嵌套及“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++”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和 “</a:t>
            </a:r>
            <a:r>
              <a:rPr lang="en-US" dirty="0">
                <a:solidFill>
                  <a:srgbClr val="760014"/>
                </a:solidFill>
                <a:latin typeface="Consolas" panose="020B0609020204030204" pitchFamily="49" charset="0"/>
              </a:rPr>
              <a:t>--” </a:t>
            </a:r>
            <a:r>
              <a:rPr lang="zh-CN" altLang="en-US" dirty="0">
                <a:solidFill>
                  <a:srgbClr val="760014"/>
                </a:solidFill>
                <a:latin typeface="Consolas" panose="020B0609020204030204" pitchFamily="49" charset="0"/>
              </a:rPr>
              <a:t>先后的问题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4214813" y="227013"/>
            <a:ext cx="4929187" cy="681037"/>
          </a:xfrm>
        </p:spPr>
        <p:txBody>
          <a:bodyPr lIns="91642" tIns="45018" rIns="91642" bIns="45018" anchor="b">
            <a:normAutofit fontScale="90000"/>
          </a:bodyPr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Java运算符基础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428596" y="1428736"/>
            <a:ext cx="8143875" cy="49625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355" tIns="45678" rIns="91355" bIns="45678">
            <a:normAutofit/>
          </a:bodyPr>
          <a:lstStyle/>
          <a:p>
            <a:pPr marL="457200" indent="-457200"/>
            <a:r>
              <a:rPr lang="zh-CN" altLang="en-US" dirty="0">
                <a:ea typeface="宋体" panose="02010600030101010101" pitchFamily="2" charset="-122"/>
              </a:rPr>
              <a:t>分割符：</a:t>
            </a:r>
            <a:r>
              <a:rPr lang="en-US" altLang="en-US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>
                <a:ea typeface="宋体" panose="02010600030101010101" pitchFamily="2" charset="-122"/>
              </a:rPr>
              <a:t>;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{}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>
                <a:ea typeface="宋体" panose="02010600030101010101" pitchFamily="2" charset="-122"/>
              </a:rPr>
              <a:t>算术运算符</a:t>
            </a:r>
            <a:r>
              <a:rPr lang="en-US" dirty="0">
                <a:ea typeface="宋体" panose="02010600030101010101" pitchFamily="2" charset="-122"/>
              </a:rPr>
              <a:t>:  +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*，</a:t>
            </a:r>
            <a:r>
              <a:rPr lang="en-US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%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++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--</a:t>
            </a:r>
            <a:endParaRPr lang="en-US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>
                <a:ea typeface="宋体" panose="02010600030101010101" pitchFamily="2" charset="-122"/>
              </a:rPr>
              <a:t>关系运算符</a:t>
            </a:r>
            <a:r>
              <a:rPr lang="en-US" dirty="0">
                <a:ea typeface="宋体" panose="02010600030101010101" pitchFamily="2" charset="-122"/>
              </a:rPr>
              <a:t>:  &gt;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&lt;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&gt;=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&lt;=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 smtClean="0">
                <a:ea typeface="宋体" panose="02010600030101010101" pitchFamily="2" charset="-122"/>
              </a:rPr>
              <a:t>==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dirty="0" smtClean="0">
                <a:ea typeface="宋体" panose="02010600030101010101" pitchFamily="2" charset="-122"/>
              </a:rPr>
              <a:t>!=</a:t>
            </a:r>
            <a:endParaRPr lang="en-US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逻辑运算</a:t>
            </a:r>
            <a:r>
              <a:rPr lang="zh-CN" altLang="en-US" dirty="0">
                <a:ea typeface="宋体" panose="02010600030101010101" pitchFamily="2" charset="-122"/>
              </a:rPr>
              <a:t>符</a:t>
            </a:r>
            <a:r>
              <a:rPr lang="en-US" dirty="0">
                <a:ea typeface="宋体" panose="02010600030101010101" pitchFamily="2" charset="-122"/>
              </a:rPr>
              <a:t>:  </a:t>
            </a:r>
            <a:r>
              <a:rPr lang="en-US" dirty="0" smtClean="0">
                <a:ea typeface="宋体" panose="02010600030101010101" pitchFamily="2" charset="-122"/>
              </a:rPr>
              <a:t>!,&amp; , | , ^ , &amp;&amp;,||</a:t>
            </a:r>
            <a:endParaRPr lang="en-US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赋值</a:t>
            </a:r>
            <a:r>
              <a:rPr lang="zh-CN" altLang="en-US" dirty="0">
                <a:ea typeface="宋体" panose="02010600030101010101" pitchFamily="2" charset="-122"/>
              </a:rPr>
              <a:t>运算符</a:t>
            </a:r>
            <a:r>
              <a:rPr lang="en-US" dirty="0">
                <a:ea typeface="宋体" panose="02010600030101010101" pitchFamily="2" charset="-122"/>
              </a:rPr>
              <a:t>:  =  </a:t>
            </a:r>
            <a:r>
              <a:rPr lang="zh-CN" altLang="en-US" dirty="0">
                <a:ea typeface="宋体" panose="02010600030101010101" pitchFamily="2" charset="-122"/>
              </a:rPr>
              <a:t>扩展赋值</a:t>
            </a:r>
            <a:r>
              <a:rPr lang="zh-CN" altLang="en-US" dirty="0" smtClean="0">
                <a:ea typeface="宋体" panose="02010600030101010101" pitchFamily="2" charset="-122"/>
              </a:rPr>
              <a:t>运算符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r>
              <a:rPr lang="en-US" dirty="0" smtClean="0">
                <a:ea typeface="宋体" panose="02010600030101010101" pitchFamily="2" charset="-122"/>
              </a:rPr>
              <a:t>+=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dirty="0" smtClean="0">
                <a:ea typeface="宋体" panose="02010600030101010101" pitchFamily="2" charset="-122"/>
              </a:rPr>
              <a:t>-=</a:t>
            </a:r>
            <a:r>
              <a:rPr lang="zh-CN" altLang="en-US" dirty="0" smtClean="0">
                <a:ea typeface="宋体" panose="02010600030101010101" pitchFamily="2" charset="-122"/>
              </a:rPr>
              <a:t>，*</a:t>
            </a:r>
            <a:r>
              <a:rPr lang="en-US" dirty="0" smtClean="0">
                <a:ea typeface="宋体" panose="02010600030101010101" pitchFamily="2" charset="-122"/>
              </a:rPr>
              <a:t>=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dirty="0" smtClean="0">
                <a:ea typeface="宋体" panose="02010600030101010101" pitchFamily="2" charset="-122"/>
              </a:rPr>
              <a:t>/=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dirty="0" smtClean="0">
                <a:ea typeface="宋体" panose="02010600030101010101" pitchFamily="2" charset="-122"/>
              </a:rPr>
              <a:t>%=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dirty="0" smtClean="0">
                <a:ea typeface="宋体" panose="02010600030101010101" pitchFamily="2" charset="-122"/>
              </a:rPr>
              <a:t>^=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dirty="0" smtClean="0">
                <a:ea typeface="宋体" panose="02010600030101010101" pitchFamily="2" charset="-122"/>
              </a:rPr>
              <a:t>&amp;=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dirty="0" smtClean="0">
                <a:ea typeface="宋体" panose="02010600030101010101" pitchFamily="2" charset="-122"/>
              </a:rPr>
              <a:t>|=</a:t>
            </a:r>
            <a:endParaRPr lang="en-US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>
                <a:ea typeface="宋体" panose="02010600030101010101" pitchFamily="2" charset="-122"/>
              </a:rPr>
              <a:t>字符串连接运算符</a:t>
            </a:r>
            <a:r>
              <a:rPr lang="en-US" dirty="0">
                <a:ea typeface="宋体" panose="02010600030101010101" pitchFamily="2" charset="-122"/>
              </a:rPr>
              <a:t>: + </a:t>
            </a:r>
          </a:p>
          <a:p>
            <a:pPr marL="457200" indent="-457200"/>
            <a:r>
              <a:rPr lang="zh-CN" altLang="en-US" dirty="0">
                <a:ea typeface="宋体" panose="02010600030101010101" pitchFamily="2" charset="-122"/>
              </a:rPr>
              <a:t>造型操作符：</a:t>
            </a:r>
            <a:r>
              <a:rPr lang="en-US" dirty="0">
                <a:ea typeface="宋体" panose="02010600030101010101" pitchFamily="2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0" y="3929063"/>
            <a:ext cx="7904163" cy="571500"/>
          </a:xfrm>
        </p:spPr>
        <p:txBody>
          <a:bodyPr lIns="91355" tIns="45678" rIns="91355" bIns="45678">
            <a:normAutofit lnSpcReduction="10000"/>
          </a:bodyPr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运算表达式如下：</a:t>
            </a:r>
            <a:endParaRPr lang="en-US" dirty="0">
              <a:ea typeface="宋体" panose="02010600030101010101" pitchFamily="2" charset="-122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357694"/>
            <a:ext cx="53149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19304"/>
            <a:ext cx="8543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3"/>
          <p:cNvGrpSpPr/>
          <p:nvPr/>
        </p:nvGrpSpPr>
        <p:grpSpPr bwMode="auto">
          <a:xfrm>
            <a:off x="357158" y="942915"/>
            <a:ext cx="8429684" cy="843011"/>
            <a:chOff x="1569" y="2609"/>
            <a:chExt cx="2407" cy="630"/>
          </a:xfrm>
        </p:grpSpPr>
        <p:pic>
          <p:nvPicPr>
            <p:cNvPr id="7" name="Picture 24" descr="阴影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1569" y="2609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算术运算符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 bwMode="auto">
          <a:xfrm>
            <a:off x="357158" y="942915"/>
            <a:ext cx="8429684" cy="843011"/>
            <a:chOff x="1569" y="2609"/>
            <a:chExt cx="2407" cy="630"/>
          </a:xfrm>
        </p:grpSpPr>
        <p:pic>
          <p:nvPicPr>
            <p:cNvPr id="5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1569" y="2609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算术运算符举例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5165" y="1788160"/>
            <a:ext cx="8272780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/**</a:t>
            </a:r>
          </a:p>
          <a:p>
            <a:r>
              <a:rPr lang="zh-CN" altLang="en-US"/>
              <a:t> * 算术运算符举例</a:t>
            </a:r>
          </a:p>
          <a:p>
            <a:r>
              <a:rPr lang="zh-CN" altLang="en-US"/>
              <a:t> * @author Teacher</a:t>
            </a:r>
          </a:p>
          <a:p>
            <a:r>
              <a:rPr lang="zh-CN" altLang="en-US"/>
              <a:t> *</a:t>
            </a:r>
          </a:p>
          <a:p>
            <a:r>
              <a:rPr lang="zh-CN" altLang="en-US"/>
              <a:t> */</a:t>
            </a:r>
          </a:p>
          <a:p>
            <a:r>
              <a:rPr lang="zh-CN" altLang="en-US"/>
              <a:t>public class OperateDemo3 {</a:t>
            </a:r>
          </a:p>
          <a:p>
            <a:endParaRPr lang="zh-CN" altLang="en-US"/>
          </a:p>
          <a:p>
            <a:r>
              <a:rPr lang="zh-CN" altLang="en-US"/>
              <a:t>	public static void main(String[] args) {</a:t>
            </a:r>
          </a:p>
          <a:p>
            <a:r>
              <a:rPr lang="zh-CN" altLang="en-US"/>
              <a:t>		int i = 10;</a:t>
            </a:r>
          </a:p>
          <a:p>
            <a:r>
              <a:rPr lang="zh-CN" altLang="en-US"/>
              <a:t>		int j = 3;</a:t>
            </a:r>
          </a:p>
          <a:p>
            <a:r>
              <a:rPr lang="zh-CN" altLang="en-US"/>
              <a:t>		System.out.println("i + j = "+(i+j));//加法运算</a:t>
            </a:r>
          </a:p>
          <a:p>
            <a:r>
              <a:rPr lang="zh-CN" altLang="en-US"/>
              <a:t>		System.out.println("i - j = "+(i-j));//减法运算</a:t>
            </a:r>
          </a:p>
          <a:p>
            <a:r>
              <a:rPr lang="zh-CN" altLang="en-US"/>
              <a:t>		System.out.println("i x j = "+(i*j));//乘法运算</a:t>
            </a:r>
          </a:p>
          <a:p>
            <a:r>
              <a:rPr lang="zh-CN" altLang="en-US"/>
              <a:t>		System.out.println("i / j = "+(i/j));//除法运算</a:t>
            </a:r>
          </a:p>
          <a:p>
            <a:r>
              <a:rPr lang="zh-CN" altLang="en-US"/>
              <a:t>		System.out.println("i % j = "+(i%j));//取模运算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4143375" y="71438"/>
            <a:ext cx="5000625" cy="681037"/>
          </a:xfrm>
        </p:spPr>
        <p:txBody>
          <a:bodyPr lIns="91642" tIns="45018" rIns="91642" bIns="45018" anchor="b">
            <a:normAutofit fontScale="90000"/>
          </a:bodyPr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递增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递减运算符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428596" y="857232"/>
            <a:ext cx="8229600" cy="5643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charset="0"/>
              <a:buChar char="n"/>
            </a:pP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对于需要对操作数进行加</a:t>
            </a:r>
            <a:r>
              <a:rPr 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或减</a:t>
            </a:r>
            <a:r>
              <a:rPr 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操作时，可以使用递增或递减运算符</a:t>
            </a:r>
          </a:p>
          <a:p>
            <a:pPr marL="342900" indent="-342900">
              <a:spcBef>
                <a:spcPct val="20000"/>
              </a:spcBef>
              <a:buFont typeface="Wingdings" panose="05000000000000000000" charset="0"/>
              <a:buChar char="n"/>
            </a:pP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递增：</a:t>
            </a:r>
            <a:r>
              <a:rPr lang="en-US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++ (</a:t>
            </a:r>
            <a:r>
              <a:rPr lang="en-US" altLang="zh-CN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a++</a:t>
            </a:r>
            <a:r>
              <a:rPr lang="zh-CN" altLang="en-US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等同</a:t>
            </a:r>
            <a:r>
              <a:rPr lang="en-US" altLang="zh-CN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a=a+1)</a:t>
            </a:r>
            <a:r>
              <a:rPr lang="en-US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递减</a:t>
            </a:r>
            <a:r>
              <a:rPr lang="zh-CN" altLang="en-US" sz="2400" b="1" dirty="0">
                <a:latin typeface="Lucida Console" panose="020B0609040504020204" pitchFamily="49" charset="0"/>
                <a:ea typeface="黑体" panose="02010609060101010101" pitchFamily="49" charset="-122"/>
              </a:rPr>
              <a:t>：</a:t>
            </a:r>
            <a:r>
              <a:rPr lang="en-US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--</a:t>
            </a:r>
            <a:r>
              <a:rPr lang="zh-CN" altLang="en-US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(a--</a:t>
            </a:r>
            <a:r>
              <a:rPr lang="zh-CN" altLang="en-US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等同</a:t>
            </a:r>
            <a:r>
              <a:rPr lang="en-US" altLang="zh-CN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a=a-1)</a:t>
            </a:r>
            <a:r>
              <a:rPr lang="en-US" sz="2400" b="1" dirty="0" smtClean="0">
                <a:latin typeface="Lucida Console" panose="020B0609040504020204" pitchFamily="49" charset="0"/>
                <a:ea typeface="黑体" panose="02010609060101010101" pitchFamily="49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黑体" panose="02010609060101010101" pitchFamily="49" charset="-122"/>
              </a:rPr>
              <a:t>如果符号在操作数前就是使用前运算，在操作数后就是使用后运算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黑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黑体" panose="02010609060101010101" pitchFamily="49" charset="-122"/>
              </a:rPr>
              <a:t>以下打印的结果是多少</a:t>
            </a:r>
            <a:endParaRPr lang="en-US" sz="2400" b="1" dirty="0">
              <a:solidFill>
                <a:srgbClr val="FF0000"/>
              </a:solidFill>
              <a:latin typeface="Lucida Console" panose="020B0609040504020204" pitchFamily="49" charset="0"/>
              <a:ea typeface="黑体" panose="02010609060101010101" pitchFamily="49" charset="-122"/>
            </a:endParaRP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435004" y="3429000"/>
            <a:ext cx="8280400" cy="2643206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miter lim="800000"/>
          </a:ln>
          <a:effectLst/>
        </p:spPr>
        <p:txBody>
          <a:bodyPr/>
          <a:lstStyle/>
          <a:p>
            <a:pPr>
              <a:buNone/>
            </a:pPr>
            <a:r>
              <a:rPr lang="en-US" sz="2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int</a:t>
            </a:r>
            <a:r>
              <a:rPr lang="en-US" sz="2200" b="1" dirty="0">
                <a:latin typeface="Lucida Console" panose="020B0609040504020204" pitchFamily="49" charset="0"/>
              </a:rPr>
              <a:t> a = 10</a:t>
            </a:r>
            <a:r>
              <a:rPr lang="en-US" sz="2200" b="1" dirty="0" smtClean="0">
                <a:latin typeface="Lucida Console" panose="020B0609040504020204" pitchFamily="49" charset="0"/>
              </a:rPr>
              <a:t>;</a:t>
            </a:r>
            <a:endParaRPr lang="en-US" sz="2200" b="1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sz="2200" b="1" dirty="0" smtClean="0">
                <a:latin typeface="Lucida Console" panose="020B0609040504020204" pitchFamily="49" charset="0"/>
              </a:rPr>
              <a:t>(a++);</a:t>
            </a:r>
            <a:r>
              <a:rPr lang="en-US" sz="2200" b="1" dirty="0">
                <a:latin typeface="Lucida Console" panose="020B0609040504020204" pitchFamily="49" charset="0"/>
              </a:rPr>
              <a:t>	</a:t>
            </a:r>
            <a:r>
              <a:rPr lang="en-US" sz="2200" b="1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</a:t>
            </a:r>
            <a:endParaRPr lang="en-US" sz="2200" b="1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sz="2200" b="1" dirty="0" smtClean="0">
                <a:latin typeface="Lucida Console" panose="020B0609040504020204" pitchFamily="49" charset="0"/>
              </a:rPr>
              <a:t>(--a);</a:t>
            </a:r>
            <a:r>
              <a:rPr lang="en-US" sz="2200" b="1" dirty="0">
                <a:latin typeface="Lucida Console" panose="020B0609040504020204" pitchFamily="49" charset="0"/>
              </a:rPr>
              <a:t>	</a:t>
            </a:r>
            <a:r>
              <a:rPr lang="en-US" sz="2200" b="1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</a:t>
            </a:r>
            <a:endParaRPr lang="en-US" sz="2200" b="1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sz="2200" b="1" dirty="0" smtClean="0">
                <a:latin typeface="Lucida Console" panose="020B0609040504020204" pitchFamily="49" charset="0"/>
              </a:rPr>
              <a:t>(a++);</a:t>
            </a:r>
            <a:r>
              <a:rPr lang="en-US" sz="2200" b="1" dirty="0">
                <a:latin typeface="Lucida Console" panose="020B0609040504020204" pitchFamily="49" charset="0"/>
              </a:rPr>
              <a:t>	</a:t>
            </a:r>
            <a:r>
              <a:rPr lang="en-US" sz="2200" b="1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</a:t>
            </a:r>
            <a:endParaRPr lang="en-US" sz="2200" b="1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sz="2200" b="1" dirty="0" smtClean="0">
                <a:latin typeface="Lucida Console" panose="020B0609040504020204" pitchFamily="49" charset="0"/>
              </a:rPr>
              <a:t>(++a);</a:t>
            </a:r>
            <a:r>
              <a:rPr lang="en-US" sz="2200" b="1" dirty="0">
                <a:latin typeface="Lucida Console" panose="020B0609040504020204" pitchFamily="49" charset="0"/>
              </a:rPr>
              <a:t>	</a:t>
            </a:r>
            <a:r>
              <a:rPr lang="en-US" sz="2200" b="1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</a:t>
            </a:r>
            <a:endParaRPr lang="en-US" sz="2200" b="1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sz="2200" b="1" dirty="0" smtClean="0">
                <a:latin typeface="Lucida Console" panose="020B0609040504020204" pitchFamily="49" charset="0"/>
              </a:rPr>
              <a:t>(--</a:t>
            </a:r>
            <a:r>
              <a:rPr lang="en-US" sz="2200" b="1" dirty="0">
                <a:latin typeface="Lucida Console" panose="020B0609040504020204" pitchFamily="49" charset="0"/>
              </a:rPr>
              <a:t>a);	</a:t>
            </a:r>
            <a:r>
              <a:rPr lang="en-US" sz="2200" b="1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</a:t>
            </a:r>
            <a:endParaRPr lang="en-US" sz="2200" b="1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US" sz="2200" b="1" dirty="0" smtClean="0">
                <a:latin typeface="Lucida Console" panose="020B0609040504020204" pitchFamily="49" charset="0"/>
              </a:rPr>
              <a:t>(a</a:t>
            </a:r>
            <a:r>
              <a:rPr lang="en-US" sz="2200" b="1" dirty="0">
                <a:latin typeface="Lucida Console" panose="020B0609040504020204" pitchFamily="49" charset="0"/>
              </a:rPr>
              <a:t>);	</a:t>
            </a:r>
            <a:r>
              <a:rPr lang="en-US" sz="2200" b="1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</a:t>
            </a:r>
            <a:endParaRPr lang="en-US" sz="2200" b="1" dirty="0">
              <a:solidFill>
                <a:srgbClr val="0099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00035" y="1817689"/>
            <a:ext cx="8143932" cy="2825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kumimoji="1" lang="zh-CN" altLang="en-US" sz="3200" b="1" dirty="0">
                <a:latin typeface="+mn-lt"/>
                <a:ea typeface="+mn-ea"/>
              </a:rPr>
              <a:t>比较高低、大小、长短然后得到</a:t>
            </a:r>
            <a:r>
              <a:rPr kumimoji="1" lang="en-US" altLang="zh-CN" sz="3200" b="1" dirty="0">
                <a:latin typeface="+mn-lt"/>
                <a:ea typeface="+mn-ea"/>
              </a:rPr>
              <a:t>boolean</a:t>
            </a:r>
            <a:r>
              <a:rPr kumimoji="1" lang="zh-CN" altLang="en-US" sz="3200" b="1" dirty="0">
                <a:latin typeface="+mn-lt"/>
                <a:ea typeface="+mn-ea"/>
              </a:rPr>
              <a:t>结果</a:t>
            </a:r>
          </a:p>
          <a:p>
            <a:pPr marL="342900" lvl="1" indent="-342900">
              <a:spcBef>
                <a:spcPct val="20000"/>
              </a:spcBef>
              <a:buNone/>
            </a:pPr>
            <a:r>
              <a:rPr kumimoji="1" lang="zh-CN" altLang="en-US" sz="3200" dirty="0" smtClean="0">
                <a:latin typeface="+mn-lt"/>
                <a:ea typeface="+mn-ea"/>
              </a:rPr>
              <a:t>    张三</a:t>
            </a:r>
            <a:r>
              <a:rPr kumimoji="1" lang="zh-CN" altLang="en-US" sz="3200" dirty="0">
                <a:latin typeface="+mn-lt"/>
                <a:ea typeface="+mn-ea"/>
              </a:rPr>
              <a:t>的考试成绩是否比李四高</a:t>
            </a:r>
          </a:p>
          <a:p>
            <a:pPr marL="342900" lvl="1" indent="-342900">
              <a:spcBef>
                <a:spcPct val="20000"/>
              </a:spcBef>
              <a:buNone/>
            </a:pPr>
            <a:r>
              <a:rPr kumimoji="1" lang="zh-CN" altLang="en-US" sz="3200" dirty="0" smtClean="0">
                <a:latin typeface="+mn-lt"/>
                <a:ea typeface="+mn-ea"/>
              </a:rPr>
              <a:t>    大象</a:t>
            </a:r>
            <a:r>
              <a:rPr kumimoji="1" lang="zh-CN" altLang="en-US" sz="3200" dirty="0">
                <a:latin typeface="+mn-lt"/>
                <a:ea typeface="+mn-ea"/>
              </a:rPr>
              <a:t>是否比乌龟更长寿</a:t>
            </a:r>
          </a:p>
          <a:p>
            <a:pPr marL="342900" lvl="1" indent="-342900">
              <a:spcBef>
                <a:spcPct val="20000"/>
              </a:spcBef>
              <a:buNone/>
            </a:pPr>
            <a:r>
              <a:rPr kumimoji="1" lang="zh-CN" altLang="en-US" sz="3200" dirty="0" smtClean="0">
                <a:latin typeface="+mn-lt"/>
                <a:ea typeface="+mn-ea"/>
              </a:rPr>
              <a:t>    篮球</a:t>
            </a:r>
            <a:r>
              <a:rPr kumimoji="1" lang="zh-CN" altLang="en-US" sz="3200" dirty="0">
                <a:latin typeface="+mn-lt"/>
                <a:ea typeface="+mn-ea"/>
              </a:rPr>
              <a:t>跟地球一样大吗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142976" y="4714884"/>
            <a:ext cx="6188076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buNone/>
            </a:pPr>
            <a:r>
              <a:rPr lang="zh-CN" altLang="en-US" b="1">
                <a:ea typeface="黑体" panose="02010609060101010101" pitchFamily="49" charset="-122"/>
              </a:rPr>
              <a:t>如何比较？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1142976" y="4714884"/>
            <a:ext cx="6215106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使用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关系运算符</a:t>
            </a:r>
            <a:r>
              <a:rPr lang="zh-CN" altLang="en-US" b="1" dirty="0">
                <a:ea typeface="黑体" panose="02010609060101010101" pitchFamily="49" charset="-122"/>
              </a:rPr>
              <a:t>可以比较高低、大小、长短</a:t>
            </a:r>
          </a:p>
        </p:txBody>
      </p:sp>
      <p:sp>
        <p:nvSpPr>
          <p:cNvPr id="11270" name="WordArt 6"/>
          <p:cNvSpPr>
            <a:spLocks noChangeArrowheads="1" noChangeShapeType="1"/>
          </p:cNvSpPr>
          <p:nvPr/>
        </p:nvSpPr>
        <p:spPr bwMode="auto">
          <a:xfrm>
            <a:off x="6572264" y="2714620"/>
            <a:ext cx="762000" cy="865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5417"/>
              </a:avLst>
            </a:prstTxWarp>
          </a:bodyPr>
          <a:lstStyle/>
          <a:p>
            <a:pPr algn="ctr">
              <a:buNone/>
            </a:pPr>
            <a:r>
              <a:rPr lang="zh-CN" altLang="en-US" sz="3600" b="1" i="1" dirty="0">
                <a:ln w="9525">
                  <a:solidFill>
                    <a:srgbClr val="800080"/>
                  </a:solidFill>
                  <a:round/>
                </a:ln>
                <a:gradFill rotWithShape="1">
                  <a:gsLst>
                    <a:gs pos="0">
                      <a:srgbClr val="B563CF"/>
                    </a:gs>
                    <a:gs pos="100000">
                      <a:srgbClr val="B563CF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 Black" panose="020B0A04020102020204"/>
              </a:rPr>
              <a:t>？</a:t>
            </a: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428596" y="942915"/>
            <a:ext cx="8143932" cy="843011"/>
            <a:chOff x="1569" y="2609"/>
            <a:chExt cx="2407" cy="630"/>
          </a:xfrm>
        </p:grpSpPr>
        <p:pic>
          <p:nvPicPr>
            <p:cNvPr id="10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>
              <a:off x="1569" y="2609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什么是关系运算符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 animBg="1"/>
      <p:bldP spid="11269" grpId="0" bldLvl="0" animBg="1" autoUpdateAnimBg="0"/>
      <p:bldP spid="11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428596" y="928670"/>
            <a:ext cx="8229600" cy="542916"/>
          </a:xfrm>
          <a:noFill/>
        </p:spPr>
        <p:txBody>
          <a:bodyPr>
            <a:normAutofit lnSpcReduction="10000"/>
          </a:bodyPr>
          <a:lstStyle/>
          <a:p>
            <a:r>
              <a:rPr lang="zh-CN" altLang="en-US" dirty="0"/>
              <a:t>常用的关系运算符有哪些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133480" y="3859685"/>
            <a:ext cx="4224338" cy="135526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大象的寿命 </a:t>
            </a:r>
            <a:r>
              <a:rPr lang="en-US" altLang="zh-CN" b="1" dirty="0">
                <a:ea typeface="黑体" panose="02010609060101010101" pitchFamily="49" charset="-122"/>
              </a:rPr>
              <a:t>&lt; </a:t>
            </a:r>
            <a:r>
              <a:rPr lang="zh-CN" altLang="en-US" b="1" dirty="0">
                <a:ea typeface="黑体" panose="02010609060101010101" pitchFamily="49" charset="-122"/>
              </a:rPr>
              <a:t>乌龟的寿命           真</a:t>
            </a:r>
          </a:p>
          <a:p>
            <a:pPr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张三的成绩 </a:t>
            </a:r>
            <a:r>
              <a:rPr lang="en-US" altLang="zh-CN" b="1" dirty="0">
                <a:ea typeface="黑体" panose="02010609060101010101" pitchFamily="49" charset="-122"/>
              </a:rPr>
              <a:t>&gt; </a:t>
            </a:r>
            <a:r>
              <a:rPr lang="zh-CN" altLang="en-US" b="1" dirty="0">
                <a:ea typeface="黑体" panose="02010609060101010101" pitchFamily="49" charset="-122"/>
              </a:rPr>
              <a:t>李四的成绩           假</a:t>
            </a:r>
          </a:p>
          <a:p>
            <a:pPr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令狐冲每次考试成绩 </a:t>
            </a:r>
            <a:r>
              <a:rPr lang="en-US" altLang="zh-CN" b="1" dirty="0">
                <a:ea typeface="黑体" panose="02010609060101010101" pitchFamily="49" charset="-122"/>
              </a:rPr>
              <a:t>&gt;= 90</a:t>
            </a:r>
            <a:r>
              <a:rPr lang="zh-CN" altLang="en-US" b="1" dirty="0">
                <a:ea typeface="黑体" panose="02010609060101010101" pitchFamily="49" charset="-122"/>
              </a:rPr>
              <a:t>分     真</a:t>
            </a:r>
          </a:p>
          <a:p>
            <a:pPr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篮球的大小 </a:t>
            </a:r>
            <a:r>
              <a:rPr lang="en-US" altLang="zh-CN" b="1" dirty="0">
                <a:ea typeface="黑体" panose="02010609060101010101" pitchFamily="49" charset="-122"/>
              </a:rPr>
              <a:t>== </a:t>
            </a:r>
            <a:r>
              <a:rPr lang="zh-CN" altLang="en-US" b="1" dirty="0">
                <a:ea typeface="黑体" panose="02010609060101010101" pitchFamily="49" charset="-122"/>
              </a:rPr>
              <a:t>地球的大小         假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000364" y="5143512"/>
            <a:ext cx="1439862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由此看出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28662" y="5572140"/>
            <a:ext cx="5387975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lvl="1" algn="ctr">
              <a:buNone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关系运算符</a:t>
            </a:r>
            <a:r>
              <a:rPr lang="zh-CN" altLang="en-US" b="1" dirty="0">
                <a:ea typeface="黑体" panose="02010609060101010101" pitchFamily="49" charset="-122"/>
              </a:rPr>
              <a:t>的作用：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用来做比较运算</a:t>
            </a:r>
          </a:p>
          <a:p>
            <a:pPr lvl="1" algn="ctr">
              <a:buNone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比较后结果：</a:t>
            </a:r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49" charset="-122"/>
              </a:rPr>
              <a:t>boolean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2571736" y="5214950"/>
            <a:ext cx="358775" cy="447913"/>
          </a:xfrm>
          <a:prstGeom prst="downArrow">
            <a:avLst>
              <a:gd name="adj1" fmla="val 50000"/>
              <a:gd name="adj2" fmla="val 451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92" y="1571612"/>
            <a:ext cx="85534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 autoUpdateAnimBg="0"/>
      <p:bldP spid="12293" grpId="0" autoUpdateAnimBg="0"/>
      <p:bldP spid="12294" grpId="0" animBg="1" autoUpdateAnimBg="0"/>
      <p:bldP spid="122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 bwMode="auto">
          <a:xfrm>
            <a:off x="423833" y="929580"/>
            <a:ext cx="8429684" cy="843011"/>
            <a:chOff x="1569" y="2609"/>
            <a:chExt cx="2407" cy="630"/>
          </a:xfrm>
        </p:grpSpPr>
        <p:pic>
          <p:nvPicPr>
            <p:cNvPr id="5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1569" y="2609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关系运算符举例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7363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/**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 * 比较运算符举例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 * @author Teacher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 */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public class OperateDemo4 {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	public static void main(String[] args) {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		System.out.println("3 &gt; 1 = "+(3 &gt; 1));//使用大于号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		System.out.println("3 &lt; 1 = "+(3 &lt; 1));//使用小于号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		System.out.println("3 &gt;= 1 = "+(3 &gt;= 1));//使用大于等于号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		System.out.println("3 &lt;= 1 = "+(3 &lt;= 1));//使用小于等于号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		System.out.println("3 == 1 = "+(3 == 1));//使用等于号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		System.out.println("3 != 1 = "+(3 != 1));//使用不等于号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易唐模板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noFill/>
          <a:miter lim="800000"/>
        </a:ln>
      </a:spPr>
      <a:bodyPr anchor="b"/>
      <a:lstStyle>
        <a:defPPr algn="l">
          <a:defRPr kumimoji="0" sz="3200" b="1" dirty="0">
            <a:latin typeface="Arial" panose="020B060402020202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800</Words>
  <Application>WPS 演示</Application>
  <PresentationFormat>全屏显示(4:3)</PresentationFormat>
  <Paragraphs>173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易唐模板</vt:lpstr>
      <vt:lpstr>幻灯片 1</vt:lpstr>
      <vt:lpstr>幻灯片 2</vt:lpstr>
      <vt:lpstr>Java运算符基础</vt:lpstr>
      <vt:lpstr>幻灯片 4</vt:lpstr>
      <vt:lpstr>幻灯片 5</vt:lpstr>
      <vt:lpstr>递增/递减运算符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赋值运算符</vt:lpstr>
      <vt:lpstr>赋值运算符</vt:lpstr>
      <vt:lpstr>作为字符串连接符的“+”</vt:lpstr>
      <vt:lpstr>表达式中运算符的结合性</vt:lpstr>
      <vt:lpstr>表达式中运算符的优先顺序</vt:lpstr>
      <vt:lpstr>运算符优先级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ZHQL</dc:creator>
  <cp:lastModifiedBy>wfm</cp:lastModifiedBy>
  <cp:revision>26</cp:revision>
  <dcterms:created xsi:type="dcterms:W3CDTF">2015-12-17T09:38:00Z</dcterms:created>
  <dcterms:modified xsi:type="dcterms:W3CDTF">2017-07-11T06:04:19Z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