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1"/>
  </p:notesMasterIdLst>
  <p:sldIdLst>
    <p:sldId id="257" r:id="rId2"/>
    <p:sldId id="258" r:id="rId3"/>
    <p:sldId id="29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239A-2236-4E71-9E76-C913FDF70BBE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B29-D8D0-41B8-B6D4-8466A14C3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B2405-6F62-4B31-B8BC-F0516062105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首页面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8724" name="灯片编号占位符 3"/>
          <p:cNvSpPr txBox="1">
            <a:spLocks noGrp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/>
            <a:fld id="{57C8526D-3959-4D1A-8970-90EDE8EFF647}" type="slidenum">
              <a:rPr lang="en-US" altLang="zh-CN" sz="1200">
                <a:latin typeface="Arial" panose="020B0604020202020204" pitchFamily="34" charset="0"/>
              </a:rPr>
              <a:pPr algn="r"/>
              <a:t>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  <a:pPr>
                <a:defRPr/>
              </a:pPr>
              <a:t>2018/10/19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ruts.apache.or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&#31471;&#21475;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28690" y="2357438"/>
            <a:ext cx="7772400" cy="1000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/>
            </a:r>
            <a:br>
              <a:rPr lang="en-US" altLang="zh-CN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 Struts2</a:t>
            </a:r>
            <a:r>
              <a:rPr lang="zh-CN" altLang="en-US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简介</a:t>
            </a:r>
            <a:r>
              <a:rPr lang="en-US" altLang="zh-CN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br>
              <a:rPr lang="en-US" altLang="zh-CN" sz="4700" b="1" dirty="0" smtClean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/>
            </a:r>
            <a:br>
              <a:rPr lang="zh-CN" altLang="en-US" sz="2800" dirty="0" smtClean="0">
                <a:solidFill>
                  <a:srgbClr val="000000"/>
                </a:solidFill>
              </a:rPr>
            </a:br>
            <a:endParaRPr lang="zh-CN" alt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824889"/>
            <a:ext cx="8358246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1" dirty="0" smtClean="0"/>
              <a:t>第一步：下载</a:t>
            </a:r>
            <a:r>
              <a:rPr kumimoji="0" lang="en-US" altLang="zh-CN" sz="2000" b="1" dirty="0" smtClean="0"/>
              <a:t>struts2</a:t>
            </a:r>
            <a:r>
              <a:rPr kumimoji="0" lang="zh-CN" altLang="en-US" sz="2000" b="1" dirty="0" smtClean="0"/>
              <a:t>框架的相关</a:t>
            </a:r>
            <a:r>
              <a:rPr kumimoji="0" lang="en-US" altLang="zh-CN" sz="2000" b="1" dirty="0" smtClean="0"/>
              <a:t>jar</a:t>
            </a:r>
            <a:r>
              <a:rPr kumimoji="0" lang="zh-CN" altLang="en-US" sz="2000" b="1" dirty="0" smtClean="0"/>
              <a:t>包，如：</a:t>
            </a:r>
            <a:r>
              <a:rPr lang="en-US" altLang="zh-CN" sz="2000" b="1" dirty="0" smtClean="0"/>
              <a:t> struts-2.3.24.1-all.zip;</a:t>
            </a:r>
          </a:p>
          <a:p>
            <a:pPr>
              <a:lnSpc>
                <a:spcPct val="150000"/>
              </a:lnSpc>
            </a:pPr>
            <a:r>
              <a:rPr kumimoji="0" lang="zh-CN" altLang="en-US" sz="2000" b="1" dirty="0" smtClean="0">
                <a:latin typeface="Arial" panose="020B0604020202020204" pitchFamily="34" charset="0"/>
              </a:rPr>
              <a:t>第二步：把用到的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jar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配置到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工程的构建路径；</a:t>
            </a: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000" b="1" dirty="0" smtClean="0">
                <a:latin typeface="Arial" panose="020B0604020202020204" pitchFamily="34" charset="0"/>
              </a:rPr>
              <a:t>第三步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把</a:t>
            </a:r>
            <a:r>
              <a:rPr lang="en-US" altLang="zh-CN" sz="2000" b="1" dirty="0" smtClean="0">
                <a:latin typeface="Arial" panose="020B0604020202020204" pitchFamily="34" charset="0"/>
              </a:rPr>
              <a:t>struts2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引入到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工程中，在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web.xml</a:t>
            </a:r>
            <a:r>
              <a:rPr lang="zh-CN" altLang="en-US" sz="2000" b="1" dirty="0" smtClean="0">
                <a:latin typeface="Arial" panose="020B0604020202020204" pitchFamily="34" charset="0"/>
              </a:rPr>
              <a:t>中配置过滤器；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000" b="1" dirty="0" smtClean="0">
                <a:latin typeface="Arial" panose="020B0604020202020204" pitchFamily="34" charset="0"/>
              </a:rPr>
              <a:t>第四步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:   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工程的类根路径下创建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文件；</a:t>
            </a: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第五步</a:t>
            </a:r>
            <a:r>
              <a:rPr lang="en-US" altLang="zh-CN" sz="20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编写展示视图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(V-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页面</a:t>
            </a:r>
            <a:r>
              <a:rPr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和业务处理类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(M-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模型</a:t>
            </a:r>
            <a:r>
              <a:rPr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lang="zh-CN" altLang="en-US" sz="2000" b="1" dirty="0" smtClean="0">
                <a:latin typeface="Arial" panose="020B0604020202020204" pitchFamily="34" charset="0"/>
              </a:rPr>
              <a:t>；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第六步</a:t>
            </a:r>
            <a:r>
              <a:rPr lang="en-US" altLang="zh-CN" sz="20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配置页面与模型的映射关系；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下面用户登录验证为例，详细介绍所有步骤。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357422" y="777618"/>
            <a:ext cx="6072230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3200" b="1" dirty="0" smtClean="0">
                <a:latin typeface="Arial" panose="020B0604020202020204" pitchFamily="34" charset="0"/>
                <a:ea typeface="隶书" panose="02010509060101010101" pitchFamily="49" charset="-122"/>
              </a:rPr>
              <a:t>如何在</a:t>
            </a:r>
            <a:r>
              <a:rPr kumimoji="0" lang="en-US" altLang="zh-CN" sz="3200" b="1" dirty="0" smtClean="0">
                <a:latin typeface="Arial" panose="020B0604020202020204" pitchFamily="34" charset="0"/>
                <a:ea typeface="隶书" panose="02010509060101010101" pitchFamily="49" charset="-122"/>
              </a:rPr>
              <a:t>WEB</a:t>
            </a:r>
            <a:r>
              <a:rPr kumimoji="0" lang="zh-CN" altLang="en-US" sz="3200" b="1" dirty="0" smtClean="0">
                <a:latin typeface="Arial" panose="020B0604020202020204" pitchFamily="34" charset="0"/>
                <a:ea typeface="隶书" panose="02010509060101010101" pitchFamily="49" charset="-122"/>
              </a:rPr>
              <a:t>项目中使用</a:t>
            </a:r>
            <a:r>
              <a:rPr kumimoji="0" lang="en-US" altLang="zh-CN" sz="3200" b="1" dirty="0" smtClean="0">
                <a:latin typeface="Arial" panose="020B0604020202020204" pitchFamily="34" charset="0"/>
                <a:ea typeface="隶书" panose="02010509060101010101" pitchFamily="49" charset="-122"/>
              </a:rPr>
              <a:t>Struts2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756868"/>
            <a:ext cx="8358246" cy="4958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b="1" dirty="0"/>
          </a:p>
          <a:p>
            <a:pPr>
              <a:lnSpc>
                <a:spcPct val="150000"/>
              </a:lnSpc>
            </a:pPr>
            <a:r>
              <a:rPr kumimoji="0" lang="zh-CN" altLang="en-US" sz="2000" b="1" dirty="0" smtClean="0"/>
              <a:t>在</a:t>
            </a:r>
            <a:r>
              <a:rPr kumimoji="0" lang="en-US" altLang="zh-CN" sz="2000" b="1" dirty="0" smtClean="0"/>
              <a:t>struts2</a:t>
            </a:r>
            <a:r>
              <a:rPr lang="zh-CN" altLang="en-US" sz="2000" b="1" dirty="0" smtClean="0"/>
              <a:t>官网</a:t>
            </a:r>
            <a:r>
              <a:rPr lang="en-US" altLang="zh-CN" sz="2000" b="1" dirty="0" smtClean="0">
                <a:hlinkClick r:id="rId2"/>
              </a:rPr>
              <a:t>http://struts.apache.org</a:t>
            </a:r>
            <a:r>
              <a:rPr lang="zh-CN" altLang="en-US" sz="2000" b="1" dirty="0" smtClean="0"/>
              <a:t>下载最新文档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kumimoji="0" lang="zh-CN" altLang="en-US" sz="2000" b="1" dirty="0" smtClean="0"/>
              <a:t>如：</a:t>
            </a:r>
            <a:r>
              <a:rPr lang="en-US" altLang="zh-CN" sz="2000" b="1" dirty="0" smtClean="0"/>
              <a:t> struts-2.3.24.1-all.zip; </a:t>
            </a:r>
            <a:r>
              <a:rPr lang="zh-CN" altLang="en-US" sz="2000" b="1" dirty="0" smtClean="0"/>
              <a:t>解压后如下图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版本不同会有差异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857232"/>
            <a:ext cx="8501122" cy="8620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3200" b="1" dirty="0" smtClean="0"/>
              <a:t>第一步：下载</a:t>
            </a:r>
            <a:r>
              <a:rPr lang="en-US" altLang="zh-CN" sz="3200" b="1" dirty="0" smtClean="0"/>
              <a:t>struts2</a:t>
            </a:r>
            <a:r>
              <a:rPr lang="zh-CN" altLang="en-US" sz="3200" b="1" dirty="0" smtClean="0"/>
              <a:t>框架的相关</a:t>
            </a:r>
            <a:r>
              <a:rPr lang="en-US" altLang="zh-CN" sz="3200" b="1" dirty="0" smtClean="0"/>
              <a:t>jar</a:t>
            </a:r>
            <a:r>
              <a:rPr lang="zh-CN" altLang="en-US" sz="3200" b="1" dirty="0" smtClean="0"/>
              <a:t>包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3000372"/>
            <a:ext cx="681559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443037"/>
            <a:ext cx="8358246" cy="47089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点击工程右键</a:t>
            </a:r>
            <a:r>
              <a:rPr lang="en-US" altLang="zh-CN" sz="2000" b="1" dirty="0" smtClean="0"/>
              <a:t>-&gt;Build Path-&gt; Configure Build Path</a:t>
            </a:r>
            <a:r>
              <a:rPr lang="zh-CN" altLang="en-US" sz="2000" b="1" dirty="0" smtClean="0"/>
              <a:t>打开配置窗口，并添加</a:t>
            </a:r>
            <a:r>
              <a:rPr lang="en-US" altLang="zh-CN" sz="2000" b="1" dirty="0" smtClean="0"/>
              <a:t>JAR</a:t>
            </a:r>
            <a:r>
              <a:rPr lang="zh-CN" altLang="en-US" sz="2000" b="1" dirty="0" smtClean="0"/>
              <a:t>包：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795337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3200" b="1" dirty="0" smtClean="0"/>
              <a:t>第二步：</a:t>
            </a:r>
            <a:r>
              <a:rPr lang="en-US" altLang="zh-CN" sz="3200" b="1" dirty="0" smtClean="0">
                <a:latin typeface="Arial" panose="020B0604020202020204" pitchFamily="34" charset="0"/>
              </a:rPr>
              <a:t>jar</a:t>
            </a:r>
            <a:r>
              <a:rPr lang="zh-CN" altLang="en-US" sz="3200" b="1" dirty="0" smtClean="0">
                <a:latin typeface="Arial" panose="020B0604020202020204" pitchFamily="34" charset="0"/>
              </a:rPr>
              <a:t>包配置到</a:t>
            </a:r>
            <a:r>
              <a:rPr lang="en-US" altLang="zh-CN" sz="32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3200" b="1" dirty="0" smtClean="0">
                <a:latin typeface="Arial" panose="020B0604020202020204" pitchFamily="34" charset="0"/>
              </a:rPr>
              <a:t>工程的构建路径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43103"/>
            <a:ext cx="7500990" cy="477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565397"/>
            <a:ext cx="8358246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把</a:t>
            </a:r>
            <a:r>
              <a:rPr lang="en-US" altLang="zh-CN" sz="2000" b="1" dirty="0" smtClean="0">
                <a:latin typeface="Arial" panose="020B0604020202020204" pitchFamily="34" charset="0"/>
              </a:rPr>
              <a:t>struts2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引入到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工程中，在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web.xml</a:t>
            </a:r>
            <a:r>
              <a:rPr lang="zh-CN" altLang="en-US" sz="2000" b="1" dirty="0" smtClean="0">
                <a:latin typeface="Arial" panose="020B0604020202020204" pitchFamily="34" charset="0"/>
              </a:rPr>
              <a:t>中配置过滤器，如下：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&lt;filter&gt;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&lt;filter-name&gt;struts2&lt;/filter-name&gt;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&lt;filter-class&gt;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org.apache.struts2.dispatcher.ng.filter.StrutsPrepareAndExecuteFilter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&lt;/filter-class&gt;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&lt;/filter&gt;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&lt;filter-mapping&gt;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&lt;filter-name&gt;struts2&lt;/filter-name&gt;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-pattern&gt;/*&lt;/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-pattern&gt;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&lt;/filter-mapping&gt;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dirty="0" smtClean="0">
                <a:latin typeface="Arial" panose="020B0604020202020204" pitchFamily="34" charset="0"/>
              </a:rPr>
              <a:t>在</a:t>
            </a:r>
            <a:r>
              <a:rPr lang="en-US" altLang="zh-CN" b="1" dirty="0" smtClean="0">
                <a:latin typeface="Arial" panose="020B0604020202020204" pitchFamily="34" charset="0"/>
              </a:rPr>
              <a:t>WEB</a:t>
            </a:r>
            <a:r>
              <a:rPr lang="zh-CN" altLang="en-US" b="1" dirty="0" smtClean="0">
                <a:latin typeface="Arial" panose="020B0604020202020204" pitchFamily="34" charset="0"/>
              </a:rPr>
              <a:t>服务器启动时，过滤器会读取类路径下默认的配置文件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struts.xml</a:t>
            </a:r>
            <a:r>
              <a:rPr lang="zh-CN" altLang="en-US" b="1" dirty="0" smtClean="0">
                <a:latin typeface="Arial" panose="020B0604020202020204" pitchFamily="34" charset="0"/>
              </a:rPr>
              <a:t>完成初始化操作。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注意：</a:t>
            </a:r>
            <a:r>
              <a:rPr lang="en-US" altLang="zh-CN" b="1" dirty="0" smtClean="0">
                <a:latin typeface="Arial" panose="020B0604020202020204" pitchFamily="34" charset="0"/>
              </a:rPr>
              <a:t>struts2</a:t>
            </a:r>
            <a:r>
              <a:rPr lang="zh-CN" altLang="en-US" b="1" dirty="0" smtClean="0">
                <a:latin typeface="Arial" panose="020B0604020202020204" pitchFamily="34" charset="0"/>
              </a:rPr>
              <a:t>读取到</a:t>
            </a:r>
            <a:r>
              <a:rPr lang="en-US" altLang="zh-CN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b="1" dirty="0" smtClean="0">
                <a:latin typeface="Arial" panose="020B0604020202020204" pitchFamily="34" charset="0"/>
              </a:rPr>
              <a:t>的内容后，会将内容封装进</a:t>
            </a:r>
            <a:r>
              <a:rPr lang="en-US" altLang="zh-CN" b="1" dirty="0" err="1" smtClean="0">
                <a:latin typeface="Arial" panose="020B0604020202020204" pitchFamily="34" charset="0"/>
              </a:rPr>
              <a:t>javabean</a:t>
            </a:r>
            <a:r>
              <a:rPr lang="zh-CN" altLang="en-US" b="1" dirty="0" smtClean="0">
                <a:latin typeface="Arial" panose="020B0604020202020204" pitchFamily="34" charset="0"/>
              </a:rPr>
              <a:t>对象并存放在内存中，对于用户每次请求的处理将使用内存中的数据，而不是每次请求都读取</a:t>
            </a:r>
            <a:r>
              <a:rPr lang="en-US" altLang="zh-CN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b="1" dirty="0" smtClean="0">
                <a:latin typeface="Arial" panose="020B0604020202020204" pitchFamily="34" charset="0"/>
              </a:rPr>
              <a:t>文件</a:t>
            </a:r>
            <a:endParaRPr kumimoji="0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779579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3200" b="1" dirty="0" smtClean="0"/>
              <a:t>第三步：</a:t>
            </a:r>
            <a:r>
              <a:rPr lang="zh-CN" altLang="en-US" sz="3200" b="1" dirty="0" smtClean="0">
                <a:latin typeface="Arial" panose="020B0604020202020204" pitchFamily="34" charset="0"/>
              </a:rPr>
              <a:t>把</a:t>
            </a:r>
            <a:r>
              <a:rPr lang="en-US" altLang="zh-CN" sz="3200" b="1" dirty="0" smtClean="0">
                <a:latin typeface="Arial" panose="020B0604020202020204" pitchFamily="34" charset="0"/>
              </a:rPr>
              <a:t>struts2</a:t>
            </a:r>
            <a:r>
              <a:rPr lang="zh-CN" altLang="en-US" sz="3200" b="1" dirty="0" smtClean="0">
                <a:latin typeface="Arial" panose="020B0604020202020204" pitchFamily="34" charset="0"/>
              </a:rPr>
              <a:t>引到工程中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639094"/>
            <a:ext cx="8358246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工程的类根路径下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src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目录下</a:t>
            </a:r>
            <a:r>
              <a:rPr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创建</a:t>
            </a:r>
            <a:r>
              <a:rPr lang="en-US" altLang="zh-CN" sz="2000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文件，保证编译后复制到目录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WEB-INF/classes </a:t>
            </a:r>
            <a:r>
              <a:rPr lang="zh-CN" altLang="en-US" sz="2000" b="1" dirty="0" smtClean="0">
                <a:latin typeface="Arial" panose="020B0604020202020204" pitchFamily="34" charset="0"/>
              </a:rPr>
              <a:t>下，在文件中加入</a:t>
            </a:r>
            <a:r>
              <a:rPr lang="en-US" altLang="zh-CN" sz="2000" b="1" dirty="0" smtClean="0">
                <a:latin typeface="Arial" panose="020B0604020202020204" pitchFamily="34" charset="0"/>
              </a:rPr>
              <a:t>xml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文件头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</a:t>
            </a:r>
            <a:r>
              <a:rPr lang="zh-CN" altLang="en-US" sz="2000" b="1" dirty="0" smtClean="0">
                <a:latin typeface="Arial" panose="020B0604020202020204" pitchFamily="34" charset="0"/>
              </a:rPr>
              <a:t>这些代码也可以从</a:t>
            </a:r>
            <a:r>
              <a:rPr lang="en-US" altLang="zh-CN" sz="2000" b="1" dirty="0" smtClean="0">
                <a:latin typeface="Arial" panose="020B0604020202020204" pitchFamily="34" charset="0"/>
              </a:rPr>
              <a:t>struts2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文本中找到</a:t>
            </a:r>
            <a:r>
              <a:rPr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&lt;?xml version="1.0" encoding="UTF-8"?&gt;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&lt;!DOCTYPE struts PUBLIC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"-//Apache Software Foundation//DTD Struts Configuration 2.0//EN"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"http://struts.apache.org/dtds/struts-2.0.dtd"&gt;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&lt;struts&gt;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&lt;/struts&gt;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814313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3200" b="1" dirty="0" smtClean="0"/>
              <a:t>第四步：</a:t>
            </a:r>
            <a:r>
              <a:rPr lang="zh-CN" altLang="en-US" sz="3200" b="1" dirty="0" smtClean="0">
                <a:latin typeface="Arial" panose="020B0604020202020204" pitchFamily="34" charset="0"/>
              </a:rPr>
              <a:t>创建</a:t>
            </a:r>
            <a:r>
              <a:rPr lang="en-US" altLang="zh-CN" sz="3200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sz="3200" b="1" dirty="0" smtClean="0">
                <a:latin typeface="Arial" panose="020B0604020202020204" pitchFamily="34" charset="0"/>
              </a:rPr>
              <a:t>文件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615940"/>
            <a:ext cx="8358246" cy="517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工程的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webroot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目录下创建用户登录页面</a:t>
            </a:r>
            <a:r>
              <a:rPr lang="en-US" altLang="zh-CN" sz="2000" b="1" dirty="0" smtClean="0">
                <a:latin typeface="Arial" panose="020B0604020202020204" pitchFamily="34" charset="0"/>
              </a:rPr>
              <a:t>login.jsp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r>
              <a:rPr lang="fr-FR" altLang="zh-CN" sz="2000" dirty="0" smtClean="0">
                <a:solidFill>
                  <a:srgbClr val="FF0000"/>
                </a:solidFill>
              </a:rPr>
              <a:t>&lt;%@ page language=</a:t>
            </a:r>
            <a:r>
              <a:rPr lang="fr-FR" altLang="zh-CN" sz="2000" i="1" dirty="0" smtClean="0">
                <a:solidFill>
                  <a:srgbClr val="FF0000"/>
                </a:solidFill>
              </a:rPr>
              <a:t>"java" pageEncoding="UTF-8"%&gt;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&lt;!DOCTYPE HTML PUBLIC "-//W3C//DTD HTML 4.01 Transitional//EN"&gt;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&lt;html&gt;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&lt;head&gt;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&lt;title&gt;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登录页面</a:t>
            </a:r>
            <a:r>
              <a:rPr lang="en-US" altLang="zh-CN" sz="2000" dirty="0" smtClean="0">
                <a:solidFill>
                  <a:srgbClr val="FF0000"/>
                </a:solidFill>
              </a:rPr>
              <a:t>&lt;/title&gt;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&lt;/head&gt; 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&lt;body&gt;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&lt;!-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 </a:t>
            </a:r>
            <a:r>
              <a:rPr lang="zh-CN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指定表单提交的目标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Action--&gt;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&lt;form action=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loginAction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   用户名：</a:t>
            </a:r>
            <a:r>
              <a:rPr lang="en-US" altLang="zh-CN" sz="2000" dirty="0" smtClean="0">
                <a:solidFill>
                  <a:srgbClr val="FF0000"/>
                </a:solidFill>
              </a:rPr>
              <a:t>&lt;input type=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"text" name="username"&gt;&lt;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br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   密码：  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&lt;input type=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"text" name="password"&gt;&lt;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br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&lt;input type=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"submit" value="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登录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&lt;/form&gt;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&lt;/body&gt;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&lt;/html&gt;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791159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Arial" panose="020B0604020202020204" pitchFamily="34" charset="0"/>
              </a:rPr>
              <a:t>第五步</a:t>
            </a:r>
            <a:r>
              <a:rPr lang="en-US" altLang="zh-CN" sz="32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3200" b="1" dirty="0" smtClean="0">
                <a:latin typeface="Arial" panose="020B0604020202020204" pitchFamily="34" charset="0"/>
              </a:rPr>
              <a:t>编写展示视图</a:t>
            </a:r>
            <a:r>
              <a:rPr lang="en-US" altLang="zh-CN" sz="3200" b="1" dirty="0" smtClean="0">
                <a:latin typeface="Arial" panose="020B0604020202020204" pitchFamily="34" charset="0"/>
              </a:rPr>
              <a:t>(V-</a:t>
            </a:r>
            <a:r>
              <a:rPr lang="zh-CN" altLang="en-US" sz="3200" b="1" dirty="0" smtClean="0">
                <a:latin typeface="Arial" panose="020B0604020202020204" pitchFamily="34" charset="0"/>
              </a:rPr>
              <a:t>页面</a:t>
            </a:r>
            <a:r>
              <a:rPr lang="en-US" altLang="zh-CN" sz="3200" b="1" dirty="0" smtClean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731427"/>
            <a:ext cx="8358246" cy="4555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工程的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webroot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目录下创建用户登录后跳转页面</a:t>
            </a:r>
            <a:r>
              <a:rPr lang="en-US" altLang="zh-CN" sz="2000" b="1" dirty="0" smtClean="0">
                <a:latin typeface="Arial" panose="020B0604020202020204" pitchFamily="34" charset="0"/>
              </a:rPr>
              <a:t>index.jsp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r>
              <a:rPr lang="fr-FR" altLang="zh-CN" sz="2000" dirty="0" smtClean="0">
                <a:solidFill>
                  <a:srgbClr val="FF0000"/>
                </a:solidFill>
              </a:rPr>
              <a:t>&lt;%@ page language=</a:t>
            </a:r>
            <a:r>
              <a:rPr lang="fr-FR" altLang="zh-CN" sz="2000" i="1" dirty="0" smtClean="0">
                <a:solidFill>
                  <a:srgbClr val="FF0000"/>
                </a:solidFill>
              </a:rPr>
              <a:t>"java" pageEncoding="UTF-8"%&gt;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&lt;!DOCTYPE HTML PUBLIC "-//W3C//DTD HTML 4.01 Transitional//EN"&gt;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&lt;html&gt;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&lt;head&gt;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&lt;title&gt;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结果页面</a:t>
            </a:r>
            <a:r>
              <a:rPr lang="en-US" altLang="zh-CN" sz="2000" dirty="0" smtClean="0">
                <a:solidFill>
                  <a:srgbClr val="FF0000"/>
                </a:solidFill>
              </a:rPr>
              <a:t>&lt;/title&gt;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&lt;/head&gt; 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&lt;body&gt;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&lt;!-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 </a:t>
            </a:r>
            <a:r>
              <a:rPr lang="zh-CN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通过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el</a:t>
            </a:r>
            <a:r>
              <a:rPr lang="zh-CN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表达式读取属性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&lt;center&gt;&lt;h1&gt;${message}&lt;/h1&gt;&lt;/center&gt;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&lt;/body&gt;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&lt;/html&gt;</a:t>
            </a:r>
          </a:p>
          <a:p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978085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Arial" panose="020B0604020202020204" pitchFamily="34" charset="0"/>
              </a:rPr>
              <a:t>第五步</a:t>
            </a:r>
            <a:r>
              <a:rPr lang="en-US" altLang="zh-CN" sz="32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3200" b="1" dirty="0" smtClean="0">
                <a:latin typeface="Arial" panose="020B0604020202020204" pitchFamily="34" charset="0"/>
              </a:rPr>
              <a:t>编写展示视图</a:t>
            </a:r>
            <a:r>
              <a:rPr lang="en-US" altLang="zh-CN" sz="3200" b="1" dirty="0" smtClean="0">
                <a:latin typeface="Arial" panose="020B0604020202020204" pitchFamily="34" charset="0"/>
              </a:rPr>
              <a:t>(V-</a:t>
            </a:r>
            <a:r>
              <a:rPr lang="zh-CN" altLang="en-US" sz="3200" b="1" dirty="0" smtClean="0">
                <a:latin typeface="Arial" panose="020B0604020202020204" pitchFamily="34" charset="0"/>
              </a:rPr>
              <a:t>页面</a:t>
            </a:r>
            <a:r>
              <a:rPr lang="en-US" altLang="zh-CN" sz="3200" b="1" dirty="0" smtClean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555514"/>
            <a:ext cx="8358246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工程的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src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目录下创建包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com.enter</a:t>
            </a:r>
            <a:r>
              <a:rPr lang="en-US" altLang="zh-CN" sz="2000" b="1" dirty="0" smtClean="0">
                <a:latin typeface="Arial" panose="020B0604020202020204" pitchFamily="34" charset="0"/>
              </a:rPr>
              <a:t>,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在包下创建类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LoginAction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r>
              <a:rPr lang="en-US" altLang="zh-CN" sz="2000" b="1" dirty="0" smtClean="0"/>
              <a:t>public class </a:t>
            </a:r>
            <a:r>
              <a:rPr lang="en-US" altLang="zh-CN" sz="2000" b="1" dirty="0" err="1" smtClean="0"/>
              <a:t>LoginAction</a:t>
            </a:r>
            <a:r>
              <a:rPr lang="en-US" altLang="zh-CN" sz="2000" b="1" dirty="0" smtClean="0"/>
              <a:t> extends </a:t>
            </a:r>
            <a:r>
              <a:rPr lang="en-US" altLang="zh-CN" sz="2000" b="1" dirty="0" err="1" smtClean="0"/>
              <a:t>ActionSupport</a:t>
            </a:r>
            <a:r>
              <a:rPr lang="en-US" altLang="zh-CN" sz="2000" b="1" dirty="0" smtClean="0"/>
              <a:t> {</a:t>
            </a:r>
          </a:p>
          <a:p>
            <a:r>
              <a:rPr lang="en-US" altLang="zh-CN" sz="2000" b="1" dirty="0" smtClean="0"/>
              <a:t>  private String username;</a:t>
            </a:r>
          </a:p>
          <a:p>
            <a:r>
              <a:rPr lang="en-US" altLang="zh-CN" sz="2000" b="1" dirty="0" smtClean="0"/>
              <a:t>  private String password;</a:t>
            </a:r>
          </a:p>
          <a:p>
            <a:r>
              <a:rPr lang="en-US" altLang="zh-CN" sz="2000" b="1" dirty="0" smtClean="0"/>
              <a:t>  private String message;</a:t>
            </a:r>
          </a:p>
          <a:p>
            <a:r>
              <a:rPr lang="en-US" altLang="zh-CN" sz="2000" b="1" dirty="0" smtClean="0"/>
              <a:t>public String execute() throws Exception {</a:t>
            </a:r>
          </a:p>
          <a:p>
            <a:r>
              <a:rPr lang="en-US" altLang="zh-CN" sz="2000" b="1" dirty="0" smtClean="0"/>
              <a:t>  if("</a:t>
            </a:r>
            <a:r>
              <a:rPr lang="en-US" altLang="zh-CN" sz="2000" b="1" dirty="0" err="1" smtClean="0"/>
              <a:t>abc".equals</a:t>
            </a:r>
            <a:r>
              <a:rPr lang="en-US" altLang="zh-CN" sz="2000" b="1" dirty="0" smtClean="0"/>
              <a:t>(username)&amp;&amp;"123".equals(password)){</a:t>
            </a:r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this.setMessage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登录成功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dirty="0" smtClean="0"/>
              <a:t>  }</a:t>
            </a:r>
            <a:r>
              <a:rPr lang="en-US" altLang="zh-CN" sz="2000" b="1" dirty="0" smtClean="0"/>
              <a:t>else{</a:t>
            </a:r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this.setMessage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登录失败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dirty="0" smtClean="0"/>
              <a:t>  }</a:t>
            </a:r>
          </a:p>
          <a:p>
            <a:r>
              <a:rPr lang="en-US" altLang="zh-CN" sz="2000" b="1" dirty="0" smtClean="0"/>
              <a:t>  return "index";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还有所有属性的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setter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getter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方法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802171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Arial" panose="020B0604020202020204" pitchFamily="34" charset="0"/>
              </a:rPr>
              <a:t>第六步</a:t>
            </a:r>
            <a:r>
              <a:rPr lang="en-US" altLang="zh-CN" sz="3200" b="1" dirty="0" smtClean="0">
                <a:latin typeface="Arial" panose="020B0604020202020204" pitchFamily="34" charset="0"/>
              </a:rPr>
              <a:t>:   </a:t>
            </a:r>
            <a:r>
              <a:rPr lang="zh-CN" altLang="en-US" sz="3200" b="1" dirty="0" smtClean="0">
                <a:latin typeface="Arial" panose="020B0604020202020204" pitchFamily="34" charset="0"/>
              </a:rPr>
              <a:t>编写业务处理类</a:t>
            </a:r>
            <a:r>
              <a:rPr lang="en-US" altLang="zh-CN" sz="3200" b="1" dirty="0" smtClean="0">
                <a:latin typeface="Arial" panose="020B0604020202020204" pitchFamily="34" charset="0"/>
              </a:rPr>
              <a:t>(M-</a:t>
            </a:r>
            <a:r>
              <a:rPr lang="zh-CN" altLang="en-US" sz="3200" b="1" dirty="0" smtClean="0">
                <a:latin typeface="Arial" panose="020B0604020202020204" pitchFamily="34" charset="0"/>
              </a:rPr>
              <a:t>模型</a:t>
            </a:r>
            <a:r>
              <a:rPr lang="en-US" altLang="zh-CN" sz="3200" b="1" dirty="0" smtClean="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357158" y="1428736"/>
            <a:ext cx="8358246" cy="5324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配置页面与模型的映射关系，代码如下：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r>
              <a:rPr lang="en-US" altLang="zh-CN" sz="2000" dirty="0" smtClean="0"/>
              <a:t>&lt;?xml version=</a:t>
            </a:r>
            <a:r>
              <a:rPr lang="en-US" altLang="zh-CN" sz="2000" i="1" dirty="0" smtClean="0"/>
              <a:t>"1.0" encoding="UTF-8"?&gt;</a:t>
            </a:r>
          </a:p>
          <a:p>
            <a:r>
              <a:rPr lang="en-US" altLang="zh-CN" sz="2000" dirty="0" smtClean="0"/>
              <a:t>&lt;!DOCTYPE struts PUBLIC</a:t>
            </a:r>
          </a:p>
          <a:p>
            <a:r>
              <a:rPr lang="en-US" altLang="zh-CN" sz="2000" dirty="0" smtClean="0"/>
              <a:t>    "-//Apache Software Foundation//DTD Struts Configuration 2.0//EN"</a:t>
            </a:r>
          </a:p>
          <a:p>
            <a:r>
              <a:rPr lang="en-US" altLang="zh-CN" sz="2000" dirty="0" smtClean="0"/>
              <a:t>    "http://struts.apache.org/dtds/struts-2.0.dtd"&gt;</a:t>
            </a:r>
          </a:p>
          <a:p>
            <a:r>
              <a:rPr lang="en-US" altLang="zh-CN" sz="2000" dirty="0" smtClean="0"/>
              <a:t>&lt;struts&gt;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&lt;package name=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mypack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 namespace="/" extends="struts-default"&gt;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&lt;action name=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loginAction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 class="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com.entor.LoginAction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 method="execute"&gt;</a:t>
            </a:r>
          </a:p>
          <a:p>
            <a:r>
              <a:rPr lang="en-US" altLang="zh-CN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&lt;!--   /</a:t>
            </a:r>
            <a:r>
              <a:rPr lang="zh-CN" altLang="en-US" sz="2000" dirty="0" smtClean="0">
                <a:solidFill>
                  <a:srgbClr val="FF0000"/>
                </a:solidFill>
              </a:rPr>
              <a:t>代表</a:t>
            </a:r>
            <a:r>
              <a:rPr lang="en-US" altLang="zh-CN" sz="2000" dirty="0" smtClean="0">
                <a:solidFill>
                  <a:srgbClr val="FF0000"/>
                </a:solidFill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</a:rPr>
              <a:t>应用的根路径  </a:t>
            </a:r>
            <a:r>
              <a:rPr lang="en-US" altLang="zh-CN" sz="2000" dirty="0" smtClean="0">
                <a:solidFill>
                  <a:srgbClr val="FF0000"/>
                </a:solidFill>
              </a:rPr>
              <a:t> --&gt;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&lt;result name=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"index"&gt;/index.jsp&lt;/result&gt;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&lt;/action&gt;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&lt;/package&gt;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&lt;/struts&gt;</a:t>
            </a:r>
          </a:p>
          <a:p>
            <a:endParaRPr lang="en-US" altLang="zh-CN" sz="2000" b="1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最后把</a:t>
            </a:r>
            <a:r>
              <a:rPr lang="en-US" altLang="zh-CN" sz="2000" b="1" dirty="0" smtClean="0">
                <a:latin typeface="Arial" panose="020B0604020202020204" pitchFamily="34" charset="0"/>
              </a:rPr>
              <a:t>web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工程布署到服务器进行测试；</a:t>
            </a:r>
            <a:endParaRPr lang="en-US" altLang="zh-CN" sz="2000" b="1" dirty="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85720" y="708708"/>
            <a:ext cx="850112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3200" b="1" dirty="0" smtClean="0"/>
              <a:t>第七步：</a:t>
            </a:r>
            <a:r>
              <a:rPr lang="zh-CN" altLang="en-US" sz="3200" b="1" dirty="0" smtClean="0">
                <a:latin typeface="Arial" panose="020B0604020202020204" pitchFamily="34" charset="0"/>
              </a:rPr>
              <a:t>配置</a:t>
            </a:r>
            <a:r>
              <a:rPr lang="en-US" altLang="zh-CN" sz="3200" b="1" dirty="0" smtClean="0">
                <a:latin typeface="Arial" panose="020B0604020202020204" pitchFamily="34" charset="0"/>
              </a:rPr>
              <a:t>struts.xml</a:t>
            </a:r>
            <a:r>
              <a:rPr lang="zh-CN" altLang="en-US" sz="3200" b="1" dirty="0" smtClean="0">
                <a:latin typeface="Arial" panose="020B0604020202020204" pitchFamily="34" charset="0"/>
              </a:rPr>
              <a:t>文件</a:t>
            </a:r>
            <a:endParaRPr kumimoji="0"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357158" y="1524736"/>
            <a:ext cx="8429684" cy="5047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1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、在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框架中使用包来管理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Action，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包的作用和</a:t>
            </a:r>
            <a:r>
              <a:rPr kumimoji="0" lang="en-US" altLang="zh-CN" sz="2000" b="1" dirty="0">
                <a:latin typeface="Arial" panose="020B0604020202020204" pitchFamily="34" charset="0"/>
              </a:rPr>
              <a:t>java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中的类包是非常类似的，它主要用于管理一组业务功能相关的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。在实际应用中，我们应该把一组业务功能相关的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放在同一个包下。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2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、配置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包时必须指定</a:t>
            </a:r>
            <a:r>
              <a:rPr kumimoji="0" lang="en-US" altLang="zh-CN" sz="2000" b="1" dirty="0">
                <a:latin typeface="Arial" panose="020B0604020202020204" pitchFamily="34" charset="0"/>
              </a:rPr>
              <a:t>name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属性，如果其他包要继承该包，必须通过该属性进行引用。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3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、包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namespace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属性用于定义该包的命名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空间，该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属性可以不配置，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对本例而言，如果不指定该属性，默认的命名空间为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“”（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空字符串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，在访问包中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时如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loginAction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否则写成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空间名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loginAction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kumimoji="0"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4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、通常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每个包都应该继承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struts-default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包，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struts-default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包是由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struts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内置的，它定义了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内部的众多拦截器和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类型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很多核心的功能都是通过这些内置的拦截器实现的。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如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: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从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请求中把请求参数封装到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、文件上传和数据验证等等都是通过拦截器实现的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。当包继承了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struts-default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包才能使用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提供的这些功能。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struts-default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包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是在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struts2-core-2.x.x.jar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文件中的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struts-default.xml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中定义。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struts-default.xml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也是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默认配置文件。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每次都会自动加载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struts-default.xml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文件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。</a:t>
            </a:r>
            <a:endParaRPr kumimoji="0" lang="en-US" altLang="zh-CN" sz="2000" b="1" dirty="0" smtClean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453191"/>
            <a:ext cx="7215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/>
            </a:r>
            <a:br>
              <a:rPr lang="en-US" altLang="zh-CN" b="1" dirty="0" smtClean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n-US" altLang="zh-CN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Struts.xml </a:t>
            </a:r>
            <a:r>
              <a:rPr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文件中包</a:t>
            </a:r>
            <a:r>
              <a:rPr lang="en-US" altLang="zh-CN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(package)</a:t>
            </a:r>
            <a:r>
              <a:rPr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的说明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048375" cy="712788"/>
          </a:xfrm>
        </p:spPr>
        <p:txBody>
          <a:bodyPr/>
          <a:lstStyle/>
          <a:p>
            <a:pPr algn="ctr"/>
            <a:r>
              <a:rPr lang="zh-CN" altLang="en-US" sz="3600" dirty="0" smtClean="0"/>
              <a:t>本章学习目标</a:t>
            </a:r>
            <a:endParaRPr lang="zh-CN" altLang="en-US" sz="36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28596" y="1000108"/>
            <a:ext cx="8358246" cy="52864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3600" dirty="0" smtClean="0"/>
              <a:t>Struts2</a:t>
            </a:r>
            <a:r>
              <a:rPr lang="zh-CN" altLang="en-US" sz="3600" dirty="0" smtClean="0"/>
              <a:t>介绍与环境搭建</a:t>
            </a:r>
          </a:p>
          <a:p>
            <a:r>
              <a:rPr lang="zh-CN" altLang="en-US" sz="3600" dirty="0" smtClean="0"/>
              <a:t>掌握</a:t>
            </a:r>
            <a:r>
              <a:rPr lang="en-US" altLang="zh-CN" sz="3600" dirty="0" smtClean="0"/>
              <a:t>Struts2</a:t>
            </a:r>
            <a:r>
              <a:rPr lang="zh-CN" altLang="en-US" sz="3600" dirty="0" smtClean="0"/>
              <a:t>配置文件</a:t>
            </a:r>
          </a:p>
          <a:p>
            <a:r>
              <a:rPr lang="zh-CN" altLang="en-US" sz="3600" dirty="0" smtClean="0"/>
              <a:t>掌握</a:t>
            </a:r>
            <a:r>
              <a:rPr lang="en-US" altLang="zh-CN" sz="3600" dirty="0" smtClean="0"/>
              <a:t>Action</a:t>
            </a:r>
            <a:r>
              <a:rPr lang="zh-CN" altLang="en-US" sz="3600" dirty="0" smtClean="0"/>
              <a:t>及配置</a:t>
            </a:r>
          </a:p>
          <a:p>
            <a:r>
              <a:rPr lang="zh-CN" altLang="en-US" sz="3600" dirty="0" smtClean="0"/>
              <a:t>掌握</a:t>
            </a:r>
            <a:r>
              <a:rPr lang="en-US" altLang="zh-CN" sz="3600" dirty="0" smtClean="0"/>
              <a:t>Action</a:t>
            </a:r>
            <a:r>
              <a:rPr lang="zh-CN" altLang="en-US" sz="3600" dirty="0" smtClean="0"/>
              <a:t>接收请求参数</a:t>
            </a:r>
          </a:p>
          <a:p>
            <a:r>
              <a:rPr lang="zh-CN" altLang="en-US" sz="3600" dirty="0" smtClean="0"/>
              <a:t>掌握</a:t>
            </a:r>
            <a:r>
              <a:rPr lang="en-US" altLang="zh-CN" sz="3600" dirty="0" smtClean="0"/>
              <a:t>Struts2</a:t>
            </a:r>
            <a:r>
              <a:rPr lang="zh-CN" altLang="en-US" sz="3600" dirty="0" smtClean="0"/>
              <a:t>常用结果类型</a:t>
            </a:r>
          </a:p>
          <a:p>
            <a:r>
              <a:rPr lang="zh-CN" altLang="en-US" sz="3600" dirty="0" smtClean="0"/>
              <a:t>掌握</a:t>
            </a:r>
            <a:r>
              <a:rPr lang="en-US" altLang="zh-CN" sz="3600" dirty="0" smtClean="0"/>
              <a:t>Struts2</a:t>
            </a:r>
            <a:r>
              <a:rPr lang="zh-CN" altLang="en-US" sz="3600" dirty="0" smtClean="0"/>
              <a:t>中访问</a:t>
            </a:r>
            <a:r>
              <a:rPr lang="en-US" altLang="zh-CN" sz="3600" dirty="0" smtClean="0"/>
              <a:t>web</a:t>
            </a:r>
            <a:r>
              <a:rPr lang="zh-CN" altLang="en-US" sz="3600" dirty="0" smtClean="0"/>
              <a:t>元素的四种方式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323850" y="1958052"/>
            <a:ext cx="8391554" cy="45427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&lt;package name="</a:t>
            </a:r>
            <a:r>
              <a:rPr kumimoji="0" lang="en-US" altLang="zh-CN" b="1" dirty="0" err="1">
                <a:latin typeface="Arial" panose="020B0604020202020204" pitchFamily="34" charset="0"/>
              </a:rPr>
              <a:t>itclass</a:t>
            </a:r>
            <a:r>
              <a:rPr kumimoji="0" lang="en-US" altLang="zh-CN" b="1" dirty="0">
                <a:latin typeface="Arial" panose="020B0604020202020204" pitchFamily="34" charset="0"/>
              </a:rPr>
              <a:t>" namespace="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/test</a:t>
            </a:r>
            <a:r>
              <a:rPr kumimoji="0" lang="en-US" altLang="zh-CN" b="1" dirty="0">
                <a:latin typeface="Arial" panose="020B0604020202020204" pitchFamily="34" charset="0"/>
              </a:rPr>
              <a:t>" extends="struts-default"&gt;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&lt;</a:t>
            </a: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action</a:t>
            </a:r>
            <a:r>
              <a:rPr kumimoji="0" lang="en-US" altLang="zh-CN" b="1" dirty="0">
                <a:latin typeface="Arial" panose="020B0604020202020204" pitchFamily="34" charset="0"/>
              </a:rPr>
              <a:t> name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=“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loginAction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" </a:t>
            </a:r>
            <a:r>
              <a:rPr kumimoji="0" lang="en-US" altLang="zh-CN" b="1" dirty="0">
                <a:latin typeface="Arial" panose="020B0604020202020204" pitchFamily="34" charset="0"/>
              </a:rPr>
              <a:t>class=“</a:t>
            </a: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com.entor.LoginAction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Arial" panose="020B0604020202020204" pitchFamily="34" charset="0"/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&lt;-- 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视图的路径从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webroot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开始找，配置时前面要加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--&gt;</a:t>
            </a:r>
            <a:endParaRPr kumimoji="0"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    &lt;result name="success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"&gt;/index.jsp</a:t>
            </a:r>
            <a:r>
              <a:rPr kumimoji="0" lang="en-US" altLang="zh-CN" b="1" dirty="0">
                <a:latin typeface="Arial" panose="020B0604020202020204" pitchFamily="34" charset="0"/>
              </a:rPr>
              <a:t>&lt;/result&gt;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&lt;/</a:t>
            </a: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action</a:t>
            </a:r>
            <a:r>
              <a:rPr kumimoji="0" lang="en-US" altLang="zh-CN" b="1" dirty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&lt;/package&gt;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 访问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URL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路径由两部份组成：包的命名空间</a:t>
            </a:r>
            <a:r>
              <a:rPr kumimoji="0" lang="en-US" altLang="zh-CN" sz="2000" b="1" dirty="0">
                <a:latin typeface="Arial" panose="020B0604020202020204" pitchFamily="34" charset="0"/>
              </a:rPr>
              <a:t>+action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的名称，例如访问上面例子中名为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helloworld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URL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路径为：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test/</a:t>
            </a:r>
            <a:r>
              <a:rPr kumimoji="0"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loginAction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(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注意：完整路径为：</a:t>
            </a:r>
            <a:r>
              <a:rPr kumimoji="0"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hlinkClick r:id="rId2"/>
              </a:rPr>
              <a:t>http://localhost:</a:t>
            </a:r>
            <a:r>
              <a:rPr kumimoji="0"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hlinkClick r:id="rId2"/>
              </a:rPr>
              <a:t>端口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hlinkClick r:id="rId2"/>
              </a:rPr>
              <a:t>/</a:t>
            </a:r>
            <a:r>
              <a:rPr kumimoji="0"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工程路径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/test/</a:t>
            </a:r>
            <a:r>
              <a:rPr kumimoji="0" lang="en-US" altLang="zh-CN" sz="2000" b="1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loginAction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endParaRPr kumimoji="0"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如果没有为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指定</a:t>
            </a:r>
            <a:r>
              <a:rPr kumimoji="0" lang="en-US" altLang="zh-CN" sz="2000" b="1" dirty="0">
                <a:latin typeface="Arial" panose="020B0604020202020204" pitchFamily="34" charset="0"/>
              </a:rPr>
              <a:t>class</a:t>
            </a:r>
            <a:r>
              <a:rPr kumimoji="0" lang="zh-CN" altLang="en-US" sz="2000" b="1" dirty="0">
                <a:latin typeface="Arial" panose="020B0604020202020204" pitchFamily="34" charset="0"/>
              </a:rPr>
              <a:t>，默认是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ActionSupport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。而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ActionSupport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execute()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方法默认处理就是返回一个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success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字符串。</a:t>
            </a:r>
            <a:r>
              <a:rPr kumimoji="0" lang="en-US" altLang="zh-CN" sz="2000" b="1" dirty="0">
                <a:latin typeface="Arial" panose="020B0604020202020204" pitchFamily="34" charset="0"/>
              </a:rPr>
              <a:t>method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属性用于指定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中的那个方法，如果没有指定默认执行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execute()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方法。</a:t>
            </a:r>
            <a:endParaRPr kumimoji="0"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85720" y="815068"/>
            <a:ext cx="8501122" cy="10747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Action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的</a:t>
            </a:r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运行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路径说明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395288" y="1607836"/>
            <a:ext cx="8353425" cy="4964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&lt;action name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=“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loginAction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" </a:t>
            </a:r>
            <a:r>
              <a:rPr kumimoji="0" lang="en-US" altLang="zh-CN" b="1" dirty="0">
                <a:latin typeface="Arial" panose="020B0604020202020204" pitchFamily="34" charset="0"/>
              </a:rPr>
              <a:t>class=“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com.entor.LoginAction</a:t>
            </a:r>
            <a:r>
              <a:rPr kumimoji="0" lang="en-US" altLang="zh-CN" b="1" dirty="0">
                <a:latin typeface="Arial" panose="020B0604020202020204" pitchFamily="34" charset="0"/>
              </a:rPr>
              <a:t>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   &lt;result name="success</a:t>
            </a:r>
            <a:r>
              <a:rPr kumimoji="0"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"&gt;/index.jsp</a:t>
            </a: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&lt;/result&gt;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&lt;/action&gt;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中提供了多种结果类型，如：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dispatcher(</a:t>
            </a:r>
            <a:r>
              <a:rPr kumimoji="0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默认值内部转发</a:t>
            </a:r>
            <a:r>
              <a:rPr kumimoji="0" lang="en-US" altLang="zh-CN" sz="2000" b="1" dirty="0">
                <a:latin typeface="Arial" panose="020B0604020202020204" pitchFamily="34" charset="0"/>
              </a:rPr>
              <a:t>)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、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redirect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页面重定向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、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redirectAction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</a:rPr>
              <a:t>(action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重定向</a:t>
            </a:r>
            <a:r>
              <a:rPr lang="en-US" altLang="zh-CN" sz="2000" b="1" dirty="0" smtClean="0">
                <a:latin typeface="Arial" panose="020B0604020202020204" pitchFamily="34" charset="0"/>
              </a:rPr>
              <a:t>)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等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。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下面是</a:t>
            </a:r>
            <a:r>
              <a:rPr kumimoji="0" lang="en-US" altLang="zh-CN" b="1" dirty="0" err="1">
                <a:latin typeface="Arial" panose="020B0604020202020204" pitchFamily="34" charset="0"/>
              </a:rPr>
              <a:t>redirectAction</a:t>
            </a: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  <a:r>
              <a:rPr kumimoji="0" lang="zh-CN" altLang="en-US" b="1" dirty="0">
                <a:latin typeface="Arial" panose="020B0604020202020204" pitchFamily="34" charset="0"/>
              </a:rPr>
              <a:t>结果类型的例子，如果重定向的</a:t>
            </a:r>
            <a:r>
              <a:rPr kumimoji="0" lang="en-US" altLang="zh-CN" b="1" dirty="0">
                <a:latin typeface="Arial" panose="020B0604020202020204" pitchFamily="34" charset="0"/>
              </a:rPr>
              <a:t>action</a:t>
            </a:r>
            <a:r>
              <a:rPr kumimoji="0" lang="zh-CN" altLang="en-US" b="1" dirty="0">
                <a:latin typeface="Arial" panose="020B0604020202020204" pitchFamily="34" charset="0"/>
              </a:rPr>
              <a:t>中同一个包下：</a:t>
            </a: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&lt;result 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type=“</a:t>
            </a: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redirectAction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” name=“register”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registerAction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result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kumimoji="0" lang="zh-CN" altLang="en-US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如果重定向的</a:t>
            </a:r>
            <a:r>
              <a:rPr kumimoji="0" lang="en-US" altLang="zh-CN" b="1" dirty="0">
                <a:latin typeface="Arial" panose="020B0604020202020204" pitchFamily="34" charset="0"/>
              </a:rPr>
              <a:t>action</a:t>
            </a:r>
            <a:r>
              <a:rPr kumimoji="0" lang="zh-CN" altLang="en-US" b="1" dirty="0">
                <a:latin typeface="Arial" panose="020B0604020202020204" pitchFamily="34" charset="0"/>
              </a:rPr>
              <a:t>在别的命名空间下：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&lt;result type="</a:t>
            </a: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redirectAction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“ name=“register”&gt;</a:t>
            </a:r>
            <a:endParaRPr kumimoji="0"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	&lt;</a:t>
            </a:r>
            <a:r>
              <a:rPr kumimoji="0"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name="</a:t>
            </a:r>
            <a:r>
              <a:rPr kumimoji="0"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actionName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"&gt;</a:t>
            </a: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registerAction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kumimoji="0"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	&lt;</a:t>
            </a:r>
            <a:r>
              <a:rPr kumimoji="0"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name="namespace"&gt;/test&lt;/</a:t>
            </a:r>
            <a:r>
              <a:rPr kumimoji="0"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&lt;/result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如果没有指定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的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name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属性，默认值为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success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kumimoji="0"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在</a:t>
            </a:r>
            <a:r>
              <a:rPr kumimoji="0" lang="en-US" altLang="zh-CN" b="1" dirty="0">
                <a:latin typeface="Arial" panose="020B0604020202020204" pitchFamily="34" charset="0"/>
              </a:rPr>
              <a:t>result</a:t>
            </a:r>
            <a:r>
              <a:rPr kumimoji="0" lang="zh-CN" altLang="en-US" b="1" dirty="0">
                <a:latin typeface="Arial" panose="020B0604020202020204" pitchFamily="34" charset="0"/>
              </a:rPr>
              <a:t>中还可以使用</a:t>
            </a:r>
            <a:r>
              <a:rPr kumimoji="0" lang="en-US" altLang="zh-CN" b="1" dirty="0">
                <a:latin typeface="Arial" panose="020B0604020202020204" pitchFamily="34" charset="0"/>
              </a:rPr>
              <a:t>${</a:t>
            </a:r>
            <a:r>
              <a:rPr kumimoji="0" lang="zh-CN" altLang="en-US" b="1" dirty="0">
                <a:latin typeface="Arial" panose="020B0604020202020204" pitchFamily="34" charset="0"/>
              </a:rPr>
              <a:t>属性名</a:t>
            </a:r>
            <a:r>
              <a:rPr kumimoji="0" lang="en-US" altLang="zh-CN" b="1" dirty="0">
                <a:latin typeface="Arial" panose="020B0604020202020204" pitchFamily="34" charset="0"/>
              </a:rPr>
              <a:t>}</a:t>
            </a:r>
            <a:r>
              <a:rPr kumimoji="0" lang="zh-CN" altLang="en-US" b="1" dirty="0">
                <a:latin typeface="Arial" panose="020B0604020202020204" pitchFamily="34" charset="0"/>
              </a:rPr>
              <a:t>表达式，表达式里的属性名</a:t>
            </a:r>
            <a:r>
              <a:rPr kumimoji="0"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对应</a:t>
            </a: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  <a:r>
              <a:rPr kumimoji="0"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中的属性</a:t>
            </a:r>
            <a:r>
              <a:rPr kumimoji="0" lang="zh-CN" altLang="en-US" b="1" dirty="0">
                <a:latin typeface="Arial" panose="020B0604020202020204" pitchFamily="34" charset="0"/>
              </a:rPr>
              <a:t>。如下：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&lt;result </a:t>
            </a:r>
            <a:r>
              <a:rPr lang="en-US" altLang="zh-CN" b="1" dirty="0" smtClean="0">
                <a:latin typeface="Arial" panose="020B0604020202020204" pitchFamily="34" charset="0"/>
              </a:rPr>
              <a:t>name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=“</a:t>
            </a:r>
            <a:r>
              <a:rPr lang="en-US" altLang="zh-CN" b="1" dirty="0" smtClean="0">
                <a:latin typeface="Arial" panose="020B0604020202020204" pitchFamily="34" charset="0"/>
              </a:rPr>
              <a:t>success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"&gt;</a:t>
            </a:r>
            <a:r>
              <a:rPr lang="en-US" altLang="zh-CN" b="1" dirty="0" err="1" smtClean="0">
                <a:latin typeface="Arial" panose="020B0604020202020204" pitchFamily="34" charset="0"/>
              </a:rPr>
              <a:t>index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.jsp?name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=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${name}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&lt;/</a:t>
            </a:r>
            <a:r>
              <a:rPr kumimoji="0" lang="en-US" altLang="zh-CN" b="1" dirty="0">
                <a:latin typeface="Arial" panose="020B0604020202020204" pitchFamily="34" charset="0"/>
              </a:rPr>
              <a:t>result&gt;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14282" y="822018"/>
            <a:ext cx="8715436" cy="785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在 </a:t>
            </a:r>
            <a:r>
              <a:rPr kumimoji="0"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Struts.xml 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中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Action</a:t>
            </a:r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的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result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说明</a:t>
            </a:r>
            <a:endParaRPr kumimoji="0" lang="en-US" altLang="zh-CN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323850" y="1571612"/>
            <a:ext cx="8434388" cy="4982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 err="1">
                <a:latin typeface="Arial" panose="020B0604020202020204" pitchFamily="34" charset="0"/>
              </a:rPr>
              <a:t>FilterDispatcher</a:t>
            </a:r>
            <a:r>
              <a:rPr kumimoji="0" lang="zh-CN" altLang="en-US" b="1" dirty="0">
                <a:latin typeface="Arial" panose="020B0604020202020204" pitchFamily="34" charset="0"/>
              </a:rPr>
              <a:t>是</a:t>
            </a:r>
            <a:r>
              <a:rPr kumimoji="0" lang="en-US" altLang="zh-CN" b="1" dirty="0">
                <a:latin typeface="Arial" panose="020B0604020202020204" pitchFamily="34" charset="0"/>
              </a:rPr>
              <a:t>Struts 2</a:t>
            </a:r>
            <a:r>
              <a:rPr kumimoji="0" lang="zh-CN" altLang="en-US" b="1" dirty="0">
                <a:latin typeface="Arial" panose="020B0604020202020204" pitchFamily="34" charset="0"/>
              </a:rPr>
              <a:t>框架的核心控制器，它负责拦截由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</a:t>
            </a:r>
            <a:r>
              <a:rPr kumimoji="0" lang="en-US" altLang="zh-CN" b="1" dirty="0" err="1">
                <a:latin typeface="Arial" panose="020B0604020202020204" pitchFamily="34" charset="0"/>
              </a:rPr>
              <a:t>url</a:t>
            </a:r>
            <a:r>
              <a:rPr kumimoji="0" lang="en-US" altLang="zh-CN" b="1" dirty="0">
                <a:latin typeface="Arial" panose="020B0604020202020204" pitchFamily="34" charset="0"/>
              </a:rPr>
              <a:t>-pattern&gt;/*&lt;/</a:t>
            </a:r>
            <a:r>
              <a:rPr kumimoji="0" lang="en-US" altLang="zh-CN" b="1" dirty="0" err="1">
                <a:latin typeface="Arial" panose="020B0604020202020204" pitchFamily="34" charset="0"/>
              </a:rPr>
              <a:t>url</a:t>
            </a:r>
            <a:r>
              <a:rPr kumimoji="0" lang="en-US" altLang="zh-CN" b="1" dirty="0">
                <a:latin typeface="Arial" panose="020B0604020202020204" pitchFamily="34" charset="0"/>
              </a:rPr>
              <a:t>-pattern&gt;</a:t>
            </a:r>
            <a:r>
              <a:rPr kumimoji="0" lang="zh-CN" altLang="en-US" b="1" dirty="0">
                <a:latin typeface="Arial" panose="020B0604020202020204" pitchFamily="34" charset="0"/>
              </a:rPr>
              <a:t>指定的所有用户请求，当用户请求到达时，该</a:t>
            </a:r>
            <a:r>
              <a:rPr kumimoji="0" lang="en-US" altLang="zh-CN" b="1" dirty="0">
                <a:latin typeface="Arial" panose="020B0604020202020204" pitchFamily="34" charset="0"/>
              </a:rPr>
              <a:t>Filter</a:t>
            </a:r>
            <a:r>
              <a:rPr kumimoji="0" lang="zh-CN" altLang="en-US" b="1" dirty="0">
                <a:latin typeface="Arial" panose="020B0604020202020204" pitchFamily="34" charset="0"/>
              </a:rPr>
              <a:t>会过滤用户请求。默认情况下，如果用户请求的路径以</a:t>
            </a:r>
            <a:r>
              <a:rPr kumimoji="0" lang="en-US" altLang="zh-CN" b="1" dirty="0">
                <a:latin typeface="Arial" panose="020B0604020202020204" pitchFamily="34" charset="0"/>
              </a:rPr>
              <a:t>.action</a:t>
            </a:r>
            <a:r>
              <a:rPr kumimoji="0" lang="zh-CN" altLang="en-US" b="1" dirty="0">
                <a:latin typeface="Arial" panose="020B0604020202020204" pitchFamily="34" charset="0"/>
              </a:rPr>
              <a:t>结尾，该请求将被转入</a:t>
            </a:r>
            <a:r>
              <a:rPr kumimoji="0" lang="en-US" altLang="zh-CN" b="1" dirty="0">
                <a:latin typeface="Arial" panose="020B0604020202020204" pitchFamily="34" charset="0"/>
              </a:rPr>
              <a:t>Struts 2</a:t>
            </a:r>
            <a:r>
              <a:rPr kumimoji="0" lang="zh-CN" altLang="en-US" b="1" dirty="0">
                <a:latin typeface="Arial" panose="020B0604020202020204" pitchFamily="34" charset="0"/>
              </a:rPr>
              <a:t>框架处理，否则该请求将略过</a:t>
            </a:r>
            <a:r>
              <a:rPr kumimoji="0" lang="en-US" altLang="zh-CN" b="1" dirty="0">
                <a:latin typeface="Arial" panose="020B0604020202020204" pitchFamily="34" charset="0"/>
              </a:rPr>
              <a:t>Struts 2</a:t>
            </a:r>
            <a:r>
              <a:rPr kumimoji="0" lang="zh-CN" altLang="en-US" b="1" dirty="0">
                <a:latin typeface="Arial" panose="020B0604020202020204" pitchFamily="34" charset="0"/>
              </a:rPr>
              <a:t>框架的处理。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默认处理的后缀是可以通过常量</a:t>
            </a:r>
            <a:r>
              <a:rPr kumimoji="0" lang="en-US" altLang="zh-CN" b="1" dirty="0">
                <a:latin typeface="Arial" panose="020B0604020202020204" pitchFamily="34" charset="0"/>
              </a:rPr>
              <a:t>”</a:t>
            </a:r>
            <a:r>
              <a:rPr kumimoji="0" lang="en-US" altLang="zh-CN" b="1" dirty="0" err="1">
                <a:solidFill>
                  <a:srgbClr val="C00000"/>
                </a:solidFill>
                <a:latin typeface="Arial" panose="020B0604020202020204" pitchFamily="34" charset="0"/>
              </a:rPr>
              <a:t>struts.action.extension</a:t>
            </a:r>
            <a:r>
              <a:rPr kumimoji="0" lang="en-US" altLang="zh-CN" b="1" dirty="0">
                <a:latin typeface="Arial" panose="020B0604020202020204" pitchFamily="34" charset="0"/>
              </a:rPr>
              <a:t>“</a:t>
            </a:r>
            <a:r>
              <a:rPr kumimoji="0" lang="zh-CN" altLang="en-US" b="1" dirty="0">
                <a:latin typeface="Arial" panose="020B0604020202020204" pitchFamily="34" charset="0"/>
              </a:rPr>
              <a:t>进行修改的，如下面配置</a:t>
            </a:r>
            <a:r>
              <a:rPr kumimoji="0" lang="en-US" altLang="zh-CN" b="1" dirty="0">
                <a:latin typeface="Arial" panose="020B0604020202020204" pitchFamily="34" charset="0"/>
              </a:rPr>
              <a:t>Struts 2</a:t>
            </a:r>
            <a:r>
              <a:rPr kumimoji="0" lang="zh-CN" altLang="en-US" b="1" dirty="0">
                <a:latin typeface="Arial" panose="020B0604020202020204" pitchFamily="34" charset="0"/>
              </a:rPr>
              <a:t>只处理以</a:t>
            </a: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.do</a:t>
            </a:r>
            <a:r>
              <a:rPr kumimoji="0" lang="zh-CN" altLang="en-US" b="1" dirty="0">
                <a:latin typeface="Arial" panose="020B0604020202020204" pitchFamily="34" charset="0"/>
              </a:rPr>
              <a:t>为后缀的请求</a:t>
            </a:r>
            <a:r>
              <a:rPr kumimoji="0" lang="zh-CN" altLang="en-US" b="1" dirty="0" smtClean="0">
                <a:latin typeface="Arial" panose="020B0604020202020204" pitchFamily="34" charset="0"/>
              </a:rPr>
              <a:t>路径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: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&lt;?xml version="1.0" encoding="UTF-8"?&gt;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&lt;!DOCTYPE struts PUBLIC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    "-//Apache Software Foundation//DTD Struts Configuration 2.0//EN"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    "http://struts.apache.org/dtds/struts-2.0.dtd"&gt;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&lt;struts&gt;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struts.action.extension</a:t>
            </a:r>
            <a:r>
              <a:rPr kumimoji="0"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" value="do"/&gt;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&lt;/struts&gt;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b="1" dirty="0">
                <a:latin typeface="Arial" panose="020B0604020202020204" pitchFamily="34" charset="0"/>
              </a:rPr>
              <a:t>如果用户需要指定多个请求后缀，则多个后缀之间以英文逗号（</a:t>
            </a:r>
            <a:r>
              <a:rPr kumimoji="0" lang="en-US" altLang="zh-CN" sz="1600" b="1" dirty="0">
                <a:latin typeface="Arial" panose="020B0604020202020204" pitchFamily="34" charset="0"/>
              </a:rPr>
              <a:t>,</a:t>
            </a:r>
            <a:r>
              <a:rPr kumimoji="0" lang="zh-CN" altLang="en-US" sz="1600" b="1" dirty="0">
                <a:latin typeface="Arial" panose="020B0604020202020204" pitchFamily="34" charset="0"/>
              </a:rPr>
              <a:t>）隔开。如：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&lt;constant name="</a:t>
            </a:r>
            <a:r>
              <a:rPr kumimoji="0"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struts.action.extension</a:t>
            </a:r>
            <a:r>
              <a:rPr kumimoji="0"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" value="</a:t>
            </a:r>
            <a:r>
              <a:rPr kumimoji="0"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do,go</a:t>
            </a:r>
            <a:r>
              <a:rPr kumimoji="0"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85720" y="857232"/>
            <a:ext cx="8501122" cy="717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Struts </a:t>
            </a:r>
            <a:r>
              <a:rPr kumimoji="0"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处理的请求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后缀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说明</a:t>
            </a:r>
            <a:endParaRPr kumimoji="0" lang="en-US" altLang="zh-CN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328863" y="2714641"/>
            <a:ext cx="2643187" cy="357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 err="1">
                <a:latin typeface="Arial" panose="020B0604020202020204" pitchFamily="34" charset="0"/>
              </a:rPr>
              <a:t>FilterDispatcher</a:t>
            </a:r>
            <a:endParaRPr kumimoji="0"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2328863" y="3429016"/>
            <a:ext cx="2643187" cy="357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Interceptor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2328863" y="4143391"/>
            <a:ext cx="2643187" cy="357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Action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  <p:sp>
        <p:nvSpPr>
          <p:cNvPr id="24581" name="矩形 8"/>
          <p:cNvSpPr>
            <a:spLocks noChangeArrowheads="1"/>
          </p:cNvSpPr>
          <p:nvPr/>
        </p:nvSpPr>
        <p:spPr bwMode="auto">
          <a:xfrm>
            <a:off x="2328863" y="4786329"/>
            <a:ext cx="2643187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Result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  <p:sp>
        <p:nvSpPr>
          <p:cNvPr id="24582" name="矩形 9"/>
          <p:cNvSpPr>
            <a:spLocks noChangeArrowheads="1"/>
          </p:cNvSpPr>
          <p:nvPr/>
        </p:nvSpPr>
        <p:spPr bwMode="auto">
          <a:xfrm>
            <a:off x="2328863" y="5429266"/>
            <a:ext cx="2643187" cy="357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Jsp/html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  <p:cxnSp>
        <p:nvCxnSpPr>
          <p:cNvPr id="24583" name="直接箭头连接符 11"/>
          <p:cNvCxnSpPr>
            <a:cxnSpLocks noChangeShapeType="1"/>
            <a:stCxn id="24578" idx="2"/>
            <a:endCxn id="24579" idx="0"/>
          </p:cNvCxnSpPr>
          <p:nvPr/>
        </p:nvCxnSpPr>
        <p:spPr bwMode="auto">
          <a:xfrm rot="5400000">
            <a:off x="3471863" y="3249629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4584" name="直接箭头连接符 14"/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rot="5400000">
            <a:off x="3471069" y="3964798"/>
            <a:ext cx="3587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4585" name="直接箭头连接符 16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rot="5400000">
            <a:off x="3507582" y="4644247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4586" name="直接箭头连接符 18"/>
          <p:cNvCxnSpPr>
            <a:cxnSpLocks noChangeShapeType="1"/>
            <a:stCxn id="24581" idx="2"/>
            <a:endCxn id="24582" idx="0"/>
          </p:cNvCxnSpPr>
          <p:nvPr/>
        </p:nvCxnSpPr>
        <p:spPr bwMode="auto">
          <a:xfrm rot="5400000">
            <a:off x="3507582" y="5287185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4587" name="直接箭头连接符 21"/>
          <p:cNvCxnSpPr>
            <a:cxnSpLocks noChangeShapeType="1"/>
          </p:cNvCxnSpPr>
          <p:nvPr/>
        </p:nvCxnSpPr>
        <p:spPr bwMode="auto">
          <a:xfrm>
            <a:off x="971550" y="2786079"/>
            <a:ext cx="13573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24588" name="TextBox 22"/>
          <p:cNvSpPr txBox="1">
            <a:spLocks noChangeArrowheads="1"/>
          </p:cNvSpPr>
          <p:nvPr/>
        </p:nvSpPr>
        <p:spPr bwMode="auto">
          <a:xfrm>
            <a:off x="1046163" y="2500329"/>
            <a:ext cx="1005403" cy="313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dirty="0">
                <a:latin typeface="Arial" panose="020B0604020202020204" pitchFamily="34" charset="0"/>
              </a:rPr>
              <a:t>用户请求</a:t>
            </a:r>
          </a:p>
        </p:txBody>
      </p:sp>
      <p:sp>
        <p:nvSpPr>
          <p:cNvPr id="24589" name="TextBox 23"/>
          <p:cNvSpPr txBox="1">
            <a:spLocks noChangeArrowheads="1"/>
          </p:cNvSpPr>
          <p:nvPr/>
        </p:nvSpPr>
        <p:spPr bwMode="auto">
          <a:xfrm>
            <a:off x="5043488" y="3368687"/>
            <a:ext cx="3286125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latin typeface="Arial" panose="020B0604020202020204" pitchFamily="34" charset="0"/>
              </a:rPr>
              <a:t>Struts2</a:t>
            </a:r>
            <a:r>
              <a:rPr kumimoji="0" lang="zh-CN" altLang="en-US" sz="1600" dirty="0">
                <a:latin typeface="Arial" panose="020B0604020202020204" pitchFamily="34" charset="0"/>
              </a:rPr>
              <a:t>内置的一些拦截器或用户自定义拦截器</a:t>
            </a:r>
          </a:p>
        </p:txBody>
      </p:sp>
      <p:sp>
        <p:nvSpPr>
          <p:cNvPr id="24590" name="TextBox 24"/>
          <p:cNvSpPr txBox="1">
            <a:spLocks noChangeArrowheads="1"/>
          </p:cNvSpPr>
          <p:nvPr/>
        </p:nvSpPr>
        <p:spPr bwMode="auto">
          <a:xfrm>
            <a:off x="5072066" y="4225943"/>
            <a:ext cx="3214687" cy="313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dirty="0">
                <a:latin typeface="Arial" panose="020B0604020202020204" pitchFamily="34" charset="0"/>
              </a:rPr>
              <a:t>用户编写的</a:t>
            </a:r>
            <a:r>
              <a:rPr kumimoji="0" lang="en-US" altLang="zh-CN" sz="1600" dirty="0">
                <a:latin typeface="Arial" panose="020B0604020202020204" pitchFamily="34" charset="0"/>
              </a:rPr>
              <a:t>action</a:t>
            </a:r>
            <a:r>
              <a:rPr kumimoji="0" lang="zh-CN" altLang="en-US" sz="1600" dirty="0" smtClean="0">
                <a:latin typeface="Arial" panose="020B0604020202020204" pitchFamily="34" charset="0"/>
              </a:rPr>
              <a:t>类</a:t>
            </a:r>
            <a:endParaRPr kumimoji="0"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24591" name="TextBox 25"/>
          <p:cNvSpPr txBox="1">
            <a:spLocks noChangeArrowheads="1"/>
          </p:cNvSpPr>
          <p:nvPr/>
        </p:nvSpPr>
        <p:spPr bwMode="auto">
          <a:xfrm>
            <a:off x="5043488" y="4884754"/>
            <a:ext cx="2294218" cy="313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dirty="0" smtClean="0">
                <a:latin typeface="Arial" panose="020B0604020202020204" pitchFamily="34" charset="0"/>
              </a:rPr>
              <a:t>类似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servlet</a:t>
            </a:r>
            <a:r>
              <a:rPr kumimoji="0" lang="zh-CN" altLang="en-US" sz="1600" dirty="0" smtClean="0">
                <a:latin typeface="Arial" panose="020B0604020202020204" pitchFamily="34" charset="0"/>
              </a:rPr>
              <a:t>中</a:t>
            </a:r>
            <a:r>
              <a:rPr kumimoji="0" lang="zh-CN" altLang="en-US" sz="1600" dirty="0">
                <a:latin typeface="Arial" panose="020B0604020202020204" pitchFamily="34" charset="0"/>
              </a:rPr>
              <a:t>的</a:t>
            </a:r>
            <a:r>
              <a:rPr kumimoji="0" lang="en-US" altLang="zh-CN" sz="1600" dirty="0">
                <a:latin typeface="Arial" panose="020B0604020202020204" pitchFamily="34" charset="0"/>
              </a:rPr>
              <a:t>forward</a:t>
            </a:r>
            <a:endParaRPr kumimoji="0" lang="zh-CN" altLang="en-US" sz="1600" dirty="0">
              <a:latin typeface="Arial" panose="020B0604020202020204" pitchFamily="34" charset="0"/>
            </a:endParaRPr>
          </a:p>
        </p:txBody>
      </p:sp>
      <p:cxnSp>
        <p:nvCxnSpPr>
          <p:cNvPr id="24592" name="直接箭头连接符 27"/>
          <p:cNvCxnSpPr>
            <a:cxnSpLocks noChangeShapeType="1"/>
          </p:cNvCxnSpPr>
          <p:nvPr/>
        </p:nvCxnSpPr>
        <p:spPr bwMode="auto">
          <a:xfrm rot="10800000">
            <a:off x="1185863" y="5643579"/>
            <a:ext cx="10715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24593" name="TextBox 29"/>
          <p:cNvSpPr txBox="1">
            <a:spLocks noChangeArrowheads="1"/>
          </p:cNvSpPr>
          <p:nvPr/>
        </p:nvSpPr>
        <p:spPr bwMode="auto">
          <a:xfrm>
            <a:off x="1195388" y="5357829"/>
            <a:ext cx="595035" cy="313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dirty="0">
                <a:latin typeface="Arial" panose="020B0604020202020204" pitchFamily="34" charset="0"/>
              </a:rPr>
              <a:t>响应</a:t>
            </a:r>
          </a:p>
        </p:txBody>
      </p:sp>
      <p:sp>
        <p:nvSpPr>
          <p:cNvPr id="24595" name="Rectangle 2"/>
          <p:cNvSpPr>
            <a:spLocks noChangeArrowheads="1"/>
          </p:cNvSpPr>
          <p:nvPr/>
        </p:nvSpPr>
        <p:spPr bwMode="auto">
          <a:xfrm>
            <a:off x="2357423" y="1000131"/>
            <a:ext cx="5572164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kumimoji="0" lang="en-US" altLang="zh-CN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Struts2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的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处理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流程</a:t>
            </a:r>
            <a:r>
              <a:rPr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说明</a:t>
            </a:r>
            <a:endParaRPr kumimoji="0" lang="zh-CN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000628" y="2654307"/>
            <a:ext cx="3286125" cy="3139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Arial" panose="020B0604020202020204" pitchFamily="34" charset="0"/>
              </a:rPr>
              <a:t>对请求进行分配</a:t>
            </a:r>
            <a:endParaRPr kumimoji="0"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323850" y="1565397"/>
            <a:ext cx="8391554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在大部分应用里，随着应用规模的增加，系统中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数量也大量增加，导致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配置文件变得非常臃肿。为了避免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文件过于庞大、臃肿，提高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文件的可读性，我们可以将一个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配置文件分解成多个配置文件，然后在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文件中包含其他配置文件。下面的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通过</a:t>
            </a:r>
            <a:r>
              <a:rPr kumimoji="0" lang="en-US" altLang="zh-CN" sz="2000" b="1" dirty="0">
                <a:latin typeface="Arial" panose="020B0604020202020204" pitchFamily="34" charset="0"/>
              </a:rPr>
              <a:t>&lt;include&gt;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元素指定多个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配置文件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: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&lt;?xml version="1.0" encoding="UTF-8"?&gt;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&lt;!DOCTYPE struts PUBLIC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    "-//Apache Software Foundation//DTD Struts Configuration 2.0//EN"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    "http://struts.apache.org/dtds/struts-2.0.dtd"&gt;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&lt;struts&gt;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&lt;</a:t>
            </a:r>
            <a:r>
              <a:rPr kumimoji="0"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include file="struts-login.xml"/&gt;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&lt;</a:t>
            </a:r>
            <a:r>
              <a:rPr kumimoji="0" lang="en-US" altLang="zh-CN" sz="2000" b="1" dirty="0">
                <a:solidFill>
                  <a:srgbClr val="C00000"/>
                </a:solidFill>
                <a:latin typeface="Arial" panose="020B0604020202020204" pitchFamily="34" charset="0"/>
              </a:rPr>
              <a:t>include file="struts-XXXXX.xml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"/&gt;</a:t>
            </a:r>
            <a:endParaRPr kumimoji="0" lang="en-US" altLang="zh-CN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&lt;/struts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&gt;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通过这种方式，我们就可以将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 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按模块配置在多个配置文件中。</a:t>
            </a:r>
            <a:endParaRPr kumimoji="0"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2428860" y="779579"/>
            <a:ext cx="5929354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en-US" altLang="zh-CN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Struts </a:t>
            </a:r>
            <a:r>
              <a:rPr kumimoji="0"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使用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多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个配置文件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428596" y="1639094"/>
            <a:ext cx="8286808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public class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HelloWorldAction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private String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savePath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;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public String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getSavePath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return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public void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setSavePath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(String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this.savePath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 =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savePath</a:t>
            </a:r>
            <a:r>
              <a:rPr kumimoji="0" lang="en-US" altLang="zh-CN" sz="1600" b="1" dirty="0">
                <a:latin typeface="Arial" panose="020B0604020202020204" pitchFamily="34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 smtClean="0">
                <a:latin typeface="Arial" panose="020B0604020202020204" pitchFamily="34" charset="0"/>
              </a:rPr>
              <a:t>}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&lt;package name="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itclass</a:t>
            </a:r>
            <a:r>
              <a:rPr kumimoji="0" lang="en-US" altLang="zh-CN" sz="1600" b="1" dirty="0">
                <a:latin typeface="Arial" panose="020B0604020202020204" pitchFamily="34" charset="0"/>
              </a:rPr>
              <a:t>" namespace="/test" extends="struts-default"&gt;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&lt;action name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=“</a:t>
            </a:r>
            <a:r>
              <a:rPr kumimoji="0" lang="en-US" altLang="zh-CN" sz="1600" b="1" dirty="0" err="1" smtClean="0">
                <a:latin typeface="Arial" panose="020B0604020202020204" pitchFamily="34" charset="0"/>
              </a:rPr>
              <a:t>loginAction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 </a:t>
            </a:r>
            <a:r>
              <a:rPr kumimoji="0" lang="en-US" altLang="zh-CN" sz="1600" b="1" dirty="0">
                <a:latin typeface="Arial" panose="020B0604020202020204" pitchFamily="34" charset="0"/>
              </a:rPr>
              <a:t>class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=“</a:t>
            </a:r>
            <a:r>
              <a:rPr kumimoji="0" lang="en-US" altLang="zh-CN" sz="1600" b="1" dirty="0" err="1" smtClean="0">
                <a:latin typeface="Arial" panose="020B0604020202020204" pitchFamily="34" charset="0"/>
              </a:rPr>
              <a:t>com.entor.LoginAction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" 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latin typeface="Arial" panose="020B0604020202020204" pitchFamily="34" charset="0"/>
              </a:rPr>
              <a:t>	        &lt;!—</a:t>
            </a:r>
            <a:r>
              <a:rPr lang="zh-CN" altLang="en-US" sz="1600" b="1" dirty="0" smtClean="0">
                <a:latin typeface="Arial" panose="020B0604020202020204" pitchFamily="34" charset="0"/>
              </a:rPr>
              <a:t>配置参数</a:t>
            </a:r>
            <a:r>
              <a:rPr lang="en-US" altLang="zh-CN" sz="1600" b="1" dirty="0" smtClean="0">
                <a:latin typeface="Arial" panose="020B0604020202020204" pitchFamily="34" charset="0"/>
              </a:rPr>
              <a:t>--&gt;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        </a:t>
            </a:r>
            <a:r>
              <a:rPr kumimoji="0"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&lt;</a:t>
            </a:r>
            <a:r>
              <a:rPr kumimoji="0"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 name="</a:t>
            </a:r>
            <a:r>
              <a:rPr kumimoji="0"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savePath</a:t>
            </a:r>
            <a:r>
              <a:rPr kumimoji="0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"&gt;/images&lt;/</a:t>
            </a:r>
            <a:r>
              <a:rPr kumimoji="0" lang="en-US" altLang="zh-CN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param</a:t>
            </a:r>
            <a:r>
              <a:rPr kumimoji="0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        &lt;</a:t>
            </a:r>
            <a:r>
              <a:rPr kumimoji="0" lang="en-US" altLang="zh-CN" sz="1600" b="1" dirty="0">
                <a:latin typeface="Arial" panose="020B0604020202020204" pitchFamily="34" charset="0"/>
              </a:rPr>
              <a:t>result name="success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"&gt;/page/hello.jsp</a:t>
            </a:r>
            <a:r>
              <a:rPr kumimoji="0" lang="en-US" altLang="zh-CN" sz="1600" b="1" dirty="0">
                <a:latin typeface="Arial" panose="020B0604020202020204" pitchFamily="34" charset="0"/>
              </a:rPr>
              <a:t>&lt;/result&gt;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&lt;/action&gt;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&lt;/package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&gt;</a:t>
            </a:r>
            <a:endParaRPr kumimoji="0" lang="en-US" altLang="zh-CN" sz="14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b="1" dirty="0">
                <a:latin typeface="Arial" panose="020B0604020202020204" pitchFamily="34" charset="0"/>
              </a:rPr>
              <a:t>上面通过</a:t>
            </a:r>
            <a:r>
              <a:rPr kumimoji="0" lang="en-US" altLang="zh-CN" sz="1600" b="1" dirty="0">
                <a:latin typeface="Arial" panose="020B0604020202020204" pitchFamily="34" charset="0"/>
              </a:rPr>
              <a:t>&lt;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param</a:t>
            </a:r>
            <a:r>
              <a:rPr kumimoji="0" lang="en-US" altLang="zh-CN" sz="1600" b="1" dirty="0">
                <a:latin typeface="Arial" panose="020B0604020202020204" pitchFamily="34" charset="0"/>
              </a:rPr>
              <a:t>&gt;</a:t>
            </a:r>
            <a:r>
              <a:rPr kumimoji="0" lang="zh-CN" altLang="en-US" sz="1600" b="1" dirty="0">
                <a:latin typeface="Arial" panose="020B0604020202020204" pitchFamily="34" charset="0"/>
              </a:rPr>
              <a:t>节点为</a:t>
            </a:r>
            <a:r>
              <a:rPr kumimoji="0" lang="en-US" altLang="zh-CN" sz="16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16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savePath</a:t>
            </a:r>
            <a:r>
              <a:rPr kumimoji="0" lang="zh-CN" altLang="en-US" sz="1600" b="1" dirty="0">
                <a:latin typeface="Arial" panose="020B0604020202020204" pitchFamily="34" charset="0"/>
              </a:rPr>
              <a:t>属性注入</a:t>
            </a:r>
            <a:r>
              <a:rPr kumimoji="0" lang="en-US" altLang="zh-CN" sz="1600" b="1" dirty="0">
                <a:latin typeface="Arial" panose="020B0604020202020204" pitchFamily="34" charset="0"/>
              </a:rPr>
              <a:t>“/images”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14282" y="996152"/>
            <a:ext cx="8715436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为</a:t>
            </a:r>
            <a:r>
              <a:rPr kumimoji="0"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Action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的属性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注入</a:t>
            </a:r>
            <a:r>
              <a:rPr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初始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值</a:t>
            </a:r>
            <a:endParaRPr kumimoji="0" lang="zh-CN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357158" y="1615290"/>
            <a:ext cx="8536017" cy="5099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如果</a:t>
            </a:r>
            <a:r>
              <a:rPr kumimoji="0" lang="en-US" altLang="zh-CN" b="1" dirty="0">
                <a:latin typeface="Arial" panose="020B0604020202020204" pitchFamily="34" charset="0"/>
              </a:rPr>
              <a:t>Action</a:t>
            </a:r>
            <a:r>
              <a:rPr kumimoji="0" lang="zh-CN" altLang="en-US" b="1" dirty="0">
                <a:latin typeface="Arial" panose="020B0604020202020204" pitchFamily="34" charset="0"/>
              </a:rPr>
              <a:t>中存在多个方法时，我们可以使用</a:t>
            </a:r>
            <a:r>
              <a:rPr kumimoji="0"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!+</a:t>
            </a:r>
            <a:r>
              <a:rPr kumimoji="0"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方法名</a:t>
            </a:r>
            <a:r>
              <a:rPr kumimoji="0" lang="zh-CN" altLang="en-US" b="1" dirty="0">
                <a:latin typeface="Arial" panose="020B0604020202020204" pitchFamily="34" charset="0"/>
              </a:rPr>
              <a:t>调用指定方法。如下：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public class </a:t>
            </a:r>
            <a:r>
              <a:rPr kumimoji="0" lang="en-US" altLang="zh-CN" sz="1400" b="1" dirty="0" err="1">
                <a:latin typeface="Arial" panose="020B0604020202020204" pitchFamily="34" charset="0"/>
              </a:rPr>
              <a:t>HelloWorldAction</a:t>
            </a:r>
            <a:r>
              <a:rPr kumimoji="0" lang="en-US" altLang="zh-CN" sz="1400" b="1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private String message;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....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public String </a:t>
            </a:r>
            <a:r>
              <a:rPr kumimoji="0" lang="en-US" altLang="zh-CN" sz="1400" b="1" dirty="0">
                <a:solidFill>
                  <a:srgbClr val="C00000"/>
                </a:solidFill>
                <a:latin typeface="Arial" panose="020B0604020202020204" pitchFamily="34" charset="0"/>
              </a:rPr>
              <a:t>execute</a:t>
            </a:r>
            <a:r>
              <a:rPr kumimoji="0" lang="en-US" altLang="zh-CN" sz="1400" b="1" dirty="0">
                <a:latin typeface="Arial" panose="020B0604020202020204" pitchFamily="34" charset="0"/>
              </a:rPr>
              <a:t>() 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	</a:t>
            </a:r>
            <a:r>
              <a:rPr kumimoji="0" lang="en-US" altLang="zh-CN" sz="1400" b="1" dirty="0" err="1">
                <a:latin typeface="Arial" panose="020B0604020202020204" pitchFamily="34" charset="0"/>
              </a:rPr>
              <a:t>this.message</a:t>
            </a:r>
            <a:r>
              <a:rPr kumimoji="0" lang="en-US" altLang="zh-CN" sz="1400" b="1" dirty="0">
                <a:latin typeface="Arial" panose="020B0604020202020204" pitchFamily="34" charset="0"/>
              </a:rPr>
              <a:t> = "</a:t>
            </a:r>
            <a:r>
              <a:rPr kumimoji="0" lang="zh-CN" altLang="en-US" sz="1400" b="1" dirty="0">
                <a:latin typeface="Arial" panose="020B0604020202020204" pitchFamily="34" charset="0"/>
              </a:rPr>
              <a:t>我的第一个</a:t>
            </a:r>
            <a:r>
              <a:rPr kumimoji="0" lang="en-US" altLang="zh-CN" sz="14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1400" b="1" dirty="0">
                <a:latin typeface="Arial" panose="020B0604020202020204" pitchFamily="34" charset="0"/>
              </a:rPr>
              <a:t>应用</a:t>
            </a:r>
            <a:r>
              <a:rPr kumimoji="0" lang="en-US" altLang="zh-CN" sz="1400" b="1" dirty="0">
                <a:latin typeface="Arial" panose="020B0604020202020204" pitchFamily="34" charset="0"/>
              </a:rPr>
              <a:t>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	return "success";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</a:t>
            </a:r>
            <a:r>
              <a:rPr kumimoji="0" lang="en-US" altLang="zh-CN" sz="1400" b="1" dirty="0" smtClean="0">
                <a:latin typeface="Arial" panose="020B0604020202020204" pitchFamily="34" charset="0"/>
              </a:rPr>
              <a:t>}</a:t>
            </a:r>
            <a:r>
              <a:rPr kumimoji="0" lang="en-US" altLang="zh-CN" sz="1400" b="1" dirty="0">
                <a:latin typeface="Arial" panose="020B0604020202020204" pitchFamily="34" charset="0"/>
              </a:rPr>
              <a:t>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public String </a:t>
            </a:r>
            <a:r>
              <a:rPr kumimoji="0" lang="en-US" altLang="zh-CN" sz="1400" b="1" dirty="0">
                <a:solidFill>
                  <a:srgbClr val="C00000"/>
                </a:solidFill>
                <a:latin typeface="Arial" panose="020B0604020202020204" pitchFamily="34" charset="0"/>
              </a:rPr>
              <a:t>other</a:t>
            </a:r>
            <a:r>
              <a:rPr kumimoji="0" lang="en-US" altLang="zh-CN" sz="1400" b="1" dirty="0">
                <a:latin typeface="Arial" panose="020B0604020202020204" pitchFamily="34" charset="0"/>
              </a:rPr>
              <a:t>() 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	</a:t>
            </a:r>
            <a:r>
              <a:rPr kumimoji="0" lang="en-US" altLang="zh-CN" sz="1400" b="1" dirty="0" err="1">
                <a:latin typeface="Arial" panose="020B0604020202020204" pitchFamily="34" charset="0"/>
              </a:rPr>
              <a:t>this.message</a:t>
            </a:r>
            <a:r>
              <a:rPr kumimoji="0" lang="en-US" altLang="zh-CN" sz="1400" b="1" dirty="0">
                <a:latin typeface="Arial" panose="020B0604020202020204" pitchFamily="34" charset="0"/>
              </a:rPr>
              <a:t> = "</a:t>
            </a:r>
            <a:r>
              <a:rPr kumimoji="0" lang="zh-CN" altLang="en-US" sz="1400" b="1" dirty="0">
                <a:latin typeface="Arial" panose="020B0604020202020204" pitchFamily="34" charset="0"/>
              </a:rPr>
              <a:t>第二个方法</a:t>
            </a:r>
            <a:r>
              <a:rPr kumimoji="0" lang="en-US" altLang="zh-CN" sz="1400" b="1" dirty="0">
                <a:latin typeface="Arial" panose="020B0604020202020204" pitchFamily="34" charset="0"/>
              </a:rPr>
              <a:t>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	return "success";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400" b="1" dirty="0">
                <a:latin typeface="Arial" panose="020B0604020202020204" pitchFamily="34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b="1" dirty="0">
                <a:latin typeface="Arial" panose="020B0604020202020204" pitchFamily="34" charset="0"/>
              </a:rPr>
              <a:t>假设访问上面</a:t>
            </a:r>
            <a:r>
              <a:rPr kumimoji="0" lang="en-US" altLang="zh-CN" sz="16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16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1600" b="1" dirty="0">
                <a:latin typeface="Arial" panose="020B0604020202020204" pitchFamily="34" charset="0"/>
              </a:rPr>
              <a:t>URL</a:t>
            </a:r>
            <a:r>
              <a:rPr kumimoji="0" lang="zh-CN" altLang="en-US" sz="1600" b="1" dirty="0">
                <a:latin typeface="Arial" panose="020B0604020202020204" pitchFamily="34" charset="0"/>
              </a:rPr>
              <a:t>路径为：</a:t>
            </a:r>
            <a:r>
              <a:rPr kumimoji="0" lang="en-US" altLang="zh-CN" sz="1600" b="1" dirty="0">
                <a:latin typeface="Arial" panose="020B0604020202020204" pitchFamily="34" charset="0"/>
              </a:rPr>
              <a:t> /struts/test/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helloworld.action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b="1" dirty="0">
                <a:latin typeface="Arial" panose="020B0604020202020204" pitchFamily="34" charset="0"/>
              </a:rPr>
              <a:t>要访问</a:t>
            </a:r>
            <a:r>
              <a:rPr kumimoji="0" lang="en-US" altLang="zh-CN" sz="16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1600" b="1" dirty="0">
                <a:latin typeface="Arial" panose="020B0604020202020204" pitchFamily="34" charset="0"/>
              </a:rPr>
              <a:t>的</a:t>
            </a:r>
            <a:r>
              <a:rPr kumimoji="0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other</a:t>
            </a:r>
            <a:r>
              <a:rPr kumimoji="0" lang="en-US" altLang="zh-CN" sz="1600" b="1" dirty="0">
                <a:latin typeface="Arial" panose="020B0604020202020204" pitchFamily="34" charset="0"/>
              </a:rPr>
              <a:t>() </a:t>
            </a:r>
            <a:r>
              <a:rPr kumimoji="0" lang="zh-CN" altLang="en-US" sz="1600" b="1" dirty="0">
                <a:latin typeface="Arial" panose="020B0604020202020204" pitchFamily="34" charset="0"/>
              </a:rPr>
              <a:t>方法，我们可以这样调用：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/struts/test/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helloworld</a:t>
            </a:r>
            <a:r>
              <a:rPr kumimoji="0"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!other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.action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1600" b="1" dirty="0" smtClean="0">
                <a:latin typeface="Arial" panose="020B0604020202020204" pitchFamily="34" charset="0"/>
              </a:rPr>
              <a:t>默认情况下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动态方法调用是关闭的，</a:t>
            </a:r>
            <a:r>
              <a:rPr kumimoji="0" lang="zh-CN" altLang="en-US" sz="1600" b="1" dirty="0" smtClean="0">
                <a:latin typeface="Arial" panose="020B0604020202020204" pitchFamily="34" charset="0"/>
              </a:rPr>
              <a:t>我们</a:t>
            </a:r>
            <a:r>
              <a:rPr kumimoji="0" lang="zh-CN" altLang="en-US" sz="1600" b="1" dirty="0">
                <a:latin typeface="Arial" panose="020B0604020202020204" pitchFamily="34" charset="0"/>
              </a:rPr>
              <a:t>可以通过常量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struts.enable.DynamicMethodInvocation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 </a:t>
            </a:r>
            <a:r>
              <a:rPr kumimoji="0" lang="zh-CN" altLang="en-US" sz="1600" b="1" dirty="0">
                <a:latin typeface="Arial" panose="020B0604020202020204" pitchFamily="34" charset="0"/>
              </a:rPr>
              <a:t>关闭动态方法调用。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&lt;constant name="</a:t>
            </a:r>
            <a:r>
              <a:rPr kumimoji="0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struts.enable.DynamicMethodInvocation</a:t>
            </a:r>
            <a:r>
              <a: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" value="false</a:t>
            </a:r>
            <a:r>
              <a:rPr kumimoji="0"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通常不建议大家使用动态方法调用。</a:t>
            </a:r>
            <a:endParaRPr kumimoji="0"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85720" y="829472"/>
            <a:ext cx="8572560" cy="788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36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动态</a:t>
            </a:r>
            <a:r>
              <a:rPr kumimoji="0"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</a:rPr>
              <a:t>方法</a:t>
            </a:r>
            <a:r>
              <a:rPr kumimoji="0" lang="zh-CN" altLang="en-US" sz="36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调用</a:t>
            </a:r>
            <a:r>
              <a:rPr lang="zh-CN" altLang="en-US" sz="36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说明</a:t>
            </a:r>
            <a:endParaRPr kumimoji="0" lang="zh-CN" altLang="en-US" sz="36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357158" y="1571613"/>
            <a:ext cx="8358246" cy="5229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&lt;package name=“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myaction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" namespace="/test" extends="struts-default"&gt;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      &lt;action name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=“user</a:t>
            </a:r>
            <a:r>
              <a:rPr kumimoji="0"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_*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 </a:t>
            </a:r>
            <a:r>
              <a:rPr kumimoji="0" lang="en-US" altLang="zh-CN" sz="1600" b="1" dirty="0">
                <a:latin typeface="Arial" panose="020B0604020202020204" pitchFamily="34" charset="0"/>
              </a:rPr>
              <a:t>class=“</a:t>
            </a:r>
            <a:r>
              <a:rPr kumimoji="0" lang="en-US" altLang="zh-CN" sz="1600" b="1" dirty="0" err="1" smtClean="0">
                <a:latin typeface="Arial" panose="020B0604020202020204" pitchFamily="34" charset="0"/>
              </a:rPr>
              <a:t>cpm.entor.UserAction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" 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method</a:t>
            </a:r>
            <a:r>
              <a:rPr kumimoji="0" lang="en-US" altLang="zh-CN" sz="1600" b="1" dirty="0">
                <a:latin typeface="Arial" panose="020B0604020202020204" pitchFamily="34" charset="0"/>
              </a:rPr>
              <a:t>="</a:t>
            </a:r>
            <a:r>
              <a:rPr kumimoji="0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</a:rPr>
              <a:t>{1}</a:t>
            </a:r>
            <a:r>
              <a:rPr kumimoji="0" lang="en-US" altLang="zh-CN" sz="1600" b="1" dirty="0">
                <a:latin typeface="Arial" panose="020B0604020202020204" pitchFamily="34" charset="0"/>
              </a:rPr>
              <a:t>"&gt;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&lt;</a:t>
            </a:r>
            <a:r>
              <a:rPr kumimoji="0" lang="en-US" altLang="zh-CN" sz="1600" b="1" dirty="0">
                <a:latin typeface="Arial" panose="020B0604020202020204" pitchFamily="34" charset="0"/>
              </a:rPr>
              <a:t>result name="success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"&gt;/page/hello.jsp</a:t>
            </a:r>
            <a:r>
              <a:rPr kumimoji="0" lang="en-US" altLang="zh-CN" sz="1600" b="1" dirty="0">
                <a:latin typeface="Arial" panose="020B0604020202020204" pitchFamily="34" charset="0"/>
              </a:rPr>
              <a:t>&lt;/result&gt;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      &lt;/action&gt;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&lt;/package&gt;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public class </a:t>
            </a:r>
            <a:r>
              <a:rPr lang="en-US" altLang="zh-CN" sz="1600" b="1" dirty="0" err="1" smtClean="0">
                <a:latin typeface="Arial" panose="020B0604020202020204" pitchFamily="34" charset="0"/>
              </a:rPr>
              <a:t>User</a:t>
            </a:r>
            <a:r>
              <a:rPr kumimoji="0" lang="en-US" altLang="zh-CN" sz="1600" b="1" dirty="0" err="1" smtClean="0">
                <a:latin typeface="Arial" panose="020B0604020202020204" pitchFamily="34" charset="0"/>
              </a:rPr>
              <a:t>Action</a:t>
            </a:r>
            <a:r>
              <a:rPr kumimoji="0" lang="en-US" altLang="zh-CN" sz="1600" b="1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private String message;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....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public String 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add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() </a:t>
            </a:r>
            <a:r>
              <a:rPr kumimoji="0" lang="en-US" altLang="zh-CN" sz="1600" b="1" dirty="0">
                <a:latin typeface="Arial" panose="020B0604020202020204" pitchFamily="34" charset="0"/>
              </a:rPr>
              <a:t>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</a:t>
            </a:r>
            <a:r>
              <a:rPr kumimoji="0" lang="en-US" altLang="zh-CN" sz="1600" b="1" dirty="0" err="1" smtClean="0">
                <a:latin typeface="Arial" panose="020B0604020202020204" pitchFamily="34" charset="0"/>
              </a:rPr>
              <a:t>this.message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 = “</a:t>
            </a:r>
            <a:r>
              <a:rPr kumimoji="0" lang="zh-CN" altLang="en-US" sz="1600" b="1" dirty="0" smtClean="0">
                <a:latin typeface="Arial" panose="020B0604020202020204" pitchFamily="34" charset="0"/>
              </a:rPr>
              <a:t>新增用户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";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return "success";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public String </a:t>
            </a:r>
            <a:r>
              <a:rPr kumimoji="0"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() </a:t>
            </a:r>
            <a:r>
              <a:rPr kumimoji="0" lang="en-US" altLang="zh-CN" sz="1600" b="1" dirty="0">
                <a:latin typeface="Arial" panose="020B0604020202020204" pitchFamily="34" charset="0"/>
              </a:rPr>
              <a:t>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this.message</a:t>
            </a:r>
            <a:r>
              <a:rPr kumimoji="0" lang="en-US" altLang="zh-CN" sz="1600" b="1" dirty="0">
                <a:latin typeface="Arial" panose="020B0604020202020204" pitchFamily="34" charset="0"/>
              </a:rPr>
              <a:t> = 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“</a:t>
            </a:r>
            <a:r>
              <a:rPr kumimoji="0" lang="zh-CN" altLang="en-US" sz="1600" b="1" dirty="0" smtClean="0">
                <a:latin typeface="Arial" panose="020B0604020202020204" pitchFamily="34" charset="0"/>
              </a:rPr>
              <a:t>更新用户</a:t>
            </a:r>
            <a:r>
              <a:rPr kumimoji="0" lang="en-US" altLang="zh-CN" sz="1600" b="1" dirty="0" smtClean="0">
                <a:latin typeface="Arial" panose="020B0604020202020204" pitchFamily="34" charset="0"/>
              </a:rPr>
              <a:t>";</a:t>
            </a:r>
            <a:endParaRPr kumimoji="0" lang="en-US" altLang="zh-CN" sz="16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	return "success";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1600" b="1" dirty="0">
                <a:latin typeface="Arial" panose="020B0604020202020204" pitchFamily="34" charset="0"/>
              </a:rPr>
              <a:t>}</a:t>
            </a:r>
          </a:p>
          <a:p>
            <a:pPr algn="l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要</a:t>
            </a:r>
            <a:r>
              <a:rPr kumimoji="0" lang="zh-CN" altLang="en-US" b="1" dirty="0" smtClean="0">
                <a:latin typeface="Arial" panose="020B0604020202020204" pitchFamily="34" charset="0"/>
              </a:rPr>
              <a:t>访问</a:t>
            </a:r>
            <a:r>
              <a:rPr lang="en-US" altLang="zh-CN" b="1" dirty="0" smtClean="0">
                <a:latin typeface="Arial" panose="020B0604020202020204" pitchFamily="34" charset="0"/>
              </a:rPr>
              <a:t>add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()</a:t>
            </a:r>
            <a:r>
              <a:rPr kumimoji="0" lang="zh-CN" altLang="en-US" b="1" dirty="0">
                <a:latin typeface="Arial" panose="020B0604020202020204" pitchFamily="34" charset="0"/>
              </a:rPr>
              <a:t>方法，可以通过这样的</a:t>
            </a:r>
            <a:r>
              <a:rPr kumimoji="0" lang="en-US" altLang="zh-CN" b="1" dirty="0">
                <a:latin typeface="Arial" panose="020B0604020202020204" pitchFamily="34" charset="0"/>
              </a:rPr>
              <a:t>URL</a:t>
            </a:r>
            <a:r>
              <a:rPr kumimoji="0" lang="zh-CN" altLang="en-US" b="1" dirty="0">
                <a:latin typeface="Arial" panose="020B0604020202020204" pitchFamily="34" charset="0"/>
              </a:rPr>
              <a:t>访问：</a:t>
            </a:r>
            <a:r>
              <a:rPr kumimoji="0" lang="en-US" altLang="zh-CN" b="1" dirty="0">
                <a:latin typeface="Arial" panose="020B0604020202020204" pitchFamily="34" charset="0"/>
              </a:rPr>
              <a:t>/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test/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user_add</a:t>
            </a:r>
            <a:endParaRPr kumimoji="0" lang="en-US" altLang="zh-CN" b="1" dirty="0" smtClean="0">
              <a:latin typeface="Arial" panose="020B0604020202020204" pitchFamily="34" charset="0"/>
            </a:endParaRPr>
          </a:p>
          <a:p>
            <a:pPr algn="l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b="1" dirty="0" smtClean="0">
              <a:latin typeface="Arial" panose="020B0604020202020204" pitchFamily="34" charset="0"/>
            </a:endParaRPr>
          </a:p>
          <a:p>
            <a:pPr algn="l">
              <a:lnSpc>
                <a:spcPct val="5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使用通配符可 让一个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action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处理不同的业务请求</a:t>
            </a:r>
            <a:endParaRPr kumimoji="0"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395288" y="714356"/>
            <a:ext cx="8320116" cy="785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Action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配置时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使用通配符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500034" y="2071678"/>
            <a:ext cx="8072494" cy="3127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Arial" panose="020B0604020202020204" pitchFamily="34" charset="0"/>
              </a:rPr>
              <a:t>当多个</a:t>
            </a:r>
            <a:r>
              <a:rPr kumimoji="0" lang="en-US" altLang="zh-CN" sz="24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400" b="1" dirty="0">
                <a:latin typeface="Arial" panose="020B0604020202020204" pitchFamily="34" charset="0"/>
              </a:rPr>
              <a:t>中都使用到了相同</a:t>
            </a:r>
            <a:r>
              <a:rPr kumimoji="0" lang="en-US" altLang="zh-CN" sz="2400" b="1" dirty="0">
                <a:latin typeface="Arial" panose="020B0604020202020204" pitchFamily="34" charset="0"/>
              </a:rPr>
              <a:t>result</a:t>
            </a:r>
            <a:r>
              <a:rPr kumimoji="0" lang="zh-CN" altLang="en-US" sz="2400" b="1" dirty="0">
                <a:latin typeface="Arial" panose="020B0604020202020204" pitchFamily="34" charset="0"/>
              </a:rPr>
              <a:t>，这时我们应该把</a:t>
            </a:r>
            <a:r>
              <a:rPr kumimoji="0" lang="en-US" altLang="zh-CN" sz="2400" b="1" dirty="0">
                <a:latin typeface="Arial" panose="020B0604020202020204" pitchFamily="34" charset="0"/>
              </a:rPr>
              <a:t>result</a:t>
            </a:r>
            <a:r>
              <a:rPr kumimoji="0" lang="zh-CN" altLang="en-US" sz="2400" b="1" dirty="0">
                <a:latin typeface="Arial" panose="020B0604020202020204" pitchFamily="34" charset="0"/>
              </a:rPr>
              <a:t>定义为全局结果。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&lt;package ....&gt;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	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&lt;global-results&gt;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		&lt;result name="message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"&gt;/</a:t>
            </a:r>
            <a:r>
              <a:rPr lang="en-US" altLang="zh-CN" sz="2000" b="1" dirty="0" smtClean="0">
                <a:latin typeface="Arial" panose="020B0604020202020204" pitchFamily="34" charset="0"/>
              </a:rPr>
              <a:t>index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.jsp</a:t>
            </a:r>
            <a:r>
              <a:rPr kumimoji="0" lang="en-US" altLang="zh-CN" sz="2000" b="1" dirty="0">
                <a:latin typeface="Arial" panose="020B0604020202020204" pitchFamily="34" charset="0"/>
              </a:rPr>
              <a:t>&lt;/result&gt;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	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&lt;/global-results&gt;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Arial" panose="020B0604020202020204" pitchFamily="34" charset="0"/>
              </a:rPr>
              <a:t>&lt;/package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68313" y="928670"/>
            <a:ext cx="8135937" cy="8572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全局</a:t>
            </a:r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跳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转使用说明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428596" y="1770958"/>
            <a:ext cx="8358246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常量可以在</a:t>
            </a:r>
            <a:r>
              <a:rPr kumimoji="0" lang="en-US" altLang="zh-CN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b="1" dirty="0">
                <a:latin typeface="Arial" panose="020B0604020202020204" pitchFamily="34" charset="0"/>
              </a:rPr>
              <a:t>或</a:t>
            </a:r>
            <a:r>
              <a:rPr kumimoji="0" lang="en-US" altLang="zh-CN" b="1" dirty="0" err="1">
                <a:latin typeface="Arial" panose="020B0604020202020204" pitchFamily="34" charset="0"/>
              </a:rPr>
              <a:t>struts.properties</a:t>
            </a:r>
            <a:r>
              <a:rPr kumimoji="0" lang="zh-CN" altLang="en-US" b="1" dirty="0">
                <a:latin typeface="Arial" panose="020B0604020202020204" pitchFamily="34" charset="0"/>
              </a:rPr>
              <a:t>中配置，建议在</a:t>
            </a:r>
            <a:r>
              <a:rPr kumimoji="0" lang="en-US" altLang="zh-CN" b="1" dirty="0">
                <a:latin typeface="Arial" panose="020B0604020202020204" pitchFamily="34" charset="0"/>
              </a:rPr>
              <a:t>struts.xml</a:t>
            </a:r>
            <a:r>
              <a:rPr kumimoji="0" lang="zh-CN" altLang="en-US" b="1" dirty="0">
                <a:latin typeface="Arial" panose="020B0604020202020204" pitchFamily="34" charset="0"/>
              </a:rPr>
              <a:t>中配置，两种配置方式如下：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struts.xml </a:t>
            </a:r>
            <a:r>
              <a:rPr kumimoji="0" lang="zh-CN" altLang="en-US" b="1" dirty="0">
                <a:latin typeface="Arial" panose="020B0604020202020204" pitchFamily="34" charset="0"/>
              </a:rPr>
              <a:t>：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&lt;struts&gt;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   &lt;constant name="</a:t>
            </a:r>
            <a:r>
              <a:rPr kumimoji="0" lang="en-US" altLang="zh-CN" b="1" dirty="0" err="1">
                <a:solidFill>
                  <a:srgbClr val="C00000"/>
                </a:solidFill>
                <a:latin typeface="Arial" panose="020B0604020202020204" pitchFamily="34" charset="0"/>
              </a:rPr>
              <a:t>struts.action.extension</a:t>
            </a:r>
            <a:r>
              <a:rPr kumimoji="0"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" value="do"/&gt;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&lt;/struts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&gt;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 err="1">
                <a:latin typeface="Arial" panose="020B0604020202020204" pitchFamily="34" charset="0"/>
              </a:rPr>
              <a:t>struts.properties</a:t>
            </a:r>
            <a:r>
              <a:rPr kumimoji="0" lang="zh-CN" altLang="en-US" b="1" dirty="0"/>
              <a:t>：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struts.action.extension</a:t>
            </a:r>
            <a:r>
              <a:rPr kumimoji="0"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=do</a:t>
            </a:r>
            <a:endParaRPr kumimoji="0"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latin typeface="Arial" panose="020B0604020202020204" pitchFamily="34" charset="0"/>
              </a:rPr>
              <a:t>通常</a:t>
            </a:r>
            <a:r>
              <a:rPr kumimoji="0" lang="en-US" altLang="zh-CN" b="1" dirty="0">
                <a:latin typeface="Arial" panose="020B0604020202020204" pitchFamily="34" charset="0"/>
              </a:rPr>
              <a:t>,struts2</a:t>
            </a:r>
            <a:r>
              <a:rPr kumimoji="0" lang="zh-CN" altLang="en-US" b="1" dirty="0">
                <a:latin typeface="Arial" panose="020B0604020202020204" pitchFamily="34" charset="0"/>
              </a:rPr>
              <a:t>按如下搜索顺序加载</a:t>
            </a:r>
            <a:r>
              <a:rPr kumimoji="0" lang="en-US" altLang="zh-CN" b="1" dirty="0">
                <a:latin typeface="Arial" panose="020B0604020202020204" pitchFamily="34" charset="0"/>
              </a:rPr>
              <a:t>struts2</a:t>
            </a:r>
            <a:r>
              <a:rPr kumimoji="0" lang="zh-CN" altLang="en-US" b="1" dirty="0">
                <a:latin typeface="Arial" panose="020B0604020202020204" pitchFamily="34" charset="0"/>
              </a:rPr>
              <a:t>常量</a:t>
            </a:r>
            <a:r>
              <a:rPr kumimoji="0" lang="en-US" altLang="zh-CN" b="1" dirty="0"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struts-default.xml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struts-plugin.xml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struts.xml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struts.properties</a:t>
            </a:r>
            <a:endParaRPr kumimoji="0"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web.xml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如果在多个文件中配置了同一个常量</a:t>
            </a: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kumimoji="0"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则后一个文件中配置的常量值会覆盖前面文件中配置的常量值</a:t>
            </a:r>
            <a:r>
              <a:rPr kumimoji="0"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68313" y="842264"/>
            <a:ext cx="8318529" cy="8572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定义常量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的使用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048375" cy="7127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Struts2</a:t>
            </a:r>
            <a:r>
              <a:rPr lang="zh-CN" altLang="en-US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简介</a:t>
            </a:r>
            <a:endParaRPr lang="zh-CN" altLang="en-US" sz="36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28596" y="1000108"/>
            <a:ext cx="8358246" cy="52864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i="1" dirty="0" smtClean="0">
                <a:solidFill>
                  <a:schemeClr val="tx1"/>
                </a:solidFill>
                <a:latin typeface="+mn-ea"/>
              </a:rPr>
              <a:t>Struts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框架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的主要架构设计和开发者是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Craig 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R.McClanahan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克雷格 麦克拉那罕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),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并且在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2000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年的时候捐献给了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ASF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（阿帕奇软件基金会），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2001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月推出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1.0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版本</a:t>
            </a:r>
            <a:r>
              <a:rPr lang="zh-CN" altLang="en-US" sz="2400" dirty="0" smtClean="0">
                <a:solidFill>
                  <a:schemeClr val="tx1"/>
                </a:solidFill>
              </a:rPr>
              <a:t>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Struts2</a:t>
            </a:r>
            <a:r>
              <a:rPr lang="zh-CN" altLang="en-US" sz="2400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dirty="0" smtClean="0">
                <a:solidFill>
                  <a:srgbClr val="FF0000"/>
                </a:solidFill>
              </a:rPr>
              <a:t>2005</a:t>
            </a:r>
            <a:r>
              <a:rPr lang="zh-CN" altLang="en-US" sz="2400" dirty="0" smtClean="0">
                <a:solidFill>
                  <a:srgbClr val="FF0000"/>
                </a:solidFill>
              </a:rPr>
              <a:t>推出的</a:t>
            </a:r>
            <a:r>
              <a:rPr lang="en-US" altLang="zh-CN" sz="2400" dirty="0" smtClean="0">
                <a:solidFill>
                  <a:srgbClr val="FF0000"/>
                </a:solidFill>
              </a:rPr>
              <a:t>MVC</a:t>
            </a:r>
            <a:r>
              <a:rPr lang="zh-CN" altLang="en-US" sz="2400" dirty="0" smtClean="0">
                <a:solidFill>
                  <a:srgbClr val="FF0000"/>
                </a:solidFill>
              </a:rPr>
              <a:t>设计模式</a:t>
            </a: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框架</a:t>
            </a:r>
            <a:r>
              <a:rPr lang="zh-CN" altLang="en-US" sz="2400" dirty="0" smtClean="0">
                <a:solidFill>
                  <a:schemeClr val="tx1"/>
                </a:solidFill>
              </a:rPr>
              <a:t>，它在</a:t>
            </a:r>
            <a:r>
              <a:rPr lang="zh-CN" altLang="en-US" sz="2400" dirty="0" smtClean="0"/>
              <a:t>传统的</a:t>
            </a:r>
            <a:r>
              <a:rPr lang="en-US" altLang="zh-CN" sz="2400" dirty="0" smtClean="0"/>
              <a:t>Struts1</a:t>
            </a:r>
            <a:r>
              <a:rPr lang="zh-CN" altLang="en-US" sz="2400" dirty="0" smtClean="0"/>
              <a:t>的基础上，融合了另外的一个优秀的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框架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WebWork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/>
              <a:t>摒弃了</a:t>
            </a:r>
            <a:r>
              <a:rPr lang="en-US" altLang="zh-CN" sz="2400" dirty="0" smtClean="0"/>
              <a:t>struts1</a:t>
            </a:r>
            <a:r>
              <a:rPr lang="zh-CN" altLang="en-US" sz="2400" dirty="0" smtClean="0"/>
              <a:t>缺点，引入拦截器的设计理念，</a:t>
            </a:r>
            <a:r>
              <a:rPr lang="zh-CN" altLang="en-US" sz="2400" dirty="0" smtClean="0">
                <a:solidFill>
                  <a:schemeClr val="tx1"/>
                </a:solidFill>
              </a:rPr>
              <a:t>提供</a:t>
            </a:r>
            <a:r>
              <a:rPr lang="en-US" altLang="zh-CN" sz="2400" dirty="0" smtClean="0">
                <a:solidFill>
                  <a:schemeClr val="tx1"/>
                </a:solidFill>
              </a:rPr>
              <a:t>Web </a:t>
            </a:r>
            <a:r>
              <a:rPr lang="zh-CN" altLang="en-US" sz="2400" dirty="0" smtClean="0">
                <a:solidFill>
                  <a:schemeClr val="tx1"/>
                </a:solidFill>
              </a:rPr>
              <a:t>应用程序开发过程中的一些常见问题的解决方案</a:t>
            </a:r>
            <a:r>
              <a:rPr lang="en-US" altLang="zh-CN" sz="2400" dirty="0" smtClean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对页面导航活动进行管理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(MVC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中的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V)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输入数据进行合法性验证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请求参数注入及数据类型转换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可扩展性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国际化和本地化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4"/>
          <p:cNvSpPr txBox="1">
            <a:spLocks noChangeArrowheads="1"/>
          </p:cNvSpPr>
          <p:nvPr/>
        </p:nvSpPr>
        <p:spPr bwMode="auto">
          <a:xfrm>
            <a:off x="357158" y="1556644"/>
            <a:ext cx="8429684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&lt;!--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指定默认编码集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作用于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HttpServletRequest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的</a:t>
            </a:r>
            <a:r>
              <a:rPr kumimoji="0" lang="en-US" altLang="zh-CN" sz="2000" b="1" dirty="0" err="1" smtClean="0">
                <a:latin typeface="Arial" panose="020B0604020202020204" pitchFamily="34" charset="0"/>
              </a:rPr>
              <a:t>setCharacterEncoding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方法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name="struts.i18n.encoding" value="UTF-8"/&gt;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&lt;!--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该属性指定需要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 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处理的请求后缀，该属性的默认值是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，即所有匹配*</a:t>
            </a:r>
            <a:r>
              <a:rPr kumimoji="0" lang="en-US" altLang="zh-CN" sz="2000" b="1" dirty="0">
                <a:latin typeface="Arial" panose="020B0604020202020204" pitchFamily="34" charset="0"/>
              </a:rPr>
              <a:t>.action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的请求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    都 由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处理。如果用户需要指定多个请求后缀，则多个后缀之间以英文逗号（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）隔开。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struts.action.extension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=“</a:t>
            </a:r>
            <a:r>
              <a:rPr kumimoji="0"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action,do</a:t>
            </a:r>
            <a:r>
              <a:rPr kumimoji="0" lang="en-US" altLang="zh-CN" sz="2000" dirty="0">
                <a:latin typeface="Arial" panose="020B0604020202020204" pitchFamily="34" charset="0"/>
              </a:rPr>
              <a:t>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&lt;!--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设置浏览器是否缓存静态内容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默认值为</a:t>
            </a:r>
            <a:r>
              <a:rPr kumimoji="0" lang="en-US" altLang="zh-CN" sz="2000" b="1" dirty="0">
                <a:latin typeface="Arial" panose="020B0604020202020204" pitchFamily="34" charset="0"/>
              </a:rPr>
              <a:t>true(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生产环境下使用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),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开发阶段最好关闭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struts.serve.static.browserCache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value="false"/&gt;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>
                <a:latin typeface="Arial" panose="020B0604020202020204" pitchFamily="34" charset="0"/>
              </a:rPr>
              <a:t>&lt;!--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当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的配置文件修改后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系统是否自动重新加载该文件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默认值为</a:t>
            </a:r>
            <a:r>
              <a:rPr kumimoji="0" lang="en-US" altLang="zh-CN" sz="2000" b="1" dirty="0">
                <a:latin typeface="Arial" panose="020B0604020202020204" pitchFamily="34" charset="0"/>
              </a:rPr>
              <a:t>false(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生产环境下使用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),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开发阶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    段最好打开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struts.configuration.xml.reload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value="true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"/&gt;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2357422" y="785794"/>
            <a:ext cx="4929222" cy="6461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常用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的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常量一</a:t>
            </a:r>
            <a:endParaRPr kumimoji="0" lang="zh-CN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4"/>
          <p:cNvSpPr txBox="1">
            <a:spLocks noChangeArrowheads="1"/>
          </p:cNvSpPr>
          <p:nvPr/>
        </p:nvSpPr>
        <p:spPr bwMode="auto">
          <a:xfrm>
            <a:off x="428596" y="1797501"/>
            <a:ext cx="8429684" cy="3631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/>
              <a:t>&lt;!--</a:t>
            </a:r>
            <a:r>
              <a:rPr kumimoji="0" lang="en-US" altLang="zh-CN" sz="2000" dirty="0" smtClean="0"/>
              <a:t> 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开发模式下使用</a:t>
            </a:r>
            <a:r>
              <a:rPr kumimoji="0" lang="en-US" altLang="zh-CN" sz="2000" b="1" dirty="0">
                <a:latin typeface="Arial" panose="020B0604020202020204" pitchFamily="34" charset="0"/>
              </a:rPr>
              <a:t>,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这样可以打印出更详细的错误信息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struts.devMode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value="true" 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/>
              <a:t>&lt;!--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默认的视图主题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struts.ui.theme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value="simple" 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 smtClean="0"/>
              <a:t>&lt;!--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与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spring</a:t>
            </a:r>
            <a:r>
              <a:rPr kumimoji="0" lang="zh-CN" altLang="en-US" sz="2000" b="1" dirty="0">
                <a:latin typeface="Arial" panose="020B0604020202020204" pitchFamily="34" charset="0"/>
              </a:rPr>
              <a:t>集成时，指定由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spring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负责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对象的创建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struts.objectFactory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value="spring" 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en-US" sz="2000" b="1" dirty="0" smtClean="0"/>
              <a:t>&lt;!--</a:t>
            </a:r>
            <a:r>
              <a:rPr kumimoji="0" lang="zh-CN" altLang="en-US" sz="2000" b="1" dirty="0">
                <a:latin typeface="Arial" panose="020B0604020202020204" pitchFamily="34" charset="0"/>
              </a:rPr>
              <a:t>该属性设置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 2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是否支持动态方法调用，该属性的默认值是</a:t>
            </a:r>
            <a:r>
              <a:rPr kumimoji="0" lang="en-US" altLang="zh-CN" sz="2000" b="1" dirty="0">
                <a:latin typeface="Arial" panose="020B0604020202020204" pitchFamily="34" charset="0"/>
              </a:rPr>
              <a:t>true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。如果需要关闭动态方法调用，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   则可设置该属性为</a:t>
            </a:r>
            <a:r>
              <a:rPr kumimoji="0" lang="en-US" altLang="zh-CN" sz="2000" b="1" dirty="0">
                <a:latin typeface="Arial" panose="020B0604020202020204" pitchFamily="34" charset="0"/>
              </a:rPr>
              <a:t>false</a:t>
            </a:r>
            <a:r>
              <a:rPr kumimoji="0" lang="zh-CN" altLang="en-US" sz="2000" b="1" dirty="0">
                <a:latin typeface="Arial" panose="020B0604020202020204" pitchFamily="34" charset="0"/>
              </a:rPr>
              <a:t>。 </a:t>
            </a:r>
            <a:r>
              <a:rPr kumimoji="0" lang="en-US" altLang="zh-CN" sz="2000" b="1" dirty="0">
                <a:latin typeface="Arial" panose="020B0604020202020204" pitchFamily="34" charset="0"/>
              </a:rPr>
              <a:t>--&gt;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&lt;constant name="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struts.enable.DynamicMethodInvocation</a:t>
            </a:r>
            <a:r>
              <a:rPr kumimoji="0" lang="en-US" altLang="zh-CN" sz="2000" dirty="0">
                <a:latin typeface="Arial" panose="020B0604020202020204" pitchFamily="34" charset="0"/>
              </a:rPr>
              <a:t>" value="false"/&gt;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2357422" y="1011683"/>
            <a:ext cx="4278285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常用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的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常量二</a:t>
            </a:r>
            <a:endParaRPr kumimoji="0" lang="zh-CN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285720" y="1760033"/>
            <a:ext cx="8429684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kumimoji="0"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类中定义与请求参数同名属性，便能够使</a:t>
            </a:r>
            <a:r>
              <a:rPr kumimoji="0"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自动接收请求参数并赋予同名属性。</a:t>
            </a:r>
            <a:endParaRPr kumimoji="0" lang="en-US" altLang="zh-CN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2500298" y="831339"/>
            <a:ext cx="5786478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请求参数自动接收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基本类型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285721" y="2546555"/>
            <a:ext cx="8572560" cy="4025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zh-CN" altLang="en-US" sz="2400" b="1" dirty="0">
                <a:latin typeface="Arial" panose="020B0604020202020204" pitchFamily="34" charset="0"/>
              </a:rPr>
              <a:t>采用基本类型接收请求参数</a:t>
            </a:r>
            <a:r>
              <a:rPr kumimoji="0" lang="en-US" altLang="zh-CN" sz="2400" b="1" dirty="0">
                <a:latin typeface="Arial" panose="020B0604020202020204" pitchFamily="34" charset="0"/>
              </a:rPr>
              <a:t>(get/post)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Arial" panose="020B0604020202020204" pitchFamily="34" charset="0"/>
              </a:rPr>
              <a:t>在</a:t>
            </a:r>
            <a:r>
              <a:rPr kumimoji="0" lang="en-US" altLang="zh-CN" sz="2000" dirty="0">
                <a:latin typeface="Arial" panose="020B0604020202020204" pitchFamily="34" charset="0"/>
              </a:rPr>
              <a:t>Action</a:t>
            </a:r>
            <a:r>
              <a:rPr kumimoji="0" lang="zh-CN" altLang="en-US" sz="2000" dirty="0">
                <a:latin typeface="Arial" panose="020B0604020202020204" pitchFamily="34" charset="0"/>
              </a:rPr>
              <a:t>类中定义与请求参数同名的属性，</a:t>
            </a:r>
            <a:r>
              <a:rPr kumimoji="0" lang="en-US" altLang="zh-CN" sz="2000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dirty="0">
                <a:latin typeface="Arial" panose="020B0604020202020204" pitchFamily="34" charset="0"/>
              </a:rPr>
              <a:t>便能自动接收请求参数并赋予给同名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属性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,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同时对数据类型进行转换。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请求路径：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http://</a:t>
            </a:r>
            <a:r>
              <a:rPr kumimoji="0"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localhost:8080/project/user.action?id=78</a:t>
            </a:r>
            <a:endParaRPr kumimoji="0"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public class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user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Action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2000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private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id</a:t>
            </a:r>
            <a:r>
              <a:rPr kumimoji="0" lang="en-US" altLang="zh-CN" sz="2000" dirty="0">
                <a:latin typeface="Arial" panose="020B0604020202020204" pitchFamily="34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public void </a:t>
            </a:r>
            <a:r>
              <a:rPr kumimoji="0"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setId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(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2000" dirty="0">
                <a:latin typeface="Arial" panose="020B0604020202020204" pitchFamily="34" charset="0"/>
              </a:rPr>
              <a:t>id) {//struts2</a:t>
            </a:r>
            <a:r>
              <a:rPr kumimoji="0" lang="zh-CN" altLang="en-US" sz="2000" dirty="0">
                <a:latin typeface="Arial" panose="020B0604020202020204" pitchFamily="34" charset="0"/>
              </a:rPr>
              <a:t>通过反射技术调用与请求参数同名的属性的</a:t>
            </a:r>
            <a:r>
              <a:rPr kumimoji="0" lang="en-US" altLang="zh-CN" sz="2000" dirty="0">
                <a:latin typeface="Arial" panose="020B0604020202020204" pitchFamily="34" charset="0"/>
              </a:rPr>
              <a:t>setter</a:t>
            </a:r>
            <a:r>
              <a:rPr kumimoji="0" lang="zh-CN" altLang="en-US" sz="2000" dirty="0">
                <a:latin typeface="Arial" panose="020B0604020202020204" pitchFamily="34" charset="0"/>
              </a:rPr>
              <a:t>方法来获取请求参数值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   this.id = id;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public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getId</a:t>
            </a:r>
            <a:r>
              <a:rPr kumimoji="0" lang="en-US" altLang="zh-CN" sz="2000" dirty="0">
                <a:latin typeface="Arial" panose="020B0604020202020204" pitchFamily="34" charset="0"/>
              </a:rPr>
              <a:t>() {return id;}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}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428596" y="1680545"/>
            <a:ext cx="8429684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kumimoji="0"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Action</a:t>
            </a: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类中定义与请求参数同名属性，便能够使</a:t>
            </a:r>
            <a:r>
              <a:rPr kumimoji="0"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struts2</a:t>
            </a:r>
            <a:r>
              <a:rPr kumimoji="0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自动接收请求参数并赋予同名</a:t>
            </a:r>
            <a:r>
              <a:rPr kumimoji="0" lang="zh-CN" altLang="en-US" sz="2000" b="1" dirty="0" smtClean="0">
                <a:latin typeface="Arial" panose="020B0604020202020204" pitchFamily="34" charset="0"/>
                <a:ea typeface="楷体_GB2312" pitchFamily="49" charset="-122"/>
              </a:rPr>
              <a:t>属性，并做类型转换。</a:t>
            </a:r>
            <a:endParaRPr kumimoji="0" lang="en-US" altLang="zh-CN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2285984" y="823289"/>
            <a:ext cx="5929354" cy="6461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请求参数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自动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接收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复合类型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285720" y="2394925"/>
            <a:ext cx="8572560" cy="374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zh-CN" altLang="en-US" sz="2400" b="1" dirty="0" smtClean="0">
                <a:latin typeface="Arial" panose="020B0604020202020204" pitchFamily="34" charset="0"/>
              </a:rPr>
              <a:t>采用</a:t>
            </a:r>
            <a:r>
              <a:rPr kumimoji="0" lang="zh-CN" altLang="en-US" sz="2400" b="1" dirty="0">
                <a:latin typeface="Arial" panose="020B0604020202020204" pitchFamily="34" charset="0"/>
              </a:rPr>
              <a:t>复合类型接收请求参数</a:t>
            </a:r>
            <a:endParaRPr kumimoji="0" lang="en-US" altLang="zh-CN" sz="24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请求路径：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http://</a:t>
            </a:r>
            <a:r>
              <a:rPr kumimoji="0"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localhost:8080/test/register.action?user.id=78</a:t>
            </a:r>
            <a:endParaRPr kumimoji="0"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public class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Register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Action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2000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private 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User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user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public void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setUser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 (User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user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) </a:t>
            </a:r>
            <a:r>
              <a:rPr kumimoji="0" lang="en-US" altLang="zh-CN" sz="2000" dirty="0">
                <a:latin typeface="Arial" panose="020B0604020202020204" pitchFamily="34" charset="0"/>
              </a:rPr>
              <a:t>{ 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this.user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= user;  </a:t>
            </a:r>
            <a:r>
              <a:rPr kumimoji="0" lang="en-US" altLang="zh-CN" sz="2000" dirty="0">
                <a:latin typeface="Arial" panose="020B0604020202020204" pitchFamily="34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public Product </a:t>
            </a:r>
            <a:r>
              <a:rPr kumimoji="0" lang="en-US" altLang="zh-CN" sz="2000" dirty="0" err="1" smtClean="0">
                <a:latin typeface="Arial" panose="020B0604020202020204" pitchFamily="34" charset="0"/>
              </a:rPr>
              <a:t>getUser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() </a:t>
            </a:r>
            <a:r>
              <a:rPr kumimoji="0" lang="en-US" altLang="zh-CN" sz="2000" dirty="0">
                <a:latin typeface="Arial" panose="020B0604020202020204" pitchFamily="34" charset="0"/>
              </a:rPr>
              <a:t>{return 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user;}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en-US" altLang="zh-CN" sz="2000" dirty="0">
                <a:latin typeface="Arial" panose="020B0604020202020204" pitchFamily="34" charset="0"/>
              </a:rPr>
              <a:t>Struts2</a:t>
            </a:r>
            <a:r>
              <a:rPr kumimoji="0" lang="zh-CN" altLang="en-US" sz="2000" dirty="0">
                <a:latin typeface="Arial" panose="020B0604020202020204" pitchFamily="34" charset="0"/>
              </a:rPr>
              <a:t>首先通过反射技术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调用</a:t>
            </a:r>
            <a:r>
              <a:rPr lang="en-US" altLang="zh-CN" sz="2000" dirty="0" smtClean="0">
                <a:latin typeface="Arial" panose="020B0604020202020204" pitchFamily="34" charset="0"/>
              </a:rPr>
              <a:t>User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的</a:t>
            </a:r>
            <a:r>
              <a:rPr kumimoji="0" lang="zh-CN" altLang="en-US" sz="2000" dirty="0">
                <a:latin typeface="Arial" panose="020B0604020202020204" pitchFamily="34" charset="0"/>
              </a:rPr>
              <a:t>默认构造器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创建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u</a:t>
            </a:r>
            <a:r>
              <a:rPr lang="en-US" altLang="zh-CN" sz="2000" dirty="0" smtClean="0">
                <a:latin typeface="Arial" panose="020B0604020202020204" pitchFamily="34" charset="0"/>
              </a:rPr>
              <a:t>ser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对象</a:t>
            </a:r>
            <a:r>
              <a:rPr kumimoji="0" lang="en-US" altLang="zh-CN" sz="2000" dirty="0">
                <a:latin typeface="Arial" panose="020B0604020202020204" pitchFamily="34" charset="0"/>
              </a:rPr>
              <a:t>,</a:t>
            </a:r>
            <a:r>
              <a:rPr kumimoji="0" lang="zh-CN" altLang="en-US" sz="2000" dirty="0">
                <a:latin typeface="Arial" panose="020B0604020202020204" pitchFamily="34" charset="0"/>
              </a:rPr>
              <a:t>然后再通过反射技术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调用</a:t>
            </a:r>
            <a:r>
              <a:rPr kumimoji="0" lang="en-US" altLang="zh-CN" sz="2000" dirty="0" smtClean="0">
                <a:latin typeface="Arial" panose="020B0604020202020204" pitchFamily="34" charset="0"/>
              </a:rPr>
              <a:t>u</a:t>
            </a:r>
            <a:r>
              <a:rPr lang="en-US" altLang="zh-CN" sz="2000" dirty="0" smtClean="0">
                <a:latin typeface="Arial" panose="020B0604020202020204" pitchFamily="34" charset="0"/>
              </a:rPr>
              <a:t>ser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中</a:t>
            </a:r>
            <a:r>
              <a:rPr kumimoji="0" lang="zh-CN" altLang="en-US" sz="2000" dirty="0">
                <a:latin typeface="Arial" panose="020B0604020202020204" pitchFamily="34" charset="0"/>
              </a:rPr>
              <a:t>与请求参数同名的属性的</a:t>
            </a:r>
            <a:r>
              <a:rPr kumimoji="0" lang="en-US" altLang="zh-CN" sz="2000" dirty="0">
                <a:latin typeface="Arial" panose="020B0604020202020204" pitchFamily="34" charset="0"/>
              </a:rPr>
              <a:t>setter</a:t>
            </a:r>
            <a:r>
              <a:rPr kumimoji="0" lang="zh-CN" altLang="en-US" sz="2000" dirty="0">
                <a:latin typeface="Arial" panose="020B0604020202020204" pitchFamily="34" charset="0"/>
              </a:rPr>
              <a:t>方法来获取请求参数值</a:t>
            </a:r>
            <a:r>
              <a:rPr kumimoji="0" lang="zh-CN" altLang="en-US" sz="2000" dirty="0" smtClean="0">
                <a:latin typeface="Arial" panose="020B0604020202020204" pitchFamily="34" charset="0"/>
              </a:rPr>
              <a:t>。</a:t>
            </a:r>
            <a:endParaRPr kumimoji="0"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000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kumimoji="0"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142984"/>
            <a:ext cx="8229600" cy="5072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java.util.Date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类型的属性默认可以接收格式为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2009-07-20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的请求参数值。但如果我们需要接收格式为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20091221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的请求参数，我们必须定义类型转换器，否则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struts2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无法自动完成类型转换。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import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java.util.Date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 class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HelloWorldAction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private Date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public Date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getCreatetime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return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public void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setCreatetime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(Date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this.createtime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createtime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214546" y="357166"/>
            <a:ext cx="5715040" cy="52322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自定义</a:t>
            </a:r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类型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转换器的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使用</a:t>
            </a:r>
            <a:endParaRPr kumimoji="0"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95288" y="909637"/>
            <a:ext cx="8391554" cy="59483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 class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DateConverter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extends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DefaultTypeConverter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@Override  public Object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convertValue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(Map context, Object value, Class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toType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SimpleDateFormat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dateFormat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new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SimpleDateFormat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("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yyyyMMdd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try {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if(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toType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Date.class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){//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当字符串向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Date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类型转换时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   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String[]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params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(String[]) value			                                   		        return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dateFormat.parse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params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[0]);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}else if(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toType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==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String.class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){//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Date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转换成字符串时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Date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= (Date) value;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         return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dateFormat.format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(date);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} catch (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ParseException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e) {}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return null;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将上面的类型转换器注册为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局部类型转换器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类所在的包下放置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ActionClassName-conversion.properties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文件，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ActionClassName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的类名，后面的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conversion.properties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是固定写法，对于本例而言，文件的名称应为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HelloWorldAction-conversion.properties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。在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properties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文件中的内容为：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属性名称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类型转换器的全类名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对于本例而言，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HelloWorldAction-conversion.properties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文件中的内容为：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createtime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com.entor.DateConverter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2571736" y="214290"/>
            <a:ext cx="5286412" cy="52322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 smtClean="0">
                <a:solidFill>
                  <a:schemeClr val="accent2"/>
                </a:solidFill>
              </a:rPr>
              <a:t>自定义</a:t>
            </a:r>
            <a:r>
              <a:rPr kumimoji="0" lang="zh-CN" altLang="en-US" sz="2800" b="1" dirty="0">
                <a:solidFill>
                  <a:schemeClr val="accent2"/>
                </a:solidFill>
              </a:rPr>
              <a:t>类型</a:t>
            </a:r>
            <a:r>
              <a:rPr kumimoji="0" lang="zh-CN" altLang="en-US" sz="2800" b="1" dirty="0" smtClean="0">
                <a:solidFill>
                  <a:schemeClr val="accent2"/>
                </a:solidFill>
              </a:rPr>
              <a:t>转换器的使用</a:t>
            </a:r>
            <a:endParaRPr kumimoji="0"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08" y="357166"/>
            <a:ext cx="6072230" cy="500066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b="1" dirty="0" smtClean="0">
                <a:solidFill>
                  <a:schemeClr val="accent2"/>
                </a:solidFill>
              </a:rPr>
              <a:t>自定义全局类型转换器的使用</a:t>
            </a:r>
          </a:p>
        </p:txBody>
      </p:sp>
      <p:sp>
        <p:nvSpPr>
          <p:cNvPr id="35843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4423"/>
            <a:ext cx="8229600" cy="44291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将上面的类型转换器注册为全局类型转换器：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SRC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下放置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xwork-conversion.properties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properties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文件中的内容为：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待转换的类型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类型转换器的全类名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对于本例而言，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xwork-conversion.properties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文件中的内容为：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java.util.Date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com.entor.DateConverter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0989"/>
            <a:ext cx="8135938" cy="431800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txBody>
          <a:bodyPr anchor="b"/>
          <a:lstStyle/>
          <a:p>
            <a:pPr algn="l" eaLnBrk="1" hangingPunct="1"/>
            <a:r>
              <a:rPr lang="zh-CN" altLang="en-US" sz="2400" b="1" smtClean="0">
                <a:solidFill>
                  <a:schemeClr val="accent2"/>
                </a:solidFill>
              </a:rPr>
              <a:t>访问或添加</a:t>
            </a:r>
            <a:r>
              <a:rPr lang="en-US" altLang="zh-CN" sz="2400" b="1" smtClean="0">
                <a:solidFill>
                  <a:schemeClr val="accent2"/>
                </a:solidFill>
              </a:rPr>
              <a:t>request/session/application</a:t>
            </a:r>
            <a:r>
              <a:rPr lang="zh-CN" altLang="en-US" sz="2400" b="1" smtClean="0">
                <a:solidFill>
                  <a:schemeClr val="accent2"/>
                </a:solidFill>
              </a:rPr>
              <a:t>属性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428595" y="2217064"/>
            <a:ext cx="8215371" cy="3998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public String scope() 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ActionContext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b="1" dirty="0" err="1">
                <a:latin typeface="Arial" panose="020B0604020202020204" pitchFamily="34" charset="0"/>
              </a:rPr>
              <a:t>ctx</a:t>
            </a:r>
            <a:r>
              <a:rPr kumimoji="0" lang="en-US" altLang="zh-CN" b="1" dirty="0">
                <a:latin typeface="Arial" panose="020B0604020202020204" pitchFamily="34" charset="0"/>
              </a:rPr>
              <a:t> = </a:t>
            </a:r>
            <a:r>
              <a:rPr kumimoji="0" lang="en-US" altLang="zh-CN" b="1" dirty="0" err="1">
                <a:latin typeface="Arial" panose="020B0604020202020204" pitchFamily="34" charset="0"/>
              </a:rPr>
              <a:t>ActionContext.getContext</a:t>
            </a:r>
            <a:r>
              <a:rPr kumimoji="0" lang="en-US" altLang="zh-CN" b="1" dirty="0">
                <a:latin typeface="Arial" panose="020B0604020202020204" pitchFamily="34" charset="0"/>
              </a:rPr>
              <a:t>();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  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ctx.getApplication</a:t>
            </a:r>
            <a:r>
              <a:rPr kumimoji="0" lang="en-US" altLang="zh-CN" b="1" dirty="0">
                <a:latin typeface="Arial" panose="020B0604020202020204" pitchFamily="34" charset="0"/>
              </a:rPr>
              <a:t>().put("app", "</a:t>
            </a:r>
            <a:r>
              <a:rPr kumimoji="0" lang="zh-CN" altLang="en-US" b="1" dirty="0">
                <a:latin typeface="Arial" panose="020B0604020202020204" pitchFamily="34" charset="0"/>
              </a:rPr>
              <a:t>应用范围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");</a:t>
            </a:r>
            <a:r>
              <a:rPr kumimoji="0" lang="en-US" altLang="zh-CN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往</a:t>
            </a:r>
            <a:r>
              <a:rPr kumimoji="0" lang="en-US" altLang="zh-CN" b="1" dirty="0" err="1">
                <a:solidFill>
                  <a:srgbClr val="00B050"/>
                </a:solidFill>
                <a:latin typeface="Arial" panose="020B0604020202020204" pitchFamily="34" charset="0"/>
              </a:rPr>
              <a:t>ServletContext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里放入</a:t>
            </a:r>
            <a:r>
              <a:rPr kumimoji="0" lang="en-US" altLang="zh-CN" b="1" dirty="0">
                <a:solidFill>
                  <a:srgbClr val="00B050"/>
                </a:solidFill>
                <a:latin typeface="Arial" panose="020B0604020202020204" pitchFamily="34" charset="0"/>
              </a:rPr>
              <a:t>app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ctx.getSession</a:t>
            </a:r>
            <a:r>
              <a:rPr kumimoji="0" lang="en-US" altLang="zh-CN" b="1" dirty="0">
                <a:latin typeface="Arial" panose="020B0604020202020204" pitchFamily="34" charset="0"/>
              </a:rPr>
              <a:t>().put("</a:t>
            </a:r>
            <a:r>
              <a:rPr kumimoji="0" lang="en-US" altLang="zh-CN" b="1" dirty="0" err="1">
                <a:latin typeface="Arial" panose="020B0604020202020204" pitchFamily="34" charset="0"/>
              </a:rPr>
              <a:t>ses</a:t>
            </a:r>
            <a:r>
              <a:rPr kumimoji="0" lang="en-US" altLang="zh-CN" b="1" dirty="0">
                <a:latin typeface="Arial" panose="020B0604020202020204" pitchFamily="34" charset="0"/>
              </a:rPr>
              <a:t>", "session</a:t>
            </a:r>
            <a:r>
              <a:rPr kumimoji="0" lang="zh-CN" altLang="en-US" b="1" dirty="0">
                <a:latin typeface="Arial" panose="020B0604020202020204" pitchFamily="34" charset="0"/>
              </a:rPr>
              <a:t>范围</a:t>
            </a:r>
            <a:r>
              <a:rPr kumimoji="0" lang="en-US" altLang="zh-CN" b="1" smtClean="0">
                <a:latin typeface="Arial" panose="020B0604020202020204" pitchFamily="34" charset="0"/>
              </a:rPr>
              <a:t>");</a:t>
            </a:r>
            <a:r>
              <a:rPr kumimoji="0" lang="en-US" altLang="zh-CN" b="1" smtClean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往</a:t>
            </a:r>
            <a:r>
              <a:rPr kumimoji="0" lang="en-US" altLang="zh-CN" b="1" dirty="0">
                <a:solidFill>
                  <a:srgbClr val="00B050"/>
                </a:solidFill>
                <a:latin typeface="Arial" panose="020B0604020202020204" pitchFamily="34" charset="0"/>
              </a:rPr>
              <a:t>session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里放入</a:t>
            </a:r>
            <a:r>
              <a:rPr kumimoji="0" lang="en-US" altLang="zh-CN" b="1" dirty="0" err="1">
                <a:solidFill>
                  <a:srgbClr val="00B050"/>
                </a:solidFill>
                <a:latin typeface="Arial" panose="020B0604020202020204" pitchFamily="34" charset="0"/>
              </a:rPr>
              <a:t>ses</a:t>
            </a:r>
            <a:endParaRPr kumimoji="0" lang="en-US" altLang="zh-CN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b="1" dirty="0" err="1" smtClean="0">
                <a:latin typeface="Arial" panose="020B0604020202020204" pitchFamily="34" charset="0"/>
              </a:rPr>
              <a:t>ctx.put</a:t>
            </a:r>
            <a:r>
              <a:rPr kumimoji="0" lang="en-US" altLang="zh-CN" b="1" dirty="0">
                <a:latin typeface="Arial" panose="020B0604020202020204" pitchFamily="34" charset="0"/>
              </a:rPr>
              <a:t>("</a:t>
            </a:r>
            <a:r>
              <a:rPr kumimoji="0" lang="en-US" altLang="zh-CN" b="1" dirty="0" err="1">
                <a:latin typeface="Arial" panose="020B0604020202020204" pitchFamily="34" charset="0"/>
              </a:rPr>
              <a:t>req</a:t>
            </a:r>
            <a:r>
              <a:rPr kumimoji="0" lang="en-US" altLang="zh-CN" b="1" dirty="0">
                <a:latin typeface="Arial" panose="020B0604020202020204" pitchFamily="34" charset="0"/>
              </a:rPr>
              <a:t>", "request</a:t>
            </a:r>
            <a:r>
              <a:rPr kumimoji="0" lang="zh-CN" altLang="en-US" b="1" dirty="0">
                <a:latin typeface="Arial" panose="020B0604020202020204" pitchFamily="34" charset="0"/>
              </a:rPr>
              <a:t>范围</a:t>
            </a:r>
            <a:r>
              <a:rPr kumimoji="0" lang="en-US" altLang="zh-CN" b="1" dirty="0">
                <a:latin typeface="Arial" panose="020B0604020202020204" pitchFamily="34" charset="0"/>
              </a:rPr>
              <a:t>");	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	</a:t>
            </a:r>
            <a:r>
              <a:rPr kumimoji="0" lang="en-US" altLang="zh-CN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往</a:t>
            </a:r>
            <a:r>
              <a:rPr kumimoji="0" lang="en-US" altLang="zh-CN" b="1" dirty="0">
                <a:solidFill>
                  <a:srgbClr val="00B050"/>
                </a:solidFill>
                <a:latin typeface="Arial" panose="020B0604020202020204" pitchFamily="34" charset="0"/>
              </a:rPr>
              <a:t>request</a:t>
            </a:r>
            <a:r>
              <a:rPr kumimoji="0"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里放入</a:t>
            </a:r>
            <a:r>
              <a:rPr kumimoji="0" lang="en-US" altLang="zh-CN" b="1" dirty="0" err="1">
                <a:solidFill>
                  <a:srgbClr val="00B050"/>
                </a:solidFill>
                <a:latin typeface="Arial" panose="020B0604020202020204" pitchFamily="34" charset="0"/>
              </a:rPr>
              <a:t>req</a:t>
            </a:r>
            <a:endParaRPr kumimoji="0" lang="en-US" altLang="zh-CN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</a:t>
            </a:r>
            <a:r>
              <a:rPr kumimoji="0" lang="en-US" altLang="zh-CN" b="1" dirty="0" smtClean="0">
                <a:latin typeface="Arial" panose="020B0604020202020204" pitchFamily="34" charset="0"/>
              </a:rPr>
              <a:t> return </a:t>
            </a:r>
            <a:r>
              <a:rPr kumimoji="0" lang="en-US" altLang="zh-CN" b="1" dirty="0">
                <a:latin typeface="Arial" panose="020B0604020202020204" pitchFamily="34" charset="0"/>
              </a:rPr>
              <a:t>"scope";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 smtClean="0">
                <a:latin typeface="Arial" panose="020B0604020202020204" pitchFamily="34" charset="0"/>
              </a:rPr>
              <a:t>}</a:t>
            </a:r>
            <a:endParaRPr kumimoji="0" lang="en-US" altLang="zh-CN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JSP: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&lt;body&gt;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	 ${applicationScope.app} &lt;</a:t>
            </a:r>
            <a:r>
              <a:rPr kumimoji="0" lang="en-US" altLang="zh-CN" b="1" dirty="0" err="1">
                <a:latin typeface="Arial" panose="020B0604020202020204" pitchFamily="34" charset="0"/>
              </a:rPr>
              <a:t>br</a:t>
            </a:r>
            <a:r>
              <a:rPr kumimoji="0" lang="en-US" altLang="zh-CN" b="1" dirty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 	 ${sessionScope.ses}&lt;</a:t>
            </a:r>
            <a:r>
              <a:rPr kumimoji="0" lang="en-US" altLang="zh-CN" b="1" dirty="0" err="1">
                <a:latin typeface="Arial" panose="020B0604020202020204" pitchFamily="34" charset="0"/>
              </a:rPr>
              <a:t>br</a:t>
            </a:r>
            <a:r>
              <a:rPr kumimoji="0" lang="en-US" altLang="zh-CN" b="1" dirty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   	 ${requestScope.req}&lt;</a:t>
            </a:r>
            <a:r>
              <a:rPr kumimoji="0" lang="en-US" altLang="zh-CN" b="1" dirty="0" err="1">
                <a:latin typeface="Arial" panose="020B0604020202020204" pitchFamily="34" charset="0"/>
              </a:rPr>
              <a:t>br</a:t>
            </a:r>
            <a:r>
              <a:rPr kumimoji="0" lang="en-US" altLang="zh-CN" b="1" dirty="0">
                <a:latin typeface="Arial" panose="020B0604020202020204" pitchFamily="34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dirty="0">
                <a:latin typeface="Arial" panose="020B0604020202020204" pitchFamily="34" charset="0"/>
              </a:rPr>
              <a:t> &lt;/body&gt;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500034" y="859742"/>
            <a:ext cx="8135937" cy="8572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zh-CN" altLang="en-US" sz="2800" b="1" dirty="0" smtClean="0">
                <a:latin typeface="Arial" panose="020B0604020202020204" pitchFamily="34" charset="0"/>
              </a:rPr>
              <a:t>通过</a:t>
            </a:r>
            <a:r>
              <a:rPr lang="en-US" altLang="zh-CN" sz="2800" b="1" dirty="0" smtClean="0">
                <a:latin typeface="Arial" panose="020B0604020202020204" pitchFamily="34" charset="0"/>
              </a:rPr>
              <a:t>EL</a:t>
            </a:r>
            <a:r>
              <a:rPr lang="zh-CN" altLang="en-US" sz="2800" b="1" dirty="0" smtClean="0">
                <a:latin typeface="Arial" panose="020B0604020202020204" pitchFamily="34" charset="0"/>
              </a:rPr>
              <a:t>表达式访问</a:t>
            </a:r>
            <a:r>
              <a:rPr lang="en-US" altLang="zh-CN" sz="2800" b="1" dirty="0" smtClean="0">
                <a:latin typeface="Arial" panose="020B0604020202020204" pitchFamily="34" charset="0"/>
              </a:rPr>
              <a:t>Action</a:t>
            </a:r>
            <a:r>
              <a:rPr lang="zh-CN" altLang="en-US" sz="2800" b="1" dirty="0" smtClean="0">
                <a:latin typeface="Arial" panose="020B0604020202020204" pitchFamily="34" charset="0"/>
              </a:rPr>
              <a:t>的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属性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847" y="1306376"/>
            <a:ext cx="8320088" cy="785813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txBody>
          <a:bodyPr anchor="b"/>
          <a:lstStyle/>
          <a:p>
            <a:pPr algn="l"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如何在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action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中获取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HttpServletRequest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HttpSession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ServletContext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HttpServletResponse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对象</a:t>
            </a:r>
            <a:endParaRPr lang="zh-CN" altLang="en-US" sz="20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285720" y="2163613"/>
            <a:ext cx="8429626" cy="4265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Arial" panose="020B0604020202020204" pitchFamily="34" charset="0"/>
              </a:rPr>
              <a:t>方法一，通过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ServletActionContext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.</a:t>
            </a:r>
            <a:r>
              <a:rPr kumimoji="0" lang="zh-CN" altLang="en-US" sz="2400" b="1" dirty="0">
                <a:latin typeface="Arial" panose="020B0604020202020204" pitchFamily="34" charset="0"/>
              </a:rPr>
              <a:t>类直接获取：</a:t>
            </a:r>
            <a:endParaRPr kumimoji="0" lang="en-US" altLang="zh-CN" sz="24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public String 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rsa</a:t>
            </a:r>
            <a:r>
              <a:rPr kumimoji="0" lang="en-US" altLang="zh-CN" sz="2400" dirty="0">
                <a:latin typeface="Arial" panose="020B0604020202020204" pitchFamily="34" charset="0"/>
              </a:rPr>
              <a:t>() throws Exception{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	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HttpServletRequest</a:t>
            </a:r>
            <a:r>
              <a:rPr kumimoji="0" lang="en-US" altLang="zh-CN" sz="2400" dirty="0">
                <a:latin typeface="Arial" panose="020B0604020202020204" pitchFamily="34" charset="0"/>
              </a:rPr>
              <a:t> request </a:t>
            </a:r>
            <a:r>
              <a:rPr kumimoji="0" lang="en-US" altLang="zh-CN" sz="2400" dirty="0" smtClean="0">
                <a:latin typeface="Arial" panose="020B0604020202020204" pitchFamily="34" charset="0"/>
              </a:rPr>
              <a:t>    =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ServletActionContext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.getRequest</a:t>
            </a:r>
            <a:r>
              <a:rPr kumimoji="0" lang="en-US" altLang="zh-CN" sz="2400" dirty="0">
                <a:latin typeface="Arial" panose="020B0604020202020204" pitchFamily="34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	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ServletContext</a:t>
            </a:r>
            <a:r>
              <a:rPr kumimoji="0" lang="en-US" altLang="zh-CN" sz="2400" dirty="0">
                <a:latin typeface="Arial" panose="020B0604020202020204" pitchFamily="34" charset="0"/>
              </a:rPr>
              <a:t> 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servletContext</a:t>
            </a:r>
            <a:r>
              <a:rPr kumimoji="0" lang="en-US" altLang="zh-CN" sz="2400" dirty="0">
                <a:latin typeface="Arial" panose="020B0604020202020204" pitchFamily="34" charset="0"/>
              </a:rPr>
              <a:t> = 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ServletActionContext.getServletContext</a:t>
            </a:r>
            <a:r>
              <a:rPr kumimoji="0" lang="en-US" altLang="zh-CN" sz="2400" dirty="0">
                <a:latin typeface="Arial" panose="020B0604020202020204" pitchFamily="34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	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request.getSession</a:t>
            </a:r>
            <a:r>
              <a:rPr kumimoji="0" lang="en-US" altLang="zh-CN" sz="2400" dirty="0">
                <a:latin typeface="Arial" panose="020B0604020202020204" pitchFamily="34" charset="0"/>
              </a:rPr>
              <a:t>() 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	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HttpServletResponse</a:t>
            </a:r>
            <a:r>
              <a:rPr kumimoji="0" lang="en-US" altLang="zh-CN" sz="2400" dirty="0">
                <a:latin typeface="Arial" panose="020B0604020202020204" pitchFamily="34" charset="0"/>
              </a:rPr>
              <a:t> response = </a:t>
            </a:r>
            <a:r>
              <a:rPr kumimoji="0" lang="en-US" altLang="zh-CN" sz="2400" dirty="0" err="1">
                <a:latin typeface="Arial" panose="020B0604020202020204" pitchFamily="34" charset="0"/>
              </a:rPr>
              <a:t>ServletActionContext.getResponse</a:t>
            </a:r>
            <a:r>
              <a:rPr kumimoji="0" lang="en-US" altLang="zh-CN" sz="2400" dirty="0">
                <a:latin typeface="Arial" panose="020B0604020202020204" pitchFamily="34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Arial" panose="020B0604020202020204" pitchFamily="34" charset="0"/>
              </a:rPr>
              <a:t>	return "scope";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dirty="0" smtClean="0">
                <a:latin typeface="Arial" panose="020B0604020202020204" pitchFamily="34" charset="0"/>
              </a:rPr>
              <a:t>}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14546" y="592001"/>
            <a:ext cx="521494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l"/>
            <a:r>
              <a:rPr kumimoji="0" lang="en-US" altLang="zh-CN" sz="2800" b="1" dirty="0" smtClean="0">
                <a:latin typeface="Arial" panose="020B0604020202020204" pitchFamily="34" charset="0"/>
              </a:rPr>
              <a:t>Struts2 </a:t>
            </a:r>
            <a:r>
              <a:rPr kumimoji="0" lang="zh-CN" altLang="en-US" sz="2800" b="1" dirty="0">
                <a:latin typeface="Arial" panose="020B0604020202020204" pitchFamily="34" charset="0"/>
              </a:rPr>
              <a:t>对象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获取方法一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2475" y="686136"/>
            <a:ext cx="8391525" cy="857250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txBody>
          <a:bodyPr anchor="b"/>
          <a:lstStyle/>
          <a:p>
            <a:pPr algn="l"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如何获取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HttpServletRequest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HttpSession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ServletContext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/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HttpServletResponse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对象</a:t>
            </a:r>
            <a:endParaRPr lang="zh-CN" altLang="en-US" sz="24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57158" y="1471934"/>
            <a:ext cx="8397905" cy="5386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 smtClean="0">
                <a:latin typeface="Arial" panose="020B0604020202020204" pitchFamily="34" charset="0"/>
              </a:rPr>
              <a:t>方法</a:t>
            </a:r>
            <a:r>
              <a:rPr kumimoji="0" lang="zh-CN" altLang="en-US" sz="2000" b="1" dirty="0">
                <a:latin typeface="Arial" panose="020B0604020202020204" pitchFamily="34" charset="0"/>
              </a:rPr>
              <a:t>二，实现指定接口，由</a:t>
            </a:r>
            <a:r>
              <a:rPr kumimoji="0" lang="en-US" altLang="zh-CN" sz="2000" b="1" dirty="0">
                <a:latin typeface="Arial" panose="020B0604020202020204" pitchFamily="34" charset="0"/>
              </a:rPr>
              <a:t>struts</a:t>
            </a:r>
            <a:r>
              <a:rPr kumimoji="0" lang="zh-CN" altLang="en-US" sz="2000" b="1" dirty="0">
                <a:latin typeface="Arial" panose="020B0604020202020204" pitchFamily="34" charset="0"/>
              </a:rPr>
              <a:t>框架运行时注入：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public class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HelloWorldAction</a:t>
            </a:r>
            <a:r>
              <a:rPr kumimoji="0" lang="en-US" altLang="zh-CN" sz="2000" dirty="0">
                <a:latin typeface="Arial" panose="020B0604020202020204" pitchFamily="34" charset="0"/>
              </a:rPr>
              <a:t> implements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ServletRequestAware</a:t>
            </a:r>
            <a:r>
              <a:rPr kumimoji="0" lang="en-US" altLang="zh-CN" sz="2000" dirty="0">
                <a:latin typeface="Arial" panose="020B0604020202020204" pitchFamily="34" charset="0"/>
              </a:rPr>
              <a:t>,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ServletResponseAware</a:t>
            </a:r>
            <a:r>
              <a:rPr kumimoji="0" lang="en-US" altLang="zh-CN" sz="2000" dirty="0">
                <a:latin typeface="Arial" panose="020B0604020202020204" pitchFamily="34" charset="0"/>
              </a:rPr>
              <a:t>,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ServletContextAware</a:t>
            </a:r>
            <a:r>
              <a:rPr kumimoji="0" lang="en-US" altLang="zh-CN" sz="2000" dirty="0">
                <a:latin typeface="Arial" panose="020B0604020202020204" pitchFamily="34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private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HttpServletRequest</a:t>
            </a:r>
            <a:r>
              <a:rPr kumimoji="0" lang="en-US" altLang="zh-CN" sz="2000" dirty="0">
                <a:latin typeface="Arial" panose="020B0604020202020204" pitchFamily="34" charset="0"/>
              </a:rPr>
              <a:t> request;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private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ServletContext</a:t>
            </a:r>
            <a:r>
              <a:rPr kumimoji="0" lang="en-US" altLang="zh-CN" sz="2000" dirty="0">
                <a:latin typeface="Arial" panose="020B0604020202020204" pitchFamily="34" charset="0"/>
              </a:rPr>
              <a:t>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servletContext</a:t>
            </a:r>
            <a:r>
              <a:rPr kumimoji="0" lang="en-US" altLang="zh-CN" sz="2000" dirty="0">
                <a:latin typeface="Arial" panose="020B0604020202020204" pitchFamily="34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private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HttpServletResponse</a:t>
            </a:r>
            <a:r>
              <a:rPr kumimoji="0" lang="en-US" altLang="zh-CN" sz="2000" dirty="0">
                <a:latin typeface="Arial" panose="020B0604020202020204" pitchFamily="34" charset="0"/>
              </a:rPr>
              <a:t> response;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public void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setServletRequest</a:t>
            </a:r>
            <a:r>
              <a:rPr kumimoji="0" lang="en-US" altLang="zh-CN" sz="2000" dirty="0">
                <a:latin typeface="Arial" panose="020B0604020202020204" pitchFamily="34" charset="0"/>
              </a:rPr>
              <a:t>(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HttpServletRequest</a:t>
            </a:r>
            <a:r>
              <a:rPr kumimoji="0" lang="en-US" altLang="zh-CN" sz="2000" dirty="0">
                <a:latin typeface="Arial" panose="020B0604020202020204" pitchFamily="34" charset="0"/>
              </a:rPr>
              <a:t>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req</a:t>
            </a:r>
            <a:r>
              <a:rPr kumimoji="0" lang="en-US" altLang="zh-CN" sz="2000" dirty="0">
                <a:latin typeface="Arial" panose="020B0604020202020204" pitchFamily="34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	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this.request</a:t>
            </a:r>
            <a:r>
              <a:rPr kumimoji="0" lang="en-US" altLang="zh-CN" sz="2000" dirty="0">
                <a:latin typeface="Arial" panose="020B0604020202020204" pitchFamily="34" charset="0"/>
              </a:rPr>
              <a:t>=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req</a:t>
            </a:r>
            <a:r>
              <a:rPr kumimoji="0" lang="en-US" altLang="zh-CN" sz="2000" dirty="0">
                <a:latin typeface="Arial" panose="020B0604020202020204" pitchFamily="34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public void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setServletResponse</a:t>
            </a:r>
            <a:r>
              <a:rPr kumimoji="0" lang="en-US" altLang="zh-CN" sz="2000" dirty="0">
                <a:latin typeface="Arial" panose="020B0604020202020204" pitchFamily="34" charset="0"/>
              </a:rPr>
              <a:t>(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HttpServletResponse</a:t>
            </a:r>
            <a:r>
              <a:rPr kumimoji="0" lang="en-US" altLang="zh-CN" sz="2000" dirty="0">
                <a:latin typeface="Arial" panose="020B0604020202020204" pitchFamily="34" charset="0"/>
              </a:rPr>
              <a:t> res)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	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this.response</a:t>
            </a:r>
            <a:r>
              <a:rPr kumimoji="0" lang="en-US" altLang="zh-CN" sz="2000" dirty="0">
                <a:latin typeface="Arial" panose="020B0604020202020204" pitchFamily="34" charset="0"/>
              </a:rPr>
              <a:t>=res;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public void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setServletContext</a:t>
            </a:r>
            <a:r>
              <a:rPr kumimoji="0" lang="en-US" altLang="zh-CN" sz="2000" dirty="0">
                <a:latin typeface="Arial" panose="020B0604020202020204" pitchFamily="34" charset="0"/>
              </a:rPr>
              <a:t>(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ServletContext</a:t>
            </a:r>
            <a:r>
              <a:rPr kumimoji="0" lang="en-US" altLang="zh-CN" sz="2000" dirty="0">
                <a:latin typeface="Arial" panose="020B0604020202020204" pitchFamily="34" charset="0"/>
              </a:rPr>
              <a:t> ser)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	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this.servletContext</a:t>
            </a:r>
            <a:r>
              <a:rPr kumimoji="0" lang="en-US" altLang="zh-CN" sz="2000" dirty="0">
                <a:latin typeface="Arial" panose="020B0604020202020204" pitchFamily="34" charset="0"/>
              </a:rPr>
              <a:t>=ser;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3929059" y="257488"/>
            <a:ext cx="4643469" cy="5048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anchor="b"/>
          <a:lstStyle/>
          <a:p>
            <a:pPr algn="l"/>
            <a:r>
              <a:rPr kumimoji="0" lang="en-US" altLang="zh-CN" sz="2800" b="1" dirty="0" smtClean="0">
                <a:latin typeface="Arial" panose="020B0604020202020204" pitchFamily="34" charset="0"/>
              </a:rPr>
              <a:t>Struts2 </a:t>
            </a:r>
            <a:r>
              <a:rPr kumimoji="0" lang="zh-CN" altLang="en-US" sz="2800" b="1" dirty="0">
                <a:latin typeface="Arial" panose="020B0604020202020204" pitchFamily="34" charset="0"/>
              </a:rPr>
              <a:t>对象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获取方法二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31844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Struts1</a:t>
            </a:r>
            <a:r>
              <a:rPr lang="zh-CN" altLang="en-US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和</a:t>
            </a:r>
            <a:r>
              <a:rPr lang="en-US" altLang="zh-CN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struts2</a:t>
            </a:r>
            <a:r>
              <a:rPr lang="zh-CN" altLang="en-US" sz="3600" dirty="0" smtClean="0">
                <a:solidFill>
                  <a:schemeClr val="tx1"/>
                </a:solidFill>
                <a:ea typeface="隶书" panose="02010509060101010101" pitchFamily="49" charset="-122"/>
              </a:rPr>
              <a:t>区别</a:t>
            </a:r>
            <a:r>
              <a:rPr lang="zh-CN" altLang="en-US" sz="3600" dirty="0" smtClean="0">
                <a:ea typeface="隶书" panose="02010509060101010101" pitchFamily="49" charset="-122"/>
              </a:rPr>
              <a:t> </a:t>
            </a:r>
            <a:endParaRPr lang="zh-CN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000108"/>
            <a:ext cx="8429684" cy="52149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1">
              <a:buNone/>
            </a:pPr>
            <a:r>
              <a:rPr kumimoji="0" lang="en-US" altLang="zh-CN" sz="2400" dirty="0" smtClean="0"/>
              <a:t>1</a:t>
            </a:r>
            <a:r>
              <a:rPr kumimoji="0" lang="zh-CN" altLang="en-US" sz="2400" dirty="0" smtClean="0"/>
              <a:t>、</a:t>
            </a:r>
            <a:r>
              <a:rPr kumimoji="0" lang="en-US" altLang="zh-CN" sz="2400" dirty="0" smtClean="0"/>
              <a:t>Struts1 </a:t>
            </a:r>
            <a:r>
              <a:rPr kumimoji="0" lang="zh-CN" altLang="en-US" sz="2400" dirty="0" smtClean="0"/>
              <a:t>里使用 </a:t>
            </a:r>
            <a:r>
              <a:rPr kumimoji="0" lang="en-US" altLang="zh-CN" sz="2400" dirty="0" err="1" smtClean="0"/>
              <a:t>ActionServlet</a:t>
            </a:r>
            <a:r>
              <a:rPr kumimoji="0" lang="en-US" altLang="zh-CN" sz="2400" dirty="0" smtClean="0"/>
              <a:t> </a:t>
            </a:r>
            <a:r>
              <a:rPr kumimoji="0" lang="zh-CN" altLang="en-US" sz="2400" dirty="0" smtClean="0"/>
              <a:t>作为控制器</a:t>
            </a:r>
            <a:r>
              <a:rPr kumimoji="0" lang="en-US" altLang="zh-CN" sz="2400" dirty="0" smtClean="0"/>
              <a:t>; </a:t>
            </a:r>
            <a:r>
              <a:rPr kumimoji="0" lang="en-US" altLang="zh-CN" sz="2400" b="1" dirty="0" smtClean="0"/>
              <a:t>Struts2 </a:t>
            </a:r>
            <a:r>
              <a:rPr kumimoji="0" lang="zh-CN" altLang="en-US" sz="2400" b="1" dirty="0" smtClean="0"/>
              <a:t>使用了一个过滤器作为控制器</a:t>
            </a:r>
          </a:p>
          <a:p>
            <a:pPr lvl="1">
              <a:buNone/>
            </a:pPr>
            <a:r>
              <a:rPr kumimoji="0" lang="en-US" altLang="zh-CN" sz="2400" dirty="0" smtClean="0"/>
              <a:t>2</a:t>
            </a:r>
            <a:r>
              <a:rPr kumimoji="0" lang="zh-CN" altLang="en-US" sz="2400" dirty="0" smtClean="0"/>
              <a:t>、</a:t>
            </a:r>
            <a:r>
              <a:rPr kumimoji="0" lang="en-US" altLang="zh-CN" sz="2400" dirty="0" smtClean="0"/>
              <a:t>Struts1 </a:t>
            </a:r>
            <a:r>
              <a:rPr kumimoji="0" lang="zh-CN" altLang="en-US" sz="2400" dirty="0" smtClean="0"/>
              <a:t>中每个 </a:t>
            </a:r>
            <a:r>
              <a:rPr kumimoji="0" lang="en-US" altLang="zh-CN" sz="2400" dirty="0" smtClean="0"/>
              <a:t>HTML </a:t>
            </a:r>
            <a:r>
              <a:rPr kumimoji="0" lang="zh-CN" altLang="en-US" sz="2400" dirty="0" smtClean="0"/>
              <a:t>表单都对应一个 </a:t>
            </a:r>
            <a:r>
              <a:rPr kumimoji="0" lang="en-US" altLang="zh-CN" sz="2400" dirty="0" err="1" smtClean="0"/>
              <a:t>ActionForm</a:t>
            </a:r>
            <a:r>
              <a:rPr kumimoji="0" lang="en-US" altLang="zh-CN" sz="2400" dirty="0" smtClean="0"/>
              <a:t> </a:t>
            </a:r>
            <a:r>
              <a:rPr kumimoji="0" lang="zh-CN" altLang="en-US" sz="2400" dirty="0" smtClean="0"/>
              <a:t>实例</a:t>
            </a:r>
            <a:r>
              <a:rPr kumimoji="0" lang="en-US" altLang="zh-CN" sz="2400" dirty="0" smtClean="0"/>
              <a:t>. </a:t>
            </a:r>
            <a:r>
              <a:rPr kumimoji="0" lang="en-US" altLang="zh-CN" sz="2400" b="1" dirty="0" smtClean="0"/>
              <a:t>Struts2 </a:t>
            </a:r>
            <a:r>
              <a:rPr kumimoji="0" lang="zh-CN" altLang="en-US" sz="2400" b="1" dirty="0" smtClean="0"/>
              <a:t>中</a:t>
            </a:r>
            <a:r>
              <a:rPr kumimoji="0" lang="en-US" altLang="zh-CN" sz="2400" b="1" dirty="0" smtClean="0"/>
              <a:t>, HTML </a:t>
            </a:r>
            <a:r>
              <a:rPr kumimoji="0" lang="zh-CN" altLang="en-US" sz="2400" b="1" dirty="0" smtClean="0"/>
              <a:t>表单将被直接映射到一个 </a:t>
            </a:r>
            <a:r>
              <a:rPr kumimoji="0" lang="en-US" altLang="zh-CN" sz="2400" b="1" dirty="0" smtClean="0"/>
              <a:t>POJO</a:t>
            </a:r>
            <a:r>
              <a:rPr lang="en-US" sz="2400" dirty="0" smtClean="0"/>
              <a:t> (Plain Ordinary Java Object)</a:t>
            </a:r>
            <a:r>
              <a:rPr lang="zh-CN" altLang="en-US" sz="2400" dirty="0" smtClean="0"/>
              <a:t>简单的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对象</a:t>
            </a:r>
            <a:r>
              <a:rPr kumimoji="0" lang="zh-CN" altLang="en-US" sz="2400" b="1" dirty="0" smtClean="0"/>
              <a:t>。</a:t>
            </a:r>
            <a:endParaRPr kumimoji="0" lang="en-US" altLang="zh-CN" sz="2400" b="1" dirty="0" smtClean="0"/>
          </a:p>
          <a:p>
            <a:pPr lvl="1">
              <a:buNone/>
            </a:pPr>
            <a:r>
              <a:rPr kumimoji="0" lang="en-US" altLang="zh-CN" sz="2400" dirty="0" smtClean="0"/>
              <a:t>3</a:t>
            </a:r>
            <a:r>
              <a:rPr kumimoji="0" lang="zh-CN" altLang="en-US" sz="2400" dirty="0" smtClean="0"/>
              <a:t>、</a:t>
            </a:r>
            <a:r>
              <a:rPr kumimoji="0" lang="en-US" altLang="zh-CN" sz="2400" dirty="0" smtClean="0"/>
              <a:t>Struts1 </a:t>
            </a:r>
            <a:r>
              <a:rPr kumimoji="0" lang="zh-CN" altLang="en-US" sz="2400" dirty="0" smtClean="0"/>
              <a:t>的验证逻辑编写在 </a:t>
            </a:r>
            <a:r>
              <a:rPr kumimoji="0" lang="en-US" altLang="zh-CN" sz="2400" dirty="0" err="1" smtClean="0"/>
              <a:t>ActionForm</a:t>
            </a:r>
            <a:r>
              <a:rPr kumimoji="0" lang="en-US" altLang="zh-CN" sz="2400" dirty="0" smtClean="0"/>
              <a:t> </a:t>
            </a:r>
            <a:r>
              <a:rPr kumimoji="0" lang="zh-CN" altLang="en-US" sz="2400" dirty="0" smtClean="0"/>
              <a:t>中</a:t>
            </a:r>
            <a:r>
              <a:rPr kumimoji="0" lang="en-US" altLang="zh-CN" sz="2400" dirty="0" smtClean="0"/>
              <a:t>; </a:t>
            </a:r>
            <a:r>
              <a:rPr kumimoji="0" lang="en-US" altLang="zh-CN" sz="2400" b="1" dirty="0" smtClean="0"/>
              <a:t>Struts2 </a:t>
            </a:r>
            <a:r>
              <a:rPr kumimoji="0" lang="zh-CN" altLang="en-US" sz="2400" b="1" dirty="0" smtClean="0"/>
              <a:t>中的验证逻辑编写在 </a:t>
            </a:r>
            <a:r>
              <a:rPr kumimoji="0" lang="en-US" altLang="zh-CN" sz="2400" b="1" smtClean="0"/>
              <a:t>Action </a:t>
            </a:r>
            <a:endParaRPr kumimoji="0" lang="en-US" altLang="zh-CN" sz="2400" dirty="0" smtClean="0"/>
          </a:p>
          <a:p>
            <a:pPr lvl="1">
              <a:buNone/>
            </a:pPr>
            <a:r>
              <a:rPr kumimoji="0" lang="en-US" altLang="zh-CN" sz="2400" dirty="0" smtClean="0"/>
              <a:t>4</a:t>
            </a:r>
            <a:r>
              <a:rPr kumimoji="0" lang="zh-CN" altLang="en-US" sz="2400" dirty="0" smtClean="0"/>
              <a:t>、</a:t>
            </a:r>
            <a:r>
              <a:rPr kumimoji="0" lang="en-US" altLang="zh-CN" sz="2400" dirty="0" smtClean="0"/>
              <a:t>Struts1 </a:t>
            </a:r>
            <a:r>
              <a:rPr kumimoji="0" lang="zh-CN" altLang="en-US" sz="2400" dirty="0" smtClean="0"/>
              <a:t>中</a:t>
            </a:r>
            <a:r>
              <a:rPr kumimoji="0" lang="en-US" altLang="zh-CN" sz="2400" dirty="0" smtClean="0"/>
              <a:t>, Action </a:t>
            </a:r>
            <a:r>
              <a:rPr kumimoji="0" lang="zh-CN" altLang="en-US" sz="2400" dirty="0" smtClean="0"/>
              <a:t>类必须继承 </a:t>
            </a:r>
            <a:r>
              <a:rPr kumimoji="0" lang="zh-CN" altLang="en-US" sz="2400" dirty="0" smtClean="0"/>
              <a:t>     </a:t>
            </a:r>
            <a:r>
              <a:rPr kumimoji="0" lang="en-US" altLang="zh-CN" sz="2400" dirty="0" err="1" smtClean="0"/>
              <a:t>org.apache.struts.action.Action</a:t>
            </a:r>
            <a:r>
              <a:rPr kumimoji="0" lang="en-US" altLang="zh-CN" sz="2400" dirty="0" smtClean="0"/>
              <a:t> </a:t>
            </a:r>
            <a:r>
              <a:rPr kumimoji="0" lang="zh-CN" altLang="en-US" sz="2400" dirty="0" smtClean="0"/>
              <a:t>类</a:t>
            </a:r>
            <a:r>
              <a:rPr kumimoji="0" lang="en-US" altLang="zh-CN" sz="2400" dirty="0" smtClean="0"/>
              <a:t>; </a:t>
            </a:r>
            <a:r>
              <a:rPr kumimoji="0" lang="en-US" altLang="zh-CN" sz="2400" b="1" dirty="0" smtClean="0"/>
              <a:t>Struts2 </a:t>
            </a:r>
            <a:r>
              <a:rPr kumimoji="0" lang="zh-CN" altLang="en-US" sz="2400" b="1" dirty="0" smtClean="0"/>
              <a:t>中任何一个 </a:t>
            </a:r>
            <a:r>
              <a:rPr kumimoji="0" lang="en-US" altLang="zh-CN" sz="2400" b="1" dirty="0" smtClean="0"/>
              <a:t>POJO </a:t>
            </a:r>
            <a:r>
              <a:rPr kumimoji="0" lang="zh-CN" altLang="en-US" sz="2400" b="1" dirty="0" smtClean="0"/>
              <a:t>都可以是一个 </a:t>
            </a:r>
            <a:r>
              <a:rPr kumimoji="0" lang="en-US" altLang="zh-CN" sz="2400" b="1" dirty="0" smtClean="0"/>
              <a:t>Action </a:t>
            </a:r>
            <a:r>
              <a:rPr kumimoji="0" lang="zh-CN" altLang="en-US" sz="2400" b="1" dirty="0" smtClean="0"/>
              <a:t>类。</a:t>
            </a:r>
            <a:endParaRPr kumimoji="0" lang="en-US" altLang="zh-CN" sz="2400" dirty="0" smtClean="0"/>
          </a:p>
          <a:p>
            <a:pPr lvl="1">
              <a:buNone/>
            </a:pPr>
            <a:r>
              <a:rPr kumimoji="0" lang="en-US" altLang="zh-CN" sz="2400" b="1" dirty="0" smtClean="0"/>
              <a:t>5</a:t>
            </a:r>
            <a:r>
              <a:rPr kumimoji="0" lang="zh-CN" altLang="en-US" sz="2400" b="1" dirty="0" smtClean="0"/>
              <a:t>、</a:t>
            </a:r>
            <a:r>
              <a:rPr kumimoji="0" lang="en-US" altLang="zh-CN" sz="2400" b="1" dirty="0" smtClean="0"/>
              <a:t>Struts2 </a:t>
            </a:r>
            <a:r>
              <a:rPr kumimoji="0" lang="zh-CN" altLang="en-US" sz="2400" b="1" dirty="0" smtClean="0"/>
              <a:t>在页面里使用 </a:t>
            </a:r>
            <a:r>
              <a:rPr kumimoji="0" lang="en-US" altLang="zh-CN" sz="2400" b="1" dirty="0" smtClean="0"/>
              <a:t>OGNL(</a:t>
            </a:r>
            <a:r>
              <a:rPr lang="en-US" sz="2400" dirty="0" smtClean="0"/>
              <a:t>Object-Graph Navigation Language-</a:t>
            </a:r>
            <a:r>
              <a:rPr lang="zh-CN" altLang="en-US" sz="2400" dirty="0" smtClean="0"/>
              <a:t>对象图导航语言</a:t>
            </a:r>
            <a:r>
              <a:rPr kumimoji="0" lang="en-US" altLang="zh-CN" sz="2400" b="1" dirty="0" smtClean="0"/>
              <a:t>) </a:t>
            </a:r>
            <a:r>
              <a:rPr kumimoji="0" lang="zh-CN" altLang="en-US" sz="2400" b="1" dirty="0" smtClean="0"/>
              <a:t>来显示各种对象属性</a:t>
            </a:r>
            <a:r>
              <a:rPr kumimoji="0" lang="en-US" altLang="zh-CN" sz="2400" dirty="0" smtClean="0"/>
              <a:t>, </a:t>
            </a:r>
            <a:r>
              <a:rPr kumimoji="0" lang="zh-CN" altLang="en-US" sz="2400" dirty="0" smtClean="0"/>
              <a:t>可以不再使用 </a:t>
            </a:r>
            <a:r>
              <a:rPr kumimoji="0" lang="en-US" altLang="zh-CN" sz="2400" dirty="0" smtClean="0"/>
              <a:t>EL </a:t>
            </a:r>
            <a:r>
              <a:rPr kumimoji="0" lang="zh-CN" altLang="en-US" sz="2400" dirty="0" smtClean="0"/>
              <a:t>和 </a:t>
            </a:r>
            <a:r>
              <a:rPr kumimoji="0" lang="en-US" altLang="zh-CN" sz="2400" dirty="0" smtClean="0"/>
              <a:t>JSTL </a:t>
            </a:r>
            <a:endParaRPr lang="zh-CN" altLang="en-US" b="1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/>
          <p:cNvSpPr>
            <a:spLocks noChangeArrowheads="1"/>
          </p:cNvSpPr>
          <p:nvPr/>
        </p:nvSpPr>
        <p:spPr bwMode="white">
          <a:xfrm>
            <a:off x="214282" y="285728"/>
            <a:ext cx="84582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kumimoji="0" lang="en-US" altLang="zh-CN" sz="4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Struts2</a:t>
            </a:r>
            <a:r>
              <a:rPr lang="zh-CN" altLang="en-US" sz="4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的内容</a:t>
            </a:r>
            <a:endParaRPr kumimoji="0" lang="zh-CN" altLang="en-US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7" name="Text Box 32"/>
          <p:cNvSpPr txBox="1">
            <a:spLocks noChangeArrowheads="1"/>
          </p:cNvSpPr>
          <p:nvPr/>
        </p:nvSpPr>
        <p:spPr bwMode="auto">
          <a:xfrm>
            <a:off x="357158" y="1071546"/>
            <a:ext cx="8496301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基本配置</a:t>
            </a: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		</a:t>
            </a: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开发过程</a:t>
            </a:r>
            <a:endParaRPr kumimoji="0"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sz="3200" b="1" dirty="0" smtClean="0">
                <a:latin typeface="Arial" panose="020B0604020202020204" pitchFamily="34" charset="0"/>
                <a:ea typeface="楷体_GB2312" pitchFamily="49" charset="-122"/>
              </a:rPr>
              <a:t>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类型转换</a:t>
            </a:r>
            <a:endParaRPr kumimoji="0"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拦截器</a:t>
            </a: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输入校验</a:t>
            </a: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sz="3200" b="1" dirty="0" smtClean="0">
                <a:latin typeface="Arial" panose="020B0604020202020204" pitchFamily="34" charset="0"/>
                <a:ea typeface="楷体_GB2312" pitchFamily="49" charset="-122"/>
              </a:rPr>
              <a:t>Struts2 </a:t>
            </a:r>
            <a:r>
              <a:rPr kumimoji="0"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国际化</a:t>
            </a:r>
            <a:endParaRPr kumimoji="0"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标签</a:t>
            </a:r>
            <a:r>
              <a:rPr kumimoji="0"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库</a:t>
            </a:r>
            <a:endParaRPr kumimoji="0" lang="en-US" altLang="zh-CN" sz="3200" b="1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en-US" altLang="zh-CN" sz="3200" b="1" dirty="0" smtClean="0">
                <a:latin typeface="Arial" panose="020B0604020202020204" pitchFamily="34" charset="0"/>
                <a:ea typeface="楷体_GB2312" pitchFamily="49" charset="-122"/>
              </a:rPr>
              <a:t>Struts2 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实现文件上传</a:t>
            </a:r>
            <a:endParaRPr kumimoji="0"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kumimoji="0"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Struts2 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整合</a:t>
            </a:r>
            <a:r>
              <a:rPr kumimoji="0"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Hibernate</a:t>
            </a:r>
            <a:r>
              <a:rPr kumimoji="0"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及</a:t>
            </a:r>
            <a:r>
              <a:rPr kumimoji="0" lang="en-US" altLang="zh-CN" sz="3200" b="1" dirty="0" smtClean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Spring</a:t>
            </a:r>
            <a:endParaRPr kumimoji="0"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algn="l"/>
            <a:endParaRPr kumimoji="0"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6148" name="图片 3" descr="struts2-merger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0240"/>
            <a:ext cx="360045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14282" y="1082837"/>
            <a:ext cx="8750331" cy="5324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一个请求在</a:t>
            </a:r>
            <a:r>
              <a:rPr lang="en-US" altLang="zh-CN" sz="2000" b="1" dirty="0">
                <a:solidFill>
                  <a:srgbClr val="FF0000"/>
                </a:solidFill>
              </a:rPr>
              <a:t>Struts2</a:t>
            </a:r>
            <a:r>
              <a:rPr lang="zh-CN" altLang="en-US" sz="2000" b="1" dirty="0">
                <a:solidFill>
                  <a:srgbClr val="FF0000"/>
                </a:solidFill>
              </a:rPr>
              <a:t>框架中的处理</a:t>
            </a:r>
            <a:r>
              <a:rPr lang="zh-CN" altLang="en-US" sz="2000" b="1" dirty="0"/>
              <a:t>大概分为以下几个</a:t>
            </a:r>
            <a:r>
              <a:rPr lang="zh-CN" altLang="en-US" sz="2000" b="1" dirty="0" smtClean="0"/>
              <a:t>步骤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  <a:p>
            <a:pPr algn="l"/>
            <a:r>
              <a:rPr lang="en-US" altLang="zh-CN" sz="2000" dirty="0"/>
              <a:t>1 </a:t>
            </a:r>
            <a:r>
              <a:rPr lang="zh-CN" altLang="en-US" sz="2000" dirty="0" smtClean="0"/>
              <a:t>、客户端发送一个指向</a:t>
            </a:r>
            <a:r>
              <a:rPr lang="en-US" altLang="zh-CN" sz="2000" dirty="0" err="1" smtClean="0"/>
              <a:t>Servlet</a:t>
            </a:r>
            <a:r>
              <a:rPr lang="zh-CN" altLang="en-US" sz="2000" dirty="0"/>
              <a:t>容器（例如</a:t>
            </a:r>
            <a:r>
              <a:rPr lang="en-US" altLang="zh-CN" sz="2000" dirty="0"/>
              <a:t>Tomcat</a:t>
            </a:r>
            <a:r>
              <a:rPr lang="zh-CN" altLang="en-US" sz="2000" dirty="0"/>
              <a:t>）的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;</a:t>
            </a:r>
          </a:p>
          <a:p>
            <a:pPr algn="l"/>
            <a:endParaRPr lang="zh-CN" altLang="en-US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经过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ActionContextCleanUp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过滤器，然后经过</a:t>
            </a:r>
            <a:r>
              <a:rPr lang="en-US" sz="2000" dirty="0" smtClean="0"/>
              <a:t>Other filters(</a:t>
            </a:r>
            <a:r>
              <a:rPr lang="en-US" sz="2000" dirty="0" err="1" smtClean="0"/>
              <a:t>SiteMesh</a:t>
            </a:r>
            <a:r>
              <a:rPr lang="en-US" sz="2000" dirty="0" smtClean="0"/>
              <a:t> ,etc)，</a:t>
            </a:r>
            <a:r>
              <a:rPr lang="zh-CN" altLang="en-US" sz="2000" dirty="0" smtClean="0"/>
              <a:t>接下来需要调用</a:t>
            </a:r>
            <a:r>
              <a:rPr lang="en-US" sz="2000" dirty="0" err="1" smtClean="0"/>
              <a:t>FilterDispatcher</a:t>
            </a:r>
            <a:r>
              <a:rPr lang="zh-CN" altLang="en-US" sz="2000" dirty="0" smtClean="0"/>
              <a:t>核心控制器，然后它调用</a:t>
            </a:r>
            <a:r>
              <a:rPr lang="en-US" sz="2000" dirty="0" err="1" smtClean="0"/>
              <a:t>ActionMapper</a:t>
            </a:r>
            <a:r>
              <a:rPr lang="zh-CN" altLang="en-US" sz="2000" dirty="0" smtClean="0"/>
              <a:t>确定请求哪个</a:t>
            </a:r>
            <a:r>
              <a:rPr lang="en-US" sz="2000" dirty="0" err="1" smtClean="0"/>
              <a:t>Action，ActionMapper</a:t>
            </a:r>
            <a:r>
              <a:rPr lang="zh-CN" altLang="en-US" sz="2000" dirty="0" smtClean="0"/>
              <a:t>返回一个收集</a:t>
            </a:r>
            <a:r>
              <a:rPr lang="en-US" sz="2000" dirty="0" smtClean="0"/>
              <a:t>Action</a:t>
            </a:r>
            <a:r>
              <a:rPr lang="zh-CN" altLang="en-US" sz="2000" dirty="0" smtClean="0"/>
              <a:t>详细信息的</a:t>
            </a:r>
            <a:r>
              <a:rPr lang="en-US" sz="2000" dirty="0" err="1" smtClean="0"/>
              <a:t>ActionMaping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;</a:t>
            </a:r>
          </a:p>
          <a:p>
            <a:endParaRPr lang="zh-CN" altLang="en-US" sz="2000" dirty="0"/>
          </a:p>
          <a:p>
            <a:pPr algn="l"/>
            <a:r>
              <a:rPr lang="en-US" altLang="zh-CN" sz="2000" dirty="0" smtClean="0"/>
              <a:t>3 </a:t>
            </a:r>
            <a:r>
              <a:rPr lang="zh-CN" altLang="en-US" sz="2000" dirty="0" smtClean="0"/>
              <a:t>、根据</a:t>
            </a:r>
            <a:r>
              <a:rPr lang="en-US" altLang="zh-CN" sz="2000" dirty="0" err="1" smtClean="0"/>
              <a:t>ActionMapper</a:t>
            </a:r>
            <a:r>
              <a:rPr lang="zh-CN" altLang="en-US" sz="2000" dirty="0" smtClean="0"/>
              <a:t>找到请求对象的</a:t>
            </a:r>
            <a:r>
              <a:rPr lang="en-US" altLang="zh-CN" sz="2000" dirty="0" smtClean="0"/>
              <a:t>Action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FilterDispatcher</a:t>
            </a:r>
            <a:r>
              <a:rPr lang="zh-CN" altLang="en-US" sz="2000" dirty="0" smtClean="0"/>
              <a:t>将控制权委派给</a:t>
            </a:r>
            <a:r>
              <a:rPr lang="en-US" sz="2000" dirty="0" err="1" smtClean="0"/>
              <a:t>ActionProxy,ActionProxy</a:t>
            </a:r>
            <a:r>
              <a:rPr lang="zh-CN" altLang="en-US" sz="2000" dirty="0" smtClean="0"/>
              <a:t>调用配置管理器</a:t>
            </a:r>
            <a:r>
              <a:rPr lang="en-US" altLang="zh-CN" sz="2000" dirty="0" smtClean="0"/>
              <a:t>(</a:t>
            </a:r>
            <a:r>
              <a:rPr lang="en-US" sz="2000" dirty="0" err="1" smtClean="0"/>
              <a:t>ConfigurationManager</a:t>
            </a:r>
            <a:r>
              <a:rPr lang="en-US" sz="2000" dirty="0" smtClean="0"/>
              <a:t>) </a:t>
            </a:r>
            <a:r>
              <a:rPr lang="zh-CN" altLang="en-US" sz="2000" dirty="0" smtClean="0"/>
              <a:t>从配置文件中读取配置信息</a:t>
            </a:r>
            <a:r>
              <a:rPr lang="en-US" altLang="zh-CN" sz="2000" b="1" dirty="0" smtClean="0"/>
              <a:t>(</a:t>
            </a:r>
            <a:r>
              <a:rPr lang="en-US" sz="2000" b="1" dirty="0" smtClean="0"/>
              <a:t>struts.xml)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然后创建</a:t>
            </a:r>
            <a:r>
              <a:rPr lang="en-US" sz="2000" dirty="0" err="1" smtClean="0"/>
              <a:t>ActionInvocation</a:t>
            </a:r>
            <a:r>
              <a:rPr lang="zh-CN" altLang="en-US" sz="2000" dirty="0" smtClean="0"/>
              <a:t>对象，并调用</a:t>
            </a:r>
            <a:r>
              <a:rPr lang="en-US" sz="2000" dirty="0" smtClean="0"/>
              <a:t>Action</a:t>
            </a:r>
            <a:r>
              <a:rPr lang="en-US" altLang="zh-CN" sz="2000" dirty="0" smtClean="0"/>
              <a:t>;</a:t>
            </a:r>
            <a:endParaRPr lang="zh-CN" altLang="en-US" sz="2000" dirty="0"/>
          </a:p>
          <a:p>
            <a:pPr algn="l"/>
            <a:r>
              <a:rPr lang="en-US" altLang="zh-CN" sz="2000" dirty="0"/>
              <a:t>4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、在</a:t>
            </a:r>
            <a:r>
              <a:rPr lang="zh-CN" altLang="en-US" sz="2000" dirty="0"/>
              <a:t>调用</a:t>
            </a:r>
            <a:r>
              <a:rPr lang="en-US" altLang="zh-CN" sz="2000" dirty="0"/>
              <a:t>Action</a:t>
            </a:r>
            <a:r>
              <a:rPr lang="zh-CN" altLang="en-US" sz="2000" dirty="0"/>
              <a:t>的过程前后，涉及到相关拦截器（</a:t>
            </a:r>
            <a:r>
              <a:rPr lang="en-US" altLang="zh-CN" sz="2000" dirty="0" err="1"/>
              <a:t>Intercepter</a:t>
            </a:r>
            <a:r>
              <a:rPr lang="zh-CN" altLang="en-US" sz="2000" dirty="0"/>
              <a:t>）的调用。</a:t>
            </a:r>
          </a:p>
          <a:p>
            <a:pPr algn="l"/>
            <a:r>
              <a:rPr lang="en-US" altLang="zh-CN" sz="2000" dirty="0"/>
              <a:t>5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、一旦</a:t>
            </a:r>
            <a:r>
              <a:rPr lang="en-US" altLang="zh-CN" sz="2000" dirty="0"/>
              <a:t>Action</a:t>
            </a:r>
            <a:r>
              <a:rPr lang="zh-CN" altLang="en-US" sz="2000" dirty="0"/>
              <a:t>执行完毕，</a:t>
            </a:r>
            <a:r>
              <a:rPr lang="en-US" altLang="zh-CN" sz="2000" dirty="0" err="1"/>
              <a:t>ActionInvocation</a:t>
            </a:r>
            <a:r>
              <a:rPr lang="zh-CN" altLang="en-US" sz="2000" dirty="0"/>
              <a:t>负责根据</a:t>
            </a:r>
            <a:r>
              <a:rPr lang="en-US" altLang="zh-CN" sz="2000" b="1" dirty="0"/>
              <a:t>struts.xml</a:t>
            </a:r>
            <a:r>
              <a:rPr lang="zh-CN" altLang="en-US" sz="2000" dirty="0"/>
              <a:t>中的配置找到对应的返回</a:t>
            </a:r>
            <a:r>
              <a:rPr lang="zh-CN" altLang="en-US" sz="2000" dirty="0" smtClean="0"/>
              <a:t>结果，返回</a:t>
            </a:r>
            <a:r>
              <a:rPr lang="zh-CN" altLang="en-US" sz="2000" dirty="0"/>
              <a:t>结果通常</a:t>
            </a:r>
            <a:r>
              <a:rPr lang="zh-CN" altLang="en-US" sz="2000" dirty="0" smtClean="0"/>
              <a:t>是一</a:t>
            </a:r>
            <a:r>
              <a:rPr lang="zh-CN" altLang="en-US" sz="2000" dirty="0"/>
              <a:t>个需要被表示的</a:t>
            </a:r>
            <a:r>
              <a:rPr lang="en-US" altLang="zh-CN" sz="2000" dirty="0"/>
              <a:t>JSP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FreeMarker</a:t>
            </a:r>
            <a:r>
              <a:rPr lang="zh-CN" altLang="en-US" sz="2000" dirty="0"/>
              <a:t>的模版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补充：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</a:rPr>
              <a:t>在上述过程中所有的对象（</a:t>
            </a:r>
            <a:r>
              <a:rPr lang="en-US" altLang="zh-CN" sz="2000" dirty="0">
                <a:solidFill>
                  <a:srgbClr val="FF0000"/>
                </a:solidFill>
              </a:rPr>
              <a:t>Action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Results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Interceptors</a:t>
            </a:r>
            <a:r>
              <a:rPr lang="zh-CN" altLang="en-US" sz="2000" dirty="0" smtClean="0">
                <a:solidFill>
                  <a:srgbClr val="FF0000"/>
                </a:solidFill>
              </a:rPr>
              <a:t>等</a:t>
            </a:r>
            <a:r>
              <a:rPr lang="zh-CN" altLang="en-US" sz="2000" dirty="0">
                <a:solidFill>
                  <a:srgbClr val="FF0000"/>
                </a:solidFill>
              </a:rPr>
              <a:t>）都是通过</a:t>
            </a:r>
            <a:r>
              <a:rPr lang="en-US" altLang="zh-CN" sz="2000" dirty="0" err="1">
                <a:solidFill>
                  <a:srgbClr val="FF0000"/>
                </a:solidFill>
              </a:rPr>
              <a:t>ObjectFactory</a:t>
            </a:r>
            <a:r>
              <a:rPr lang="zh-CN" altLang="en-US" sz="2000" dirty="0">
                <a:solidFill>
                  <a:srgbClr val="FF0000"/>
                </a:solidFill>
              </a:rPr>
              <a:t>来创建的。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0879" y="439895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ea typeface="隶书" panose="02010509060101010101" pitchFamily="49" charset="-122"/>
              </a:rPr>
              <a:t>Struts2 </a:t>
            </a:r>
            <a:r>
              <a:rPr lang="zh-CN" altLang="en-US" sz="4000" b="1" dirty="0" smtClean="0">
                <a:ea typeface="隶书" panose="02010509060101010101" pitchFamily="49" charset="-122"/>
              </a:rPr>
              <a:t>处理流程说明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285720" y="1360965"/>
            <a:ext cx="8496300" cy="5139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 smtClean="0">
                <a:latin typeface="宋体" panose="02010600030101010101" pitchFamily="2" charset="-122"/>
              </a:rPr>
              <a:t>在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http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://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struts.apache.org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下载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struts-2.x.x-all.zip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，目前最新版为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2.3.24.1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。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下载完后解压文件，开发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struts2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应用需要依赖的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jar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文件在解压目录的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lib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文件夹下。不同的应用需要的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JAR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包是不同的。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宋体" panose="02010600030101010101" pitchFamily="2" charset="-122"/>
              </a:rPr>
              <a:t>下面给出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了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项目使用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Struts 2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框架必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需的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JAR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包：</a:t>
            </a:r>
            <a:endParaRPr kumimoji="0"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struts2-core-2.x.x.jar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Struts 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2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框架的核心类库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xwork-2.x.x.jar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kumimoji="0" lang="en-US" altLang="zh-CN" sz="2000" b="1" dirty="0" err="1" smtClean="0">
                <a:latin typeface="宋体" panose="02010600030101010101" pitchFamily="2" charset="-122"/>
              </a:rPr>
              <a:t>XWork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类库，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Struts 2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在其上构建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ognl-2.6.x.jar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对象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图导航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语言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(OGNL)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，一种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功能强大的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表达式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语言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freemarker-2.3.x.jar : 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Struts 2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UI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标签的模板使用</a:t>
            </a:r>
            <a:r>
              <a:rPr kumimoji="0" lang="en-US" altLang="zh-CN" sz="2000" b="1" dirty="0" err="1">
                <a:latin typeface="宋体" panose="02010600030101010101" pitchFamily="2" charset="-122"/>
              </a:rPr>
              <a:t>FreeMarker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编写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commons-logging-1.1.x.jar: 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ASF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出品的日志</a:t>
            </a:r>
            <a:r>
              <a:rPr kumimoji="0" lang="zh-CN" altLang="en-US" sz="2000" b="1" dirty="0" smtClean="0">
                <a:latin typeface="宋体" panose="02010600030101010101" pitchFamily="2" charset="-122"/>
              </a:rPr>
              <a:t>包。</a:t>
            </a:r>
            <a:endParaRPr kumimoji="0"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有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一种最省事的做法是：</a:t>
            </a:r>
            <a:endParaRPr kumimoji="0"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zh-CN" altLang="en-US" sz="2000" b="1" dirty="0">
                <a:latin typeface="宋体" panose="02010600030101010101" pitchFamily="2" charset="-122"/>
              </a:rPr>
              <a:t>如果不需要跟第三方框架集成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，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把不带 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kumimoji="0" lang="en-US" altLang="zh-CN" sz="2000" b="1" dirty="0" err="1" smtClean="0">
                <a:latin typeface="宋体" panose="02010600030101010101" pitchFamily="2" charset="-122"/>
              </a:rPr>
              <a:t>plugin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结尾的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jar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文件都添加入类路径即可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。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如果需要跟第三方框架集成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，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这时候还需要加入对应的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-</a:t>
            </a:r>
            <a:r>
              <a:rPr kumimoji="0" lang="en-US" altLang="zh-CN" sz="2000" b="1" dirty="0" err="1">
                <a:latin typeface="宋体" panose="02010600030101010101" pitchFamily="2" charset="-122"/>
              </a:rPr>
              <a:t>plugin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 jar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文件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。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例如跟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spring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集成</a:t>
            </a:r>
            <a:r>
              <a:rPr kumimoji="0" lang="en-US" altLang="zh-CN" sz="2000" b="1" dirty="0">
                <a:latin typeface="宋体" panose="02010600030101010101" pitchFamily="2" charset="-122"/>
              </a:rPr>
              <a:t>，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需要加入</a:t>
            </a:r>
            <a:r>
              <a:rPr kumimoji="0" lang="en-US" altLang="zh-CN" sz="2000" b="1" dirty="0" smtClean="0">
                <a:latin typeface="宋体" panose="02010600030101010101" pitchFamily="2" charset="-122"/>
              </a:rPr>
              <a:t>struts2-spring-plugin-2.x.x.jar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，使用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JSON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就加入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struts2-json-plugin-2.3.4.jar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0"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注意：如果不跟第三方框架集成不要加入相关的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jar</a:t>
            </a:r>
            <a:r>
              <a:rPr kumimoji="0"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包，否则会报错。</a:t>
            </a:r>
            <a:endParaRPr kumimoji="0"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kumimoji="0"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6848" y="646585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ea typeface="隶书" panose="02010509060101010101" pitchFamily="49" charset="-122"/>
              </a:rPr>
              <a:t>Struts2</a:t>
            </a:r>
            <a:r>
              <a:rPr lang="zh-CN" altLang="en-US" sz="4000" b="1" dirty="0" smtClean="0">
                <a:ea typeface="隶书" panose="02010509060101010101" pitchFamily="49" charset="-122"/>
              </a:rPr>
              <a:t>框架依赖的 </a:t>
            </a:r>
            <a:r>
              <a:rPr lang="en-US" altLang="zh-CN" sz="4000" b="1" dirty="0" smtClean="0">
                <a:ea typeface="隶书" panose="02010509060101010101" pitchFamily="49" charset="-122"/>
              </a:rPr>
              <a:t>jar</a:t>
            </a:r>
            <a:r>
              <a:rPr lang="zh-CN" altLang="en-US" sz="4000" b="1" dirty="0" smtClean="0">
                <a:ea typeface="隶书" panose="02010509060101010101" pitchFamily="49" charset="-122"/>
              </a:rPr>
              <a:t>包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496" name="Group 112"/>
          <p:cNvGraphicFramePr>
            <a:graphicFrameLocks noGrp="1"/>
          </p:cNvGraphicFramePr>
          <p:nvPr/>
        </p:nvGraphicFramePr>
        <p:xfrm>
          <a:off x="323850" y="994040"/>
          <a:ext cx="8569325" cy="5292480"/>
        </p:xfrm>
        <a:graphic>
          <a:graphicData uri="http://schemas.openxmlformats.org/drawingml/2006/table">
            <a:tbl>
              <a:tblPr/>
              <a:tblGrid>
                <a:gridCol w="2747952"/>
                <a:gridCol w="5821373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包名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说明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 components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该包封装视图组件，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在视图组件上有了很大加强，不仅增加了组件的属性个数，更新增了几个非常有用的组件，如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updownselect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doubleselect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datetimepicker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token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tree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等。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另外，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可视化视图组件开始支持主题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(theme)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，缺省情况下，使用自带的缺省主题，如果要自定义页面效果，需要将组件的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theme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属性设置为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simple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。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 config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该包定义与配置相关的接口和类。实际上，工程中的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xml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properties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文件的读取和解析都是由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WebWork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完成的，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只做了少量的工作。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org.apache.struts2.dispatcher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的核心包，最重要的类都放在该包中。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org.apache.struts2.impl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该包只定义了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个类，他们是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StrutsActionProxy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StrutsActionProxyFactory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StrutsObjectFactory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，这三个类都是对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xwork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的扩展。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org.apache.struts2.interceptor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定义内置的截拦器。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org.apache.struts2.util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实用包。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org.apache.struts2.validators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只定义了一个类：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DWRValidator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org.apache.struts2.views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提供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freemarker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jsp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velocity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等不同类型的页面呈现。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14546" y="285728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ea typeface="隶书" panose="02010509060101010101" pitchFamily="49" charset="-122"/>
              </a:rPr>
              <a:t>Struts2 </a:t>
            </a:r>
            <a:r>
              <a:rPr lang="zh-CN" altLang="en-US" sz="3600" b="1" dirty="0" smtClean="0">
                <a:ea typeface="隶书" panose="02010509060101010101" pitchFamily="49" charset="-122"/>
              </a:rPr>
              <a:t>的关键类</a:t>
            </a:r>
            <a:r>
              <a:rPr lang="en-US" altLang="zh-CN" sz="3600" b="1" dirty="0" smtClean="0">
                <a:ea typeface="隶书" panose="02010509060101010101" pitchFamily="49" charset="-122"/>
              </a:rPr>
              <a:t>(</a:t>
            </a:r>
            <a:r>
              <a:rPr lang="zh-CN" altLang="en-US" sz="3600" b="1" dirty="0" smtClean="0">
                <a:ea typeface="隶书" panose="02010509060101010101" pitchFamily="49" charset="-122"/>
              </a:rPr>
              <a:t>一</a:t>
            </a:r>
            <a:r>
              <a:rPr lang="en-US" altLang="zh-CN" sz="3600" b="1" dirty="0" smtClean="0">
                <a:ea typeface="隶书" panose="02010509060101010101" pitchFamily="49" charset="-122"/>
              </a:rPr>
              <a:t>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14875" y="142875"/>
            <a:ext cx="4429125" cy="647700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txBody>
          <a:bodyPr anchor="b"/>
          <a:lstStyle/>
          <a:p>
            <a:r>
              <a:rPr lang="en-US" altLang="zh-CN" sz="3600" b="1" dirty="0" smtClean="0">
                <a:ea typeface="隶书" panose="02010509060101010101" pitchFamily="49" charset="-122"/>
              </a:rPr>
              <a:t>Struts2 </a:t>
            </a:r>
            <a:r>
              <a:rPr lang="zh-CN" altLang="en-US" sz="3600" b="1" dirty="0" smtClean="0">
                <a:ea typeface="隶书" panose="02010509060101010101" pitchFamily="49" charset="-122"/>
              </a:rPr>
              <a:t>关键类</a:t>
            </a:r>
            <a:r>
              <a:rPr lang="en-US" altLang="zh-CN" sz="3600" b="1" dirty="0" smtClean="0">
                <a:ea typeface="隶书" panose="02010509060101010101" pitchFamily="49" charset="-122"/>
              </a:rPr>
              <a:t>(</a:t>
            </a:r>
            <a:r>
              <a:rPr lang="zh-CN" altLang="en-US" sz="3600" b="1" dirty="0" smtClean="0">
                <a:ea typeface="隶书" panose="02010509060101010101" pitchFamily="49" charset="-122"/>
              </a:rPr>
              <a:t>二</a:t>
            </a:r>
            <a:r>
              <a:rPr lang="en-US" altLang="zh-CN" sz="3600" b="1" dirty="0" smtClean="0">
                <a:ea typeface="隶书" panose="02010509060101010101" pitchFamily="49" charset="-122"/>
              </a:rPr>
              <a:t>)</a:t>
            </a:r>
            <a:endParaRPr lang="zh-CN" altLang="en-US" sz="3600" b="1" dirty="0" smtClean="0">
              <a:ea typeface="隶书" panose="02010509060101010101" pitchFamily="49" charset="-122"/>
            </a:endParaRPr>
          </a:p>
        </p:txBody>
      </p:sp>
      <p:graphicFrame>
        <p:nvGraphicFramePr>
          <p:cNvPr id="529430" name="Group 22"/>
          <p:cNvGraphicFramePr>
            <a:graphicFrameLocks noGrp="1"/>
          </p:cNvGraphicFramePr>
          <p:nvPr/>
        </p:nvGraphicFramePr>
        <p:xfrm>
          <a:off x="250825" y="1000109"/>
          <a:ext cx="8642350" cy="5214973"/>
        </p:xfrm>
        <a:graphic>
          <a:graphicData uri="http://schemas.openxmlformats.org/drawingml/2006/table">
            <a:tbl>
              <a:tblPr/>
              <a:tblGrid>
                <a:gridCol w="3889375"/>
                <a:gridCol w="4752975"/>
              </a:tblGrid>
              <a:tr h="4199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类名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说明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87454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org.apache.struts2.dispatcher.Dispatcher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该类有两个作用：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、初始化</a:t>
                      </a: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、调用指定的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execute()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方法。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90833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org.apache.struts2.dispatcher. FilterDispatcher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这是一个过滤器。文档中已明确说明，如果没有经验，配置时请将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url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-pattern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的值设成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/*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该类有四个作用：</a:t>
                      </a: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、执行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</a:t>
                      </a: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、清理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ActionContext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，避免内存泄漏</a:t>
                      </a: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、处理静态内容（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Serving static content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</a:p>
                    <a:p>
                      <a:pPr marL="0" marR="0" lvl="0" indent="3175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、为请求启动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xwork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1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的截拦器链。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765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com.opensymphony.xwork2. ActionProxy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的代理接口。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5514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com.opensymphony.xwork2. ctionProxyFactory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生产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ActionProxy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的工厂。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514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com.opensymphony.xwork2.ActionInvocation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负责调用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Action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和截拦器。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5514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com.opensymphony.xwork2.config.providers. XmlConfigurationProvider</a:t>
                      </a: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负责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Struts2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的配置文件的解析。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3852</Words>
  <Application>WPS 演示</Application>
  <PresentationFormat>全屏显示(4:3)</PresentationFormat>
  <Paragraphs>478</Paragraphs>
  <Slides>39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易唐模板</vt:lpstr>
      <vt:lpstr>  Struts2简介   </vt:lpstr>
      <vt:lpstr>本章学习目标</vt:lpstr>
      <vt:lpstr>Struts2简介</vt:lpstr>
      <vt:lpstr>Struts1和struts2区别 </vt:lpstr>
      <vt:lpstr>幻灯片 5</vt:lpstr>
      <vt:lpstr>幻灯片 6</vt:lpstr>
      <vt:lpstr>幻灯片 7</vt:lpstr>
      <vt:lpstr>幻灯片 8</vt:lpstr>
      <vt:lpstr>Struts2 关键类(二)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自定义全局类型转换器的使用</vt:lpstr>
      <vt:lpstr>访问或添加request/session/application属性</vt:lpstr>
      <vt:lpstr>如何在action中获取HttpServletRequest / HttpSession / ServletContext / HttpServletResponse对象</vt:lpstr>
      <vt:lpstr>如何获取HttpServletRequest / HttpSession / ServletContext / HttpServletResponse对象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wfm</cp:lastModifiedBy>
  <cp:revision>17</cp:revision>
  <dcterms:created xsi:type="dcterms:W3CDTF">2015-12-17T09:38:00Z</dcterms:created>
  <dcterms:modified xsi:type="dcterms:W3CDTF">2018-10-19T01:36:43Z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