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0609-CD78-4AD2-B80B-0C0D0A64623F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C2FD0-F804-45FF-B095-9519AE69A1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的注释有哪些作用呢？</a:t>
            </a:r>
            <a:r>
              <a:rPr lang="en-US" altLang="zh-CN"/>
              <a:t>1</a:t>
            </a:r>
            <a:r>
              <a:rPr lang="zh-CN" altLang="en-US"/>
              <a:t>：可以被编译器忽略</a:t>
            </a:r>
            <a:r>
              <a:rPr lang="en-US" altLang="zh-CN"/>
              <a:t>2</a:t>
            </a:r>
            <a:r>
              <a:rPr lang="zh-CN" altLang="en-US"/>
              <a:t>：标注代码，用于生成文档；</a:t>
            </a:r>
            <a:r>
              <a:rPr lang="en-US" altLang="zh-CN"/>
              <a:t>3</a:t>
            </a:r>
            <a:r>
              <a:rPr lang="zh-CN" altLang="en-US"/>
              <a:t>：可以临时取消代码段。为了方便交流的言语</a:t>
            </a:r>
          </a:p>
          <a:p>
            <a:r>
              <a:rPr lang="zh-CN" altLang="en-US"/>
              <a:t>单行注释：</a:t>
            </a:r>
            <a:r>
              <a:rPr lang="en-US" altLang="zh-CN"/>
              <a:t>//</a:t>
            </a:r>
          </a:p>
          <a:p>
            <a:r>
              <a:rPr lang="zh-CN" altLang="en-US"/>
              <a:t>多行注释：</a:t>
            </a:r>
            <a:r>
              <a:rPr lang="en-US" altLang="zh-CN"/>
              <a:t>/**/</a:t>
            </a:r>
          </a:p>
          <a:p>
            <a:r>
              <a:rPr lang="zh-CN" altLang="en-US"/>
              <a:t>文档注释：</a:t>
            </a:r>
            <a:r>
              <a:rPr lang="en-US" altLang="zh-CN"/>
              <a:t>/** */,</a:t>
            </a:r>
            <a:r>
              <a:rPr lang="zh-CN" altLang="en-US"/>
              <a:t>放在对象之前。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73587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7854DABB-7977-4A04-A7F4-8412E8840884}" type="slidenum">
              <a:rPr lang="zh-CN" altLang="en-US" smtClean="0">
                <a:latin typeface="Arial" panose="020B0604020202020204" pitchFamily="34" charset="0"/>
              </a:rPr>
              <a:pPr/>
              <a:t>5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73587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1B84BAA-73C8-480F-98F8-C42396F355B1}" type="slidenum">
              <a:rPr lang="zh-CN" altLang="en-US" smtClean="0">
                <a:latin typeface="Arial" panose="020B0604020202020204" pitchFamily="34" charset="0"/>
              </a:rPr>
              <a:pPr/>
              <a:t>6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AA5324-3417-407F-8E8E-F37B3C151E8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400B-6B5D-4D04-A2B3-C694A52BC2C2}" type="datetimeFigureOut">
              <a:rPr lang="zh-CN" altLang="en-US"/>
              <a:pPr>
                <a:defRPr/>
              </a:pPr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0D6-8EB4-4E49-9F4D-3D14F0885F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CB3B-29EA-4E41-B659-3AFA01819A02}" type="datetimeFigureOut">
              <a:rPr lang="zh-CN" altLang="en-US"/>
              <a:pPr>
                <a:defRPr/>
              </a:pPr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9543-A24C-4377-8D43-95CA914074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1ACA1-96B5-4CF7-A40F-C042BAE642EA}" type="datetimeFigureOut">
              <a:rPr lang="zh-CN" altLang="en-US"/>
              <a:pPr>
                <a:defRPr/>
              </a:pPr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3D43-AF41-4DA8-8019-B1FE0CBCAB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415C7E-8AB1-402D-8E90-B15140A0E7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7067B-48E5-4507-83A6-007F0A759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C08A-7117-4EFB-A299-2B2F47EC73B4}" type="datetimeFigureOut">
              <a:rPr lang="zh-CN" altLang="en-US"/>
              <a:pPr>
                <a:defRPr/>
              </a:pPr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9744E-6C68-4B23-A0AE-3E27AAFF98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1A03-5799-427B-8524-D957F143202E}" type="datetimeFigureOut">
              <a:rPr lang="zh-CN" altLang="en-US"/>
              <a:pPr>
                <a:defRPr/>
              </a:pPr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773A-369C-4BEA-B73D-3A614205C1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7C1F9-6471-4375-A17D-9E1B237215A7}" type="datetimeFigureOut">
              <a:rPr lang="zh-CN" altLang="en-US"/>
              <a:pPr>
                <a:defRPr/>
              </a:pPr>
              <a:t>2017/7/12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72FB4-A744-4F1A-8A4B-D297F8D15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D3709-315C-4D1F-A32E-83C591AE1539}" type="datetimeFigureOut">
              <a:rPr lang="zh-CN" altLang="en-US"/>
              <a:pPr>
                <a:defRPr/>
              </a:pPr>
              <a:t>2017/7/12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14D07-6507-437C-B678-667845948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C7262-69B8-4EC8-9A79-5F74EB584ACB}" type="datetimeFigureOut">
              <a:rPr lang="zh-CN" altLang="en-US"/>
              <a:pPr>
                <a:defRPr/>
              </a:pPr>
              <a:t>2017/7/12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630B7-B9A1-46C9-AD53-6E22EF913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C28C-60AC-454A-A7B3-2D5926095C5E}" type="datetimeFigureOut">
              <a:rPr lang="zh-CN" altLang="en-US"/>
              <a:pPr>
                <a:defRPr/>
              </a:pPr>
              <a:t>2017/7/12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A7E8A-4889-40C3-8DDD-08B26EAA2E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6D782-0BE0-4B1A-BB67-FC6C4CE5DB91}" type="datetimeFigureOut">
              <a:rPr lang="zh-CN" altLang="en-US"/>
              <a:pPr>
                <a:defRPr/>
              </a:pPr>
              <a:t>2017/7/12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75B2E-7E22-4C07-990B-EEDC874D8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BFC51-1834-4890-AB2C-A05FB1925B61}" type="datetimeFigureOut">
              <a:rPr lang="zh-CN" altLang="en-US"/>
              <a:pPr>
                <a:defRPr/>
              </a:pPr>
              <a:t>2017/7/12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49CD4-8177-4F96-A63C-748EEF453B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:\Users\Administrator\Desktop\entor2-B 20142拷贝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3175" y="7"/>
            <a:ext cx="9137650" cy="685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5794"/>
            <a:ext cx="8229600" cy="631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DB2C7C80-26A9-417B-A2AA-EDA34D241D0D}" type="datetimeFigureOut">
              <a:rPr lang="zh-CN" altLang="en-US"/>
              <a:pPr>
                <a:defRPr/>
              </a:pPr>
              <a:t>2017/7/12</a:t>
            </a:fld>
            <a:endParaRPr lang="zh-CN" altLang="en-US"/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3FD3E40F-F293-4283-A872-95936A9B84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 descr="Entor2016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346075" y="222885"/>
            <a:ext cx="2170430" cy="5435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 bwMode="auto">
          <a:xfrm>
            <a:off x="2000268" y="2069756"/>
            <a:ext cx="5143500" cy="2073618"/>
            <a:chOff x="1783" y="2702"/>
            <a:chExt cx="2193" cy="537"/>
          </a:xfrm>
        </p:grpSpPr>
        <p:pic>
          <p:nvPicPr>
            <p:cNvPr id="5123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4" name="AutoShape 25"/>
            <p:cNvSpPr>
              <a:spLocks noChangeArrowheads="1"/>
            </p:cNvSpPr>
            <p:nvPr/>
          </p:nvSpPr>
          <p:spPr bwMode="auto">
            <a:xfrm>
              <a:off x="1783" y="2702"/>
              <a:ext cx="2193" cy="315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200" b="1" dirty="0" smtClean="0">
                  <a:solidFill>
                    <a:schemeClr val="bg1"/>
                  </a:solidFill>
                </a:rPr>
                <a:t>标识与变量</a:t>
              </a:r>
              <a:endPara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文本框 9"/>
          <p:cNvSpPr txBox="1">
            <a:spLocks noChangeArrowheads="1"/>
          </p:cNvSpPr>
          <p:nvPr/>
        </p:nvSpPr>
        <p:spPr bwMode="auto">
          <a:xfrm>
            <a:off x="357158" y="1928802"/>
            <a:ext cx="8429683" cy="4500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dirty="0">
                <a:latin typeface="宋体" panose="02010600030101010101" pitchFamily="2" charset="-122"/>
              </a:rPr>
              <a:t>Java</a:t>
            </a:r>
            <a:r>
              <a:rPr kumimoji="1" lang="zh-CN" altLang="en-US" sz="2400" dirty="0">
                <a:latin typeface="宋体" panose="02010600030101010101" pitchFamily="2" charset="-122"/>
              </a:rPr>
              <a:t>包用于对资源分类管理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latin typeface="宋体" panose="02010600030101010101" pitchFamily="2" charset="-122"/>
              </a:rPr>
              <a:t>相关的类放在同一包下</a:t>
            </a:r>
            <a:r>
              <a:rPr kumimoji="1" lang="en-US" altLang="zh-CN" sz="2400" dirty="0" err="1">
                <a:latin typeface="宋体" panose="02010600030101010101" pitchFamily="2" charset="-122"/>
              </a:rPr>
              <a:t>java.io,java.net</a:t>
            </a:r>
            <a:r>
              <a:rPr kumimoji="1" lang="zh-CN" altLang="en-US" sz="2400" dirty="0">
                <a:latin typeface="宋体" panose="02010600030101010101" pitchFamily="2" charset="-122"/>
              </a:rPr>
              <a:t>；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latin typeface="宋体" panose="02010600030101010101" pitchFamily="2" charset="-122"/>
              </a:rPr>
              <a:t>类似于文件系统中的文件夹，对文件进行分类，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 marL="800100" lvl="1" indent="-342900">
              <a:buNone/>
              <a:defRPr/>
            </a:pPr>
            <a:r>
              <a:rPr kumimoji="1" lang="zh-CN" altLang="en-US" sz="2400" dirty="0">
                <a:latin typeface="宋体" panose="02010600030101010101" pitchFamily="2" charset="-122"/>
              </a:rPr>
              <a:t>解决重名问题；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 marL="285750" lvl="1" indent="-285750"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dirty="0">
                <a:latin typeface="宋体" panose="02010600030101010101" pitchFamily="2" charset="-122"/>
              </a:rPr>
              <a:t>包的命名习惯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latin typeface="宋体" panose="02010600030101010101" pitchFamily="2" charset="-122"/>
              </a:rPr>
              <a:t>用小写的单词；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 marL="285750" lvl="1" indent="-285750"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dirty="0">
                <a:latin typeface="宋体" panose="02010600030101010101" pitchFamily="2" charset="-122"/>
              </a:rPr>
              <a:t>包的使用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latin typeface="宋体" panose="02010600030101010101" pitchFamily="2" charset="-122"/>
              </a:rPr>
              <a:t>如果类在包里面，必须在类文件的第一行加上包声明语句，如：</a:t>
            </a:r>
            <a:r>
              <a:rPr lang="en-US" altLang="zh-CN" sz="2400" b="1" dirty="0">
                <a:latin typeface="Arial" panose="020B0604020202020204" pitchFamily="34" charset="0"/>
              </a:rPr>
              <a:t>package </a:t>
            </a:r>
            <a:r>
              <a:rPr lang="en-US" altLang="zh-CN" sz="2400" b="1" dirty="0" err="1">
                <a:latin typeface="Arial" panose="020B0604020202020204" pitchFamily="34" charset="0"/>
              </a:rPr>
              <a:t>com.entor</a:t>
            </a:r>
            <a:r>
              <a:rPr lang="en-US" altLang="zh-CN" sz="2400" b="1" dirty="0" smtClean="0">
                <a:latin typeface="Arial" panose="020B0604020202020204" pitchFamily="34" charset="0"/>
              </a:rPr>
              <a:t>;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defRPr/>
            </a:pP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142844" y="922326"/>
            <a:ext cx="8643998" cy="792162"/>
            <a:chOff x="1787" y="2647"/>
            <a:chExt cx="2255" cy="592"/>
          </a:xfrm>
        </p:grpSpPr>
        <p:pic>
          <p:nvPicPr>
            <p:cNvPr id="14340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1" name="AutoShape 25"/>
            <p:cNvSpPr>
              <a:spLocks noChangeArrowheads="1"/>
            </p:cNvSpPr>
            <p:nvPr/>
          </p:nvSpPr>
          <p:spPr bwMode="auto">
            <a:xfrm>
              <a:off x="1849" y="2647"/>
              <a:ext cx="2193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包（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package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7002463" y="6381750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 wrap="square" lIns="91440" tIns="45720" rIns="91440" bIns="45720" numCol="1" anchor="t" anchorCtr="0" compatLnSpc="1"/>
          <a:lstStyle/>
          <a:p>
            <a:r>
              <a:rPr lang="zh-CN" altLang="en-US" smtClean="0">
                <a:latin typeface="Arial" panose="020B0604020202020204" pitchFamily="34" charset="0"/>
              </a:rPr>
              <a:t>                   </a:t>
            </a:r>
            <a:r>
              <a:rPr lang="zh-CN" altLang="en-US" smtClean="0">
                <a:latin typeface="Comic Sans MS" panose="030F0702030302020204" pitchFamily="66" charset="0"/>
              </a:rPr>
              <a:t> </a:t>
            </a:r>
            <a:fld id="{63951B86-71BC-405C-A046-58FEF670D9B6}" type="datetime1">
              <a:rPr lang="zh-CN" altLang="en-US" smtClean="0">
                <a:solidFill>
                  <a:srgbClr val="FF0000"/>
                </a:solidFill>
                <a:latin typeface="Comic Sans MS" panose="030F0702030302020204" pitchFamily="66" charset="0"/>
              </a:rPr>
              <a:pPr/>
              <a:t>2017/7/12</a:t>
            </a:fld>
            <a:endParaRPr lang="zh-CN" altLang="en-US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363" name="Rectangle 3"/>
          <p:cNvSpPr txBox="1">
            <a:spLocks noChangeArrowheads="1"/>
          </p:cNvSpPr>
          <p:nvPr/>
        </p:nvSpPr>
        <p:spPr bwMode="auto">
          <a:xfrm>
            <a:off x="357158" y="1643050"/>
            <a:ext cx="8372505" cy="47149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3200" dirty="0">
                <a:latin typeface="宋体" panose="02010600030101010101" pitchFamily="2" charset="-122"/>
                <a:ea typeface="微软雅黑" panose="020B0503020204020204" pitchFamily="34" charset="-122"/>
              </a:rPr>
              <a:t>什么是变量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不确定、可变化的数据；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数据的临时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存放地方；</a:t>
            </a:r>
            <a:endParaRPr kumimoji="1" lang="en-US" altLang="zh-CN" sz="3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在计算机内存开辟一块记忆空间；</a:t>
            </a:r>
            <a:endParaRPr kumimoji="1" lang="zh-CN" altLang="en-US" sz="3200" dirty="0">
              <a:solidFill>
                <a:srgbClr val="8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是强类型语言，使用时需遵守规则：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先声明，初始化，再使用；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确定数据类型；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不能重复声明；</a:t>
            </a:r>
            <a:endParaRPr kumimoji="1" lang="en-US" altLang="zh-CN" sz="3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所有的变量都有一个作用域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  <a:endParaRPr kumimoji="1" lang="zh-CN" altLang="en-US" sz="32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357158" y="922325"/>
            <a:ext cx="8429684" cy="792163"/>
            <a:chOff x="1783" y="2647"/>
            <a:chExt cx="2193" cy="592"/>
          </a:xfrm>
        </p:grpSpPr>
        <p:pic>
          <p:nvPicPr>
            <p:cNvPr id="15365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6" name="AutoShape 25"/>
            <p:cNvSpPr>
              <a:spLocks noChangeArrowheads="1"/>
            </p:cNvSpPr>
            <p:nvPr/>
          </p:nvSpPr>
          <p:spPr bwMode="auto">
            <a:xfrm>
              <a:off x="1783" y="2647"/>
              <a:ext cx="2193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>
                  <a:solidFill>
                    <a:schemeClr val="bg1"/>
                  </a:solidFill>
                </a:rPr>
                <a:t>变量</a:t>
              </a:r>
              <a:endPara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571472" y="1643050"/>
            <a:ext cx="8135938" cy="3816350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4000" dirty="0" smtClean="0"/>
              <a:t>&lt;</a:t>
            </a:r>
            <a:r>
              <a:rPr lang="zh-CN" altLang="en-US" sz="4000" dirty="0" smtClean="0"/>
              <a:t>数据类型</a:t>
            </a:r>
            <a:r>
              <a:rPr lang="en-US" altLang="zh-CN" sz="4000" dirty="0" smtClean="0"/>
              <a:t>&gt; &lt;</a:t>
            </a:r>
            <a:r>
              <a:rPr lang="zh-CN" altLang="en-US" sz="4000" dirty="0" smtClean="0"/>
              <a:t>标识符名称</a:t>
            </a:r>
            <a:r>
              <a:rPr lang="en-US" altLang="zh-CN" sz="4000" dirty="0" smtClean="0"/>
              <a:t>&gt;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dirty="0" smtClean="0"/>
              <a:t>如：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;// </a:t>
            </a:r>
            <a:r>
              <a:rPr lang="zh-CN" altLang="en-US" dirty="0" smtClean="0"/>
              <a:t>引用类型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age;// </a:t>
            </a:r>
            <a:r>
              <a:rPr lang="zh-CN" altLang="en-US" dirty="0" smtClean="0"/>
              <a:t>基本类型</a:t>
            </a:r>
            <a:endParaRPr lang="en-US" altLang="zh-CN" dirty="0" smtClean="0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2555874" y="765175"/>
            <a:ext cx="4302141" cy="792163"/>
            <a:chOff x="1783" y="2647"/>
            <a:chExt cx="2193" cy="592"/>
          </a:xfrm>
        </p:grpSpPr>
        <p:pic>
          <p:nvPicPr>
            <p:cNvPr id="16388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89" name="AutoShape 25"/>
            <p:cNvSpPr>
              <a:spLocks noChangeArrowheads="1"/>
            </p:cNvSpPr>
            <p:nvPr/>
          </p:nvSpPr>
          <p:spPr bwMode="auto">
            <a:xfrm>
              <a:off x="1783" y="2647"/>
              <a:ext cx="2193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>
                  <a:solidFill>
                    <a:schemeClr val="bg1"/>
                  </a:solidFill>
                </a:rPr>
                <a:t>变量声明</a:t>
              </a:r>
              <a:endPara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571500" y="1357298"/>
            <a:ext cx="8072466" cy="4357704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dirty="0" smtClean="0"/>
              <a:t>声明时初始化：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“hello world”;// </a:t>
            </a:r>
            <a:r>
              <a:rPr lang="zh-CN" altLang="en-US" dirty="0" smtClean="0"/>
              <a:t>一个字符串变量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age = 100;// </a:t>
            </a:r>
            <a:r>
              <a:rPr lang="zh-CN" altLang="en-US" dirty="0" smtClean="0"/>
              <a:t>一个整数变量</a:t>
            </a:r>
            <a:endParaRPr lang="en-US" altLang="zh-CN" dirty="0" smtClean="0"/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dirty="0" smtClean="0"/>
              <a:t>声明后再初始化：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;</a:t>
            </a:r>
          </a:p>
          <a:p>
            <a:pPr eaLnBrk="1" hangingPunct="1"/>
            <a:r>
              <a:rPr lang="en-US" altLang="zh-CN" dirty="0" err="1" smtClean="0"/>
              <a:t>str</a:t>
            </a:r>
            <a:r>
              <a:rPr lang="en-US" altLang="zh-CN" dirty="0" smtClean="0"/>
              <a:t> = “hello world”;</a:t>
            </a:r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age;</a:t>
            </a:r>
          </a:p>
          <a:p>
            <a:pPr eaLnBrk="1" hangingPunct="1"/>
            <a:r>
              <a:rPr lang="en-US" altLang="zh-CN" dirty="0" smtClean="0"/>
              <a:t>age = 100;    </a:t>
            </a: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2143108" y="571500"/>
            <a:ext cx="5072098" cy="792163"/>
            <a:chOff x="1783" y="2647"/>
            <a:chExt cx="2193" cy="592"/>
          </a:xfrm>
        </p:grpSpPr>
        <p:pic>
          <p:nvPicPr>
            <p:cNvPr id="17412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3" name="AutoShape 25"/>
            <p:cNvSpPr>
              <a:spLocks noChangeArrowheads="1"/>
            </p:cNvSpPr>
            <p:nvPr/>
          </p:nvSpPr>
          <p:spPr bwMode="auto">
            <a:xfrm>
              <a:off x="1783" y="2647"/>
              <a:ext cx="2193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>
                  <a:solidFill>
                    <a:schemeClr val="bg1"/>
                  </a:solidFill>
                </a:rPr>
                <a:t>变量初始化</a:t>
              </a:r>
              <a:endPara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579091" y="1487790"/>
            <a:ext cx="8229600" cy="4714875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zh-CN" altLang="en-US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所有的变量都有一个作用域，一般是以大括号来分界；</a:t>
            </a:r>
            <a:endParaRPr lang="en-US" altLang="zh-CN" sz="2800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800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 = 0;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boolean</a:t>
            </a: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 is = true;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if(is){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2800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 j = 0;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2800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System.out.println</a:t>
            </a: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(“</a:t>
            </a:r>
            <a:r>
              <a:rPr lang="en-US" altLang="zh-CN" sz="2800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=”+</a:t>
            </a:r>
            <a:r>
              <a:rPr lang="en-US" altLang="zh-CN" sz="2800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+“ j=”+ j);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System.out.println</a:t>
            </a: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(“</a:t>
            </a:r>
            <a:r>
              <a:rPr lang="en-US" altLang="zh-CN" sz="2800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=”+</a:t>
            </a:r>
            <a:r>
              <a:rPr lang="en-US" altLang="zh-CN" sz="2800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800" dirty="0" smtClean="0">
                <a:latin typeface="Consolas" panose="020B0609020204030204" pitchFamily="49" charset="0"/>
                <a:ea typeface="黑体" panose="02010609060101010101" pitchFamily="49" charset="-122"/>
              </a:rPr>
              <a:t>+“ j=”+ j);</a:t>
            </a:r>
            <a:endParaRPr lang="en-US" altLang="zh-CN" sz="2800" dirty="0" smtClean="0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1571604" y="571500"/>
            <a:ext cx="6000792" cy="792163"/>
            <a:chOff x="1783" y="2647"/>
            <a:chExt cx="2193" cy="592"/>
          </a:xfrm>
        </p:grpSpPr>
        <p:pic>
          <p:nvPicPr>
            <p:cNvPr id="18436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7" name="AutoShape 25"/>
            <p:cNvSpPr>
              <a:spLocks noChangeArrowheads="1"/>
            </p:cNvSpPr>
            <p:nvPr/>
          </p:nvSpPr>
          <p:spPr bwMode="auto">
            <a:xfrm>
              <a:off x="1783" y="2647"/>
              <a:ext cx="2193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>
                  <a:solidFill>
                    <a:schemeClr val="bg1"/>
                  </a:solidFill>
                </a:rPr>
                <a:t>变量作用域</a:t>
              </a:r>
              <a:endPara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00051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掌握三种注释符的使用；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理解关键字和标识符；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掌握包的命名习惯与使用；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理解变量的含义及存储原理；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掌握变量的使用；</a:t>
            </a:r>
            <a:endParaRPr lang="en-US" altLang="zh-CN" dirty="0" smtClean="0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2571764" y="730237"/>
            <a:ext cx="3929062" cy="841375"/>
            <a:chOff x="357" y="2610"/>
            <a:chExt cx="3615" cy="629"/>
          </a:xfrm>
        </p:grpSpPr>
        <p:pic>
          <p:nvPicPr>
            <p:cNvPr id="6148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9" name="AutoShape 25"/>
            <p:cNvSpPr>
              <a:spLocks noChangeArrowheads="1"/>
            </p:cNvSpPr>
            <p:nvPr/>
          </p:nvSpPr>
          <p:spPr bwMode="auto">
            <a:xfrm>
              <a:off x="357" y="2610"/>
              <a:ext cx="3564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本节学习目标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 bwMode="auto">
          <a:xfrm>
            <a:off x="3550920" y="730250"/>
            <a:ext cx="3013075" cy="841375"/>
            <a:chOff x="357" y="2610"/>
            <a:chExt cx="3615" cy="629"/>
          </a:xfrm>
        </p:grpSpPr>
        <p:pic>
          <p:nvPicPr>
            <p:cNvPr id="6148" name="Picture 24" descr="阴影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9" name="AutoShape 25"/>
            <p:cNvSpPr>
              <a:spLocks noChangeArrowheads="1"/>
            </p:cNvSpPr>
            <p:nvPr/>
          </p:nvSpPr>
          <p:spPr bwMode="auto">
            <a:xfrm>
              <a:off x="357" y="2610"/>
              <a:ext cx="3564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注释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04900" y="1430655"/>
            <a:ext cx="7223760" cy="514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000"/>
              <a:t>注释</a:t>
            </a: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zh-CN" altLang="en-US"/>
              <a:t>被</a:t>
            </a:r>
            <a:r>
              <a:rPr lang="en-US" altLang="zh-CN"/>
              <a:t>Java</a:t>
            </a:r>
            <a:r>
              <a:rPr lang="zh-CN" altLang="en-US"/>
              <a:t>编译器忽略的部分</a:t>
            </a: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zh-CN" altLang="en-US"/>
              <a:t>用于对代码进行标注，生成文档</a:t>
            </a: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zh-CN" altLang="en-US"/>
              <a:t>用于临时取消部分代码断</a:t>
            </a:r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000"/>
              <a:t>注释语法，有三种</a:t>
            </a:r>
            <a:r>
              <a:rPr lang="en-US" altLang="zh-CN" sz="2000"/>
              <a:t>:</a:t>
            </a:r>
          </a:p>
          <a:p>
            <a:pPr marL="800100" lvl="1" indent="-342900">
              <a:buFont typeface="Wingdings" panose="05000000000000000000" charset="0"/>
              <a:buChar char="ü"/>
            </a:pPr>
            <a:r>
              <a:rPr lang="zh-CN" altLang="en-US" sz="2000"/>
              <a:t>单行注释</a:t>
            </a:r>
            <a:r>
              <a:rPr lang="en-US" altLang="zh-CN" sz="2000"/>
              <a:t>: //</a:t>
            </a:r>
            <a:r>
              <a:rPr lang="zh-CN" altLang="en-US" sz="2000"/>
              <a:t>这是注释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/>
              <a:t>由</a:t>
            </a:r>
            <a:r>
              <a:rPr lang="en-US" altLang="zh-CN" sz="2000"/>
              <a:t>//</a:t>
            </a:r>
            <a:r>
              <a:rPr lang="zh-CN" altLang="en-US" sz="2000"/>
              <a:t>开始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到当前行尾结束</a:t>
            </a:r>
          </a:p>
          <a:p>
            <a:pPr marL="800100" lvl="1" indent="-342900">
              <a:buFont typeface="Wingdings" panose="05000000000000000000" charset="0"/>
              <a:buChar char="ü"/>
            </a:pPr>
            <a:r>
              <a:rPr lang="zh-CN" altLang="en-US" sz="2000"/>
              <a:t>多行注释</a:t>
            </a:r>
            <a:r>
              <a:rPr lang="en-US" altLang="zh-CN" sz="2000"/>
              <a:t>: /*</a:t>
            </a:r>
            <a:r>
              <a:rPr lang="zh-CN" altLang="en-US" sz="2000"/>
              <a:t>这是多行注释</a:t>
            </a:r>
            <a:r>
              <a:rPr lang="en-US" altLang="zh-CN" sz="2000"/>
              <a:t>*/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/>
              <a:t>由</a:t>
            </a:r>
            <a:r>
              <a:rPr lang="en-US" altLang="zh-CN" sz="2000"/>
              <a:t>/*</a:t>
            </a:r>
            <a:r>
              <a:rPr lang="zh-CN" altLang="en-US" sz="2000"/>
              <a:t>开始，到</a:t>
            </a:r>
            <a:r>
              <a:rPr lang="en-US" altLang="zh-CN" sz="2000"/>
              <a:t>*/</a:t>
            </a:r>
            <a:r>
              <a:rPr lang="zh-CN" altLang="en-US" sz="2000"/>
              <a:t>结束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可以注释多行信息</a:t>
            </a:r>
          </a:p>
          <a:p>
            <a:pPr marL="800100" lvl="1" indent="-342900">
              <a:buFont typeface="Wingdings" panose="05000000000000000000" charset="0"/>
              <a:buChar char="ü"/>
            </a:pPr>
            <a:r>
              <a:rPr lang="zh-CN" altLang="en-US" sz="2000"/>
              <a:t>文档注释</a:t>
            </a:r>
            <a:r>
              <a:rPr lang="en-US" altLang="zh-CN" sz="2000"/>
              <a:t>:/**</a:t>
            </a:r>
            <a:r>
              <a:rPr lang="zh-CN" altLang="en-US" sz="2000"/>
              <a:t>这是文档注释</a:t>
            </a:r>
            <a:r>
              <a:rPr lang="en-US" altLang="zh-CN" sz="2000"/>
              <a:t>*/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/>
              <a:t>由</a:t>
            </a:r>
            <a:r>
              <a:rPr lang="en-US" altLang="zh-CN" sz="2000"/>
              <a:t>/**</a:t>
            </a:r>
            <a:r>
              <a:rPr lang="zh-CN" altLang="en-US" sz="2000"/>
              <a:t>开始，到</a:t>
            </a:r>
            <a:r>
              <a:rPr lang="en-US" altLang="zh-CN" sz="2000"/>
              <a:t>*/</a:t>
            </a:r>
            <a:r>
              <a:rPr lang="zh-CN" altLang="en-US" sz="2000"/>
              <a:t>结束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注释多行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/>
              <a:t>用于生成文档，放在被注释的对象之前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4"/>
          <p:cNvSpPr>
            <a:spLocks noChangeArrowheads="1"/>
          </p:cNvSpPr>
          <p:nvPr/>
        </p:nvSpPr>
        <p:spPr bwMode="auto">
          <a:xfrm>
            <a:off x="428596" y="1136769"/>
            <a:ext cx="8358246" cy="5078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com.entor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>
              <a:buNone/>
            </a:pP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 我的第一个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java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程序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  <a:endParaRPr lang="en-US" altLang="zh-CN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HelloWorld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>
              <a:buNone/>
            </a:pP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	 * 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main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方法，程序的入口</a:t>
            </a:r>
          </a:p>
          <a:p>
            <a:pPr>
              <a:buNone/>
            </a:pPr>
            <a:r>
              <a:rPr lang="pt-BR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	 * </a:t>
            </a:r>
            <a:r>
              <a:rPr lang="pt-BR" altLang="zh-CN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altLang="zh-CN" b="1" dirty="0">
                <a:solidFill>
                  <a:srgbClr val="3F5FBF"/>
                </a:solidFill>
                <a:latin typeface="Consolas" panose="020B0609020204030204" pitchFamily="49" charset="0"/>
              </a:rPr>
              <a:t> args </a:t>
            </a:r>
            <a:r>
              <a:rPr lang="zh-CN" altLang="pt-BR" b="1" dirty="0">
                <a:solidFill>
                  <a:srgbClr val="3F5FBF"/>
                </a:solidFill>
                <a:latin typeface="Consolas" panose="020B0609020204030204" pitchFamily="49" charset="0"/>
              </a:rPr>
              <a:t>命令行参数</a:t>
            </a:r>
          </a:p>
          <a:p>
            <a:pPr>
              <a:buNone/>
            </a:pP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	 *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在控制台打印</a:t>
            </a: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3F7F5F"/>
                </a:solidFill>
                <a:latin typeface="Consolas" panose="020B0609020204030204" pitchFamily="49" charset="0"/>
              </a:rPr>
              <a:t>Hello,Java</a:t>
            </a: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</a:rPr>
              <a:t>!"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Hello,Java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>
              <a:buNone/>
            </a:pPr>
            <a:r>
              <a:rPr lang="zh-TW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		 * 多行注释</a:t>
            </a:r>
          </a:p>
          <a:p>
            <a:pPr>
              <a:buNone/>
            </a:pPr>
            <a:r>
              <a:rPr lang="zh-TW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		 * 可注释掉多行代码</a:t>
            </a:r>
          </a:p>
          <a:p>
            <a:pPr>
              <a:buNone/>
            </a:pPr>
            <a:r>
              <a:rPr lang="zh-TW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		 *</a:t>
            </a: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4143372" y="214290"/>
            <a:ext cx="3384550" cy="714380"/>
            <a:chOff x="1783" y="2861"/>
            <a:chExt cx="2193" cy="378"/>
          </a:xfrm>
        </p:grpSpPr>
        <p:pic>
          <p:nvPicPr>
            <p:cNvPr id="8196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7" name="AutoShape 25"/>
            <p:cNvSpPr>
              <a:spLocks noChangeArrowheads="1"/>
            </p:cNvSpPr>
            <p:nvPr/>
          </p:nvSpPr>
          <p:spPr bwMode="auto">
            <a:xfrm>
              <a:off x="1783" y="2861"/>
              <a:ext cx="2193" cy="293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200" b="1" dirty="0">
                  <a:solidFill>
                    <a:schemeClr val="bg1"/>
                  </a:solidFill>
                </a:rPr>
                <a:t>注释实例</a:t>
              </a:r>
              <a:endPara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4"/>
          <p:cNvGraphicFramePr>
            <a:graphicFrameLocks noGrp="1"/>
          </p:cNvGraphicFramePr>
          <p:nvPr>
            <p:ph idx="1"/>
          </p:nvPr>
        </p:nvGraphicFramePr>
        <p:xfrm>
          <a:off x="396875" y="2119329"/>
          <a:ext cx="8280400" cy="407035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65275"/>
                <a:gridCol w="1536700"/>
                <a:gridCol w="1673225"/>
                <a:gridCol w="1674813"/>
                <a:gridCol w="1830387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abstract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continue 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for 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new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switch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lang="en-US" altLang="zh-CN" sz="180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float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default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lang="en-US" altLang="zh-CN" sz="180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native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sym typeface="Consolas" panose="020B0609020204030204" pitchFamily="49" charset="0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package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synchronized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err="1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boolean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do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if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private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this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break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double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implements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protected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throw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byte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else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import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public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throws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case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lang="en-US" altLang="zh-CN" sz="180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super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instanceof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return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transient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catch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extends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int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short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try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char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final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interface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static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void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class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finally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long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while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sym typeface="Consolas" panose="020B0609020204030204" pitchFamily="49" charset="0"/>
                        </a:rPr>
                        <a:t>volatile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pSp>
        <p:nvGrpSpPr>
          <p:cNvPr id="2" name="Group 23"/>
          <p:cNvGrpSpPr/>
          <p:nvPr/>
        </p:nvGrpSpPr>
        <p:grpSpPr bwMode="auto">
          <a:xfrm>
            <a:off x="2505509" y="343254"/>
            <a:ext cx="4643438" cy="936679"/>
            <a:chOff x="1568" y="2107"/>
            <a:chExt cx="2702" cy="700"/>
          </a:xfrm>
        </p:grpSpPr>
        <p:pic>
          <p:nvPicPr>
            <p:cNvPr id="9221" name="Picture 24" descr="阴影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87" y="2682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2" name="AutoShape 25"/>
            <p:cNvSpPr>
              <a:spLocks noChangeArrowheads="1"/>
            </p:cNvSpPr>
            <p:nvPr/>
          </p:nvSpPr>
          <p:spPr bwMode="auto">
            <a:xfrm>
              <a:off x="1568" y="2107"/>
              <a:ext cx="2702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>
                  <a:solidFill>
                    <a:schemeClr val="bg1"/>
                  </a:solidFill>
                </a:rPr>
                <a:t>关键字（保留字）</a:t>
              </a:r>
              <a:endPara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6875" y="1351280"/>
            <a:ext cx="8279765" cy="659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Java的关键字对Java的编译器有特殊的意义，他们用来表示一种数据类型，或者表示程序的结构等，关键字不能用作变量名、方法名、类名、包名和参数。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 bwMode="auto">
          <a:xfrm>
            <a:off x="2357454" y="850887"/>
            <a:ext cx="4643438" cy="792163"/>
            <a:chOff x="1482" y="2647"/>
            <a:chExt cx="2702" cy="592"/>
          </a:xfrm>
        </p:grpSpPr>
        <p:pic>
          <p:nvPicPr>
            <p:cNvPr id="10244" name="Picture 24" descr="阴影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5" name="AutoShape 25"/>
            <p:cNvSpPr>
              <a:spLocks noChangeArrowheads="1"/>
            </p:cNvSpPr>
            <p:nvPr/>
          </p:nvSpPr>
          <p:spPr bwMode="auto">
            <a:xfrm>
              <a:off x="1482" y="2647"/>
              <a:ext cx="2702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特别注意</a:t>
              </a:r>
              <a:endPara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243" name="内容占位符 6"/>
          <p:cNvSpPr>
            <a:spLocks noGrp="1"/>
          </p:cNvSpPr>
          <p:nvPr>
            <p:ph idx="1"/>
          </p:nvPr>
        </p:nvSpPr>
        <p:spPr>
          <a:xfrm>
            <a:off x="636270" y="1807845"/>
            <a:ext cx="8164830" cy="4088130"/>
          </a:xfrm>
        </p:spPr>
        <p:txBody>
          <a:bodyPr/>
          <a:lstStyle/>
          <a:p>
            <a:r>
              <a:rPr lang="en-US" altLang="zh-CN" dirty="0" err="1" smtClean="0"/>
              <a:t>true,false,null</a:t>
            </a:r>
            <a:r>
              <a:rPr lang="zh-CN" altLang="en-US" dirty="0" smtClean="0"/>
              <a:t>不是关键字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9"/>
          <p:cNvSpPr txBox="1">
            <a:spLocks noChangeArrowheads="1"/>
          </p:cNvSpPr>
          <p:nvPr/>
        </p:nvSpPr>
        <p:spPr bwMode="auto">
          <a:xfrm>
            <a:off x="357158" y="1716074"/>
            <a:ext cx="8316914" cy="4007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什么是标识符？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None/>
            </a:pPr>
            <a:r>
              <a:rPr kumimoji="1"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用来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标识类名、变量名、接口名、方法名、包名的字符串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标识符规则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由字母、$、_、数字组成，数字不能开头；</a:t>
            </a:r>
          </a:p>
          <a:p>
            <a:pPr marL="742950" lvl="1" indent="-28575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大小写敏感，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是代表不同的对象；</a:t>
            </a:r>
          </a:p>
          <a:p>
            <a:pPr marL="742950" lvl="1" indent="-28575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不能</a:t>
            </a:r>
            <a:r>
              <a:rPr lang="zh-CN" altLang="en-US" sz="2400" dirty="0">
                <a:solidFill>
                  <a:srgbClr val="FF0000"/>
                </a:solidFill>
              </a:rPr>
              <a:t>使用关键字、空格、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zh-CN" altLang="en-US" sz="2400" dirty="0">
                <a:solidFill>
                  <a:srgbClr val="FF0000"/>
                </a:solidFill>
              </a:rPr>
              <a:t>等特殊字符；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true,false,null</a:t>
            </a:r>
            <a:r>
              <a:rPr lang="zh-CN" altLang="en-US" sz="2400" dirty="0">
                <a:solidFill>
                  <a:srgbClr val="FF0000"/>
                </a:solidFill>
              </a:rPr>
              <a:t>不是关键字，但也不能用作标识符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742950" lvl="1" indent="-285750"/>
            <a:endParaRPr kumimoji="1"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/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2555874" y="642918"/>
            <a:ext cx="3873513" cy="792163"/>
            <a:chOff x="1783" y="2647"/>
            <a:chExt cx="2193" cy="592"/>
          </a:xfrm>
        </p:grpSpPr>
        <p:pic>
          <p:nvPicPr>
            <p:cNvPr id="11268" name="Picture 24" descr="阴影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9" name="AutoShape 25"/>
            <p:cNvSpPr>
              <a:spLocks noChangeArrowheads="1"/>
            </p:cNvSpPr>
            <p:nvPr/>
          </p:nvSpPr>
          <p:spPr bwMode="auto">
            <a:xfrm>
              <a:off x="1783" y="2647"/>
              <a:ext cx="2193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</a:t>
              </a:r>
              <a:endPara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 txBox="1">
            <a:spLocks noChangeArrowheads="1"/>
          </p:cNvSpPr>
          <p:nvPr/>
        </p:nvSpPr>
        <p:spPr bwMode="auto">
          <a:xfrm>
            <a:off x="466725" y="1500174"/>
            <a:ext cx="8229600" cy="4729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None/>
            </a:pPr>
            <a:r>
              <a:rPr lang="zh-CN" altLang="en-US" sz="3200" dirty="0">
                <a:latin typeface="Calibri" panose="020F0502020204030204" pitchFamily="34" charset="0"/>
              </a:rPr>
              <a:t>int  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$9</a:t>
            </a:r>
            <a:r>
              <a:rPr lang="zh-CN" altLang="en-US" sz="3200" dirty="0">
                <a:latin typeface="Calibri" panose="020F0502020204030204" pitchFamily="34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None/>
            </a:pPr>
            <a:r>
              <a:rPr lang="zh-CN" altLang="en-US" sz="3200" dirty="0">
                <a:latin typeface="Calibri" panose="020F0502020204030204" pitchFamily="34" charset="0"/>
              </a:rPr>
              <a:t>String  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_str</a:t>
            </a:r>
            <a:r>
              <a:rPr lang="zh-CN" altLang="en-US" sz="3200" dirty="0">
                <a:latin typeface="Calibri" panose="020F0502020204030204" pitchFamily="34" charset="0"/>
              </a:rPr>
              <a:t>; </a:t>
            </a:r>
          </a:p>
          <a:p>
            <a:pPr marL="342900" indent="-342900" eaLnBrk="0" hangingPunct="0">
              <a:spcBef>
                <a:spcPct val="20000"/>
              </a:spcBef>
              <a:buNone/>
            </a:pPr>
            <a:r>
              <a:rPr lang="zh-CN" altLang="en-US" sz="3200" dirty="0">
                <a:latin typeface="Calibri" panose="020F0502020204030204" pitchFamily="34" charset="0"/>
              </a:rPr>
              <a:t>double  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9$</a:t>
            </a:r>
            <a:r>
              <a:rPr lang="en-US" altLang="zh-CN" sz="3200" dirty="0">
                <a:latin typeface="Calibri" panose="020F0502020204030204" pitchFamily="34" charset="0"/>
              </a:rPr>
              <a:t>;</a:t>
            </a:r>
            <a:r>
              <a:rPr lang="zh-CN" altLang="en-US" sz="3200" dirty="0">
                <a:latin typeface="Calibri" panose="020F0502020204030204" pitchFamily="34" charset="0"/>
              </a:rPr>
              <a:t>  </a:t>
            </a:r>
            <a:endParaRPr lang="en-US" altLang="zh-CN" sz="3200" dirty="0">
              <a:latin typeface="Calibri" panose="020F050202020403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None/>
            </a:pPr>
            <a:r>
              <a:rPr lang="zh-CN" altLang="en-US" sz="3200" dirty="0">
                <a:latin typeface="Calibri" panose="020F0502020204030204" pitchFamily="34" charset="0"/>
              </a:rPr>
              <a:t>float  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score</a:t>
            </a:r>
            <a:r>
              <a:rPr lang="zh-CN" altLang="en-US" sz="3200" dirty="0">
                <a:latin typeface="Calibri" panose="020F0502020204030204" pitchFamily="34" charset="0"/>
              </a:rPr>
              <a:t>;</a:t>
            </a:r>
            <a:endParaRPr lang="en-US" altLang="zh-CN" sz="3200" dirty="0">
              <a:latin typeface="Calibri" panose="020F050202020403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None/>
            </a:pPr>
            <a:r>
              <a:rPr lang="zh-CN" altLang="en-US" sz="3200" dirty="0">
                <a:latin typeface="Calibri" panose="020F0502020204030204" pitchFamily="34" charset="0"/>
              </a:rPr>
              <a:t>float  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</a:rPr>
              <a:t>+</a:t>
            </a:r>
            <a:r>
              <a:rPr lang="zh-CN" altLang="en-US" sz="3200" dirty="0">
                <a:latin typeface="Calibri" panose="020F0502020204030204" pitchFamily="34" charset="0"/>
              </a:rPr>
              <a:t>;</a:t>
            </a:r>
            <a:r>
              <a:rPr lang="en-US" altLang="zh-CN" sz="3200" dirty="0">
                <a:latin typeface="Calibri" panose="020F0502020204030204" pitchFamily="34" charset="0"/>
              </a:rPr>
              <a:t>   </a:t>
            </a:r>
          </a:p>
          <a:p>
            <a:pPr marL="342900" indent="-342900" eaLnBrk="0" hangingPunct="0">
              <a:spcBef>
                <a:spcPct val="20000"/>
              </a:spcBef>
              <a:buNone/>
            </a:pPr>
            <a:r>
              <a:rPr lang="zh-CN" altLang="en-US" sz="3200" dirty="0">
                <a:latin typeface="Calibri" panose="020F0502020204030204" pitchFamily="34" charset="0"/>
              </a:rPr>
              <a:t>double  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sz="3200" dirty="0">
                <a:latin typeface="Calibri" panose="020F0502020204030204" pitchFamily="34" charset="0"/>
              </a:rPr>
              <a:t>;</a:t>
            </a:r>
            <a:r>
              <a:rPr lang="zh-CN" altLang="en-US" sz="3200" dirty="0">
                <a:latin typeface="Calibri" panose="020F0502020204030204" pitchFamily="34" charset="0"/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buNone/>
            </a:pPr>
            <a:r>
              <a:rPr lang="zh-CN" altLang="en-US" sz="3200" dirty="0">
                <a:latin typeface="Calibri" panose="020F0502020204030204" pitchFamily="34" charset="0"/>
              </a:rPr>
              <a:t>public void 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fun1</a:t>
            </a:r>
            <a:r>
              <a:rPr lang="zh-CN" altLang="en-US" sz="3200" dirty="0">
                <a:latin typeface="Calibri" panose="020F0502020204030204" pitchFamily="34" charset="0"/>
              </a:rPr>
              <a:t>(){...}</a:t>
            </a:r>
            <a:r>
              <a:rPr lang="en-US" altLang="zh-CN" sz="3200" dirty="0">
                <a:latin typeface="Calibri" panose="020F0502020204030204" pitchFamily="34" charset="0"/>
              </a:rPr>
              <a:t>;</a:t>
            </a:r>
            <a:endParaRPr lang="zh-CN" altLang="en-US" sz="3200" dirty="0">
              <a:latin typeface="Calibri" panose="020F050202020403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None/>
            </a:pPr>
            <a:r>
              <a:rPr lang="en-US" altLang="zh-CN" sz="3200" dirty="0">
                <a:latin typeface="Calibri" panose="020F0502020204030204" pitchFamily="34" charset="0"/>
              </a:rPr>
              <a:t>public </a:t>
            </a:r>
            <a:r>
              <a:rPr lang="zh-CN" altLang="en-US" sz="3200" dirty="0">
                <a:latin typeface="Calibri" panose="020F0502020204030204" pitchFamily="34" charset="0"/>
              </a:rPr>
              <a:t>class 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3tudent</a:t>
            </a:r>
            <a:r>
              <a:rPr lang="zh-CN" altLang="en-US" sz="3200" dirty="0">
                <a:latin typeface="Calibri" panose="020F0502020204030204" pitchFamily="34" charset="0"/>
              </a:rPr>
              <a:t>{...} </a:t>
            </a:r>
            <a:r>
              <a:rPr lang="en-US" altLang="zh-CN" sz="3200" dirty="0">
                <a:latin typeface="Calibri" panose="020F0502020204030204" pitchFamily="34" charset="0"/>
              </a:rPr>
              <a:t>;</a:t>
            </a:r>
            <a:r>
              <a:rPr lang="zh-CN" altLang="en-US" sz="3200" dirty="0">
                <a:latin typeface="Calibri" panose="020F0502020204030204" pitchFamily="34" charset="0"/>
              </a:rPr>
              <a:t> </a:t>
            </a: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2143125" y="765175"/>
            <a:ext cx="4643438" cy="792163"/>
            <a:chOff x="1569" y="2647"/>
            <a:chExt cx="2407" cy="592"/>
          </a:xfrm>
        </p:grpSpPr>
        <p:pic>
          <p:nvPicPr>
            <p:cNvPr id="12292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3" name="AutoShape 25"/>
            <p:cNvSpPr>
              <a:spLocks noChangeArrowheads="1"/>
            </p:cNvSpPr>
            <p:nvPr/>
          </p:nvSpPr>
          <p:spPr bwMode="auto">
            <a:xfrm>
              <a:off x="1569" y="2647"/>
              <a:ext cx="2407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>
                  <a:solidFill>
                    <a:schemeClr val="bg1"/>
                  </a:solidFill>
                </a:rPr>
                <a:t>下面的标识符正确吗？</a:t>
              </a:r>
              <a:endPara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 txBox="1">
            <a:spLocks noChangeArrowheads="1"/>
          </p:cNvSpPr>
          <p:nvPr/>
        </p:nvSpPr>
        <p:spPr bwMode="auto">
          <a:xfrm>
            <a:off x="466725" y="1929436"/>
            <a:ext cx="8229600" cy="4500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88975" lvl="1" indent="-231775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类名以大写字母开头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60014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public class </a:t>
            </a:r>
            <a:r>
              <a:rPr lang="en-US" altLang="zh-CN" sz="2400" dirty="0" err="1">
                <a:solidFill>
                  <a:srgbClr val="760014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AccountService</a:t>
            </a:r>
            <a:r>
              <a:rPr lang="en-US" altLang="zh-CN" sz="2400" dirty="0">
                <a:solidFill>
                  <a:srgbClr val="760014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{…}</a:t>
            </a:r>
          </a:p>
          <a:p>
            <a:pPr marL="688975" lvl="1" indent="-231775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方法名以小写字母开头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60014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public void </a:t>
            </a:r>
            <a:r>
              <a:rPr lang="en-US" altLang="zh-CN" sz="2400" dirty="0" err="1">
                <a:solidFill>
                  <a:srgbClr val="760014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getName</a:t>
            </a:r>
            <a:r>
              <a:rPr lang="en-US" altLang="zh-CN" sz="2400" dirty="0">
                <a:solidFill>
                  <a:srgbClr val="760014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(){…}</a:t>
            </a:r>
          </a:p>
          <a:p>
            <a:pPr marL="688975" lvl="1" indent="-231775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变量名以小写字母开头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60014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String </a:t>
            </a:r>
            <a:r>
              <a:rPr lang="en-US" altLang="zh-CN" sz="2400" dirty="0" err="1">
                <a:solidFill>
                  <a:srgbClr val="760014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homeAddress</a:t>
            </a:r>
            <a:r>
              <a:rPr lang="en-US" altLang="zh-CN" sz="2400" dirty="0">
                <a:solidFill>
                  <a:srgbClr val="760014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marL="688975" lvl="1" indent="-231775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常量名全大写</a:t>
            </a:r>
            <a:r>
              <a:rPr lang="zh-CN" altLang="en-US" sz="2400" dirty="0" smtClean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单词间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以“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_”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隔开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60014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public static final DEFAULT_PAGE_SIZE = 20;</a:t>
            </a:r>
          </a:p>
          <a:p>
            <a:pPr marL="688975" lvl="1" indent="-231775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包名是一个小写单词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60014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package </a:t>
            </a:r>
            <a:r>
              <a:rPr lang="en-US" altLang="zh-CN" sz="2400" dirty="0" err="1" smtClean="0">
                <a:solidFill>
                  <a:srgbClr val="760014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com.entor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571858" y="943433"/>
            <a:ext cx="8201450" cy="913931"/>
            <a:chOff x="1548" y="2556"/>
            <a:chExt cx="2424" cy="683"/>
          </a:xfrm>
        </p:grpSpPr>
        <p:pic>
          <p:nvPicPr>
            <p:cNvPr id="13316" name="Picture 2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7" name="AutoShape 25"/>
            <p:cNvSpPr>
              <a:spLocks noChangeArrowheads="1"/>
            </p:cNvSpPr>
            <p:nvPr/>
          </p:nvSpPr>
          <p:spPr bwMode="auto">
            <a:xfrm>
              <a:off x="1548" y="2556"/>
              <a:ext cx="2407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 w="6350">
              <a:noFill/>
              <a:rou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zh-CN" altLang="en-US" sz="3600" b="1" dirty="0">
                  <a:solidFill>
                    <a:schemeClr val="bg1"/>
                  </a:solidFill>
                </a:rPr>
                <a:t>各种标识符编码规范</a:t>
              </a:r>
              <a:endPara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易唐模板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宋体"/>
      </a:majorFont>
      <a:minorFont>
        <a:latin typeface="Calibri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noFill/>
          <a:miter lim="800000"/>
        </a:ln>
      </a:spPr>
      <a:bodyPr anchor="b"/>
      <a:lstStyle>
        <a:defPPr algn="l">
          <a:defRPr kumimoji="0" sz="3200" b="1" dirty="0">
            <a:latin typeface="Arial" panose="020B0604020202020204" pitchFamily="34" charset="0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698</Words>
  <Application>WPS 演示</Application>
  <PresentationFormat>全屏显示(4:3)</PresentationFormat>
  <Paragraphs>171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易唐模板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ZHQL</dc:creator>
  <cp:lastModifiedBy>wfm</cp:lastModifiedBy>
  <cp:revision>18</cp:revision>
  <dcterms:created xsi:type="dcterms:W3CDTF">2015-12-17T09:38:00Z</dcterms:created>
  <dcterms:modified xsi:type="dcterms:W3CDTF">2017-07-12T06:56:04Z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