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89BFB-CC05-4FBC-A973-0E281882FB40}" type="datetimeFigureOut">
              <a:rPr lang="zh-CN" altLang="en-US" smtClean="0"/>
              <a:pPr/>
              <a:t>2017/5/11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FDCC6-B44E-49AB-95D7-F953D37549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29000"/>
          </a:xfrm>
        </p:spPr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/>
              <a:t>我们的编程时也存在类似问题，又很多不同类型的数据，如</a:t>
            </a:r>
            <a:r>
              <a:rPr lang="zh-CN" altLang="zh-CN"/>
              <a:t>int</a:t>
            </a:r>
            <a:r>
              <a:rPr lang="zh-CN"/>
              <a:t>、</a:t>
            </a:r>
            <a:r>
              <a:rPr lang="zh-CN" altLang="zh-CN"/>
              <a:t>float</a:t>
            </a:r>
            <a:r>
              <a:rPr lang="zh-CN"/>
              <a:t>型、</a:t>
            </a:r>
            <a:r>
              <a:rPr lang="zh-CN" altLang="zh-CN"/>
              <a:t>char</a:t>
            </a:r>
            <a:r>
              <a:rPr lang="zh-CN"/>
              <a:t>等，也需要进行分类存放。引导学员回答，某个班的考试成绩，可不可以存放在一起？是不是可以用数组来解决啊。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b="1"/>
          </a:p>
          <a:p>
            <a:pPr>
              <a:spcBef>
                <a:spcPct val="50000"/>
              </a:spcBef>
            </a:pPr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29000"/>
          </a:xfrm>
        </p:spPr>
      </p:sp>
      <p:sp>
        <p:nvSpPr>
          <p:cNvPr id="2969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zh-CN" altLang="en-US" dirty="0"/>
              <a:t>讲解要点：</a:t>
            </a:r>
          </a:p>
          <a:p>
            <a:pPr marL="228600" indent="-228600"/>
            <a:r>
              <a:rPr lang="zh-CN" altLang="en-US" b="1" dirty="0">
                <a:solidFill>
                  <a:srgbClr val="000000"/>
                </a:solidFill>
              </a:rPr>
              <a:t>引入生活案例，打擂台的规则：</a:t>
            </a:r>
          </a:p>
          <a:p>
            <a:pPr marL="228600" indent="-228600"/>
            <a:r>
              <a:rPr lang="zh-CN" altLang="en-US" b="1" dirty="0">
                <a:solidFill>
                  <a:srgbClr val="000000"/>
                </a:solidFill>
              </a:rPr>
              <a:t>有1人站在擂台上</a:t>
            </a:r>
          </a:p>
          <a:p>
            <a:pPr marL="228600" indent="-228600"/>
            <a:r>
              <a:rPr lang="zh-CN" altLang="en-US" b="1" dirty="0">
                <a:solidFill>
                  <a:srgbClr val="000000"/>
                </a:solidFill>
              </a:rPr>
              <a:t>第2个人和他比武。如果比他强，则留在擂台上。</a:t>
            </a:r>
          </a:p>
          <a:p>
            <a:pPr marL="228600" indent="-228600"/>
            <a:r>
              <a:rPr lang="zh-CN" altLang="en-US" b="1" dirty="0">
                <a:solidFill>
                  <a:srgbClr val="000000"/>
                </a:solidFill>
              </a:rPr>
              <a:t>依次类推，第3个人和擂台上的人比武，谁赢了谁就是擂主－老大！</a:t>
            </a:r>
          </a:p>
          <a:p>
            <a:pPr marL="228600" indent="-228600"/>
            <a:endParaRPr lang="zh-CN" altLang="en-US" b="1" dirty="0">
              <a:solidFill>
                <a:srgbClr val="0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B400B-6B5D-4D04-A2B3-C694A52BC2C2}" type="datetimeFigureOut">
              <a:rPr lang="zh-CN" altLang="en-US"/>
              <a:pPr>
                <a:defRPr/>
              </a:pPr>
              <a:t>2017/5/11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6A0D6-8EB4-4E49-9F4D-3D14F0885F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FCB3B-29EA-4E41-B659-3AFA01819A02}" type="datetimeFigureOut">
              <a:rPr lang="zh-CN" altLang="en-US"/>
              <a:pPr>
                <a:defRPr/>
              </a:pPr>
              <a:t>2017/5/11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49543-A24C-4377-8D43-95CA914074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1ACA1-96B5-4CF7-A40F-C042BAE642EA}" type="datetimeFigureOut">
              <a:rPr lang="zh-CN" altLang="en-US"/>
              <a:pPr>
                <a:defRPr/>
              </a:pPr>
              <a:t>2017/5/11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3D43-AF41-4DA8-8019-B1FE0CBCAB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415C7E-8AB1-402D-8E90-B15140A0E76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7067B-48E5-4507-83A6-007F0A7596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C08A-7117-4EFB-A299-2B2F47EC73B4}" type="datetimeFigureOut">
              <a:rPr lang="zh-CN" altLang="en-US"/>
              <a:pPr>
                <a:defRPr/>
              </a:pPr>
              <a:t>2017/5/11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9744E-6C68-4B23-A0AE-3E27AAFF98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51A03-5799-427B-8524-D957F143202E}" type="datetimeFigureOut">
              <a:rPr lang="zh-CN" altLang="en-US"/>
              <a:pPr>
                <a:defRPr/>
              </a:pPr>
              <a:t>2017/5/11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A773A-369C-4BEA-B73D-3A614205C1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7C1F9-6471-4375-A17D-9E1B237215A7}" type="datetimeFigureOut">
              <a:rPr lang="zh-CN" altLang="en-US"/>
              <a:pPr>
                <a:defRPr/>
              </a:pPr>
              <a:t>2017/5/11 Thursday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72FB4-A744-4F1A-8A4B-D297F8D152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D3709-315C-4D1F-A32E-83C591AE1539}" type="datetimeFigureOut">
              <a:rPr lang="zh-CN" altLang="en-US"/>
              <a:pPr>
                <a:defRPr/>
              </a:pPr>
              <a:t>2017/5/11 Thursday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14D07-6507-437C-B678-667845948B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C7262-69B8-4EC8-9A79-5F74EB584ACB}" type="datetimeFigureOut">
              <a:rPr lang="zh-CN" altLang="en-US"/>
              <a:pPr>
                <a:defRPr/>
              </a:pPr>
              <a:t>2017/5/11 Thursday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630B7-B9A1-46C9-AD53-6E22EF9131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7C28C-60AC-454A-A7B3-2D5926095C5E}" type="datetimeFigureOut">
              <a:rPr lang="zh-CN" altLang="en-US"/>
              <a:pPr>
                <a:defRPr/>
              </a:pPr>
              <a:t>2017/5/11 Thursday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A7E8A-4889-40C3-8DDD-08B26EAA2E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6D782-0BE0-4B1A-BB67-FC6C4CE5DB91}" type="datetimeFigureOut">
              <a:rPr lang="zh-CN" altLang="en-US"/>
              <a:pPr>
                <a:defRPr/>
              </a:pPr>
              <a:t>2017/5/11 Thursday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75B2E-7E22-4C07-990B-EEDC874D80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BFC51-1834-4890-AB2C-A05FB1925B61}" type="datetimeFigureOut">
              <a:rPr lang="zh-CN" altLang="en-US"/>
              <a:pPr>
                <a:defRPr/>
              </a:pPr>
              <a:t>2017/5/11 Thursday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49CD4-8177-4F96-A63C-748EEF453B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C:\Users\Administrator\Desktop\entor2-B 20142拷贝.jpg"/>
          <p:cNvPicPr>
            <a:picLocks noChangeAspect="1" noChangeArrowheads="1"/>
          </p:cNvPicPr>
          <p:nvPr/>
        </p:nvPicPr>
        <p:blipFill>
          <a:blip r:embed="rId15"/>
          <a:stretch>
            <a:fillRect/>
          </a:stretch>
        </p:blipFill>
        <p:spPr bwMode="auto">
          <a:xfrm>
            <a:off x="3175" y="7"/>
            <a:ext cx="9137650" cy="6857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85794"/>
            <a:ext cx="8229600" cy="6318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charset="0"/>
              </a:defRPr>
            </a:lvl1pPr>
          </a:lstStyle>
          <a:p>
            <a:pPr>
              <a:defRPr/>
            </a:pPr>
            <a:fld id="{DB2C7C80-26A9-417B-A2AA-EDA34D241D0D}" type="datetimeFigureOut">
              <a:rPr lang="zh-CN" altLang="en-US"/>
              <a:pPr>
                <a:defRPr/>
              </a:pPr>
              <a:t>2017/5/11 Thursday</a:t>
            </a:fld>
            <a:endParaRPr lang="zh-CN" altLang="en-US"/>
          </a:p>
        </p:txBody>
      </p:sp>
      <p:sp>
        <p:nvSpPr>
          <p:cNvPr id="103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charset="0"/>
              </a:defRPr>
            </a:lvl1pPr>
          </a:lstStyle>
          <a:p>
            <a:pPr>
              <a:defRPr/>
            </a:pPr>
            <a:fld id="{3FD3E40F-F293-4283-A872-95936A9B84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7" descr="Entor2016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346075" y="222885"/>
            <a:ext cx="2170430" cy="5435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9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/>
          <p:nvPr/>
        </p:nvGrpSpPr>
        <p:grpSpPr bwMode="auto">
          <a:xfrm>
            <a:off x="1500166" y="2214554"/>
            <a:ext cx="5715040" cy="1714512"/>
            <a:chOff x="357" y="2610"/>
            <a:chExt cx="3615" cy="629"/>
          </a:xfrm>
        </p:grpSpPr>
        <p:pic>
          <p:nvPicPr>
            <p:cNvPr id="4" name="Picture 24" descr="阴影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87" y="3114"/>
              <a:ext cx="218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AutoShape 25"/>
            <p:cNvSpPr>
              <a:spLocks noChangeArrowheads="1"/>
            </p:cNvSpPr>
            <p:nvPr/>
          </p:nvSpPr>
          <p:spPr bwMode="auto">
            <a:xfrm>
              <a:off x="357" y="2610"/>
              <a:ext cx="3564" cy="507"/>
            </a:xfrm>
            <a:prstGeom prst="roundRect">
              <a:avLst>
                <a:gd name="adj" fmla="val 5630"/>
              </a:avLst>
            </a:prstGeom>
            <a:gradFill rotWithShape="1">
              <a:gsLst>
                <a:gs pos="0">
                  <a:srgbClr val="0060C0"/>
                </a:gs>
                <a:gs pos="100000">
                  <a:srgbClr val="003B76"/>
                </a:gs>
              </a:gsLst>
              <a:lin ang="5400000" scaled="1"/>
            </a:gradFill>
            <a:ln w="6350">
              <a:noFill/>
              <a:rou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zh-CN" altLang="en-US" sz="3200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数组的使用</a:t>
              </a:r>
              <a:endParaRPr lang="zh-CN" altLang="en-US" sz="32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8731250" y="1082675"/>
            <a:ext cx="18415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 fontAlgn="b"/>
            <a:endParaRPr lang="zh-CN" altLang="zh-CN" sz="4400" b="1">
              <a:solidFill>
                <a:schemeClr val="tx2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95625" y="339725"/>
            <a:ext cx="6048375" cy="712788"/>
          </a:xfrm>
        </p:spPr>
        <p:txBody>
          <a:bodyPr/>
          <a:lstStyle/>
          <a:p>
            <a:pPr algn="ctr"/>
            <a:r>
              <a:rPr lang="zh-CN" altLang="zh-CN" dirty="0"/>
              <a:t> </a:t>
            </a:r>
            <a:r>
              <a:rPr lang="zh-CN" dirty="0"/>
              <a:t>数组的声明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258888" y="2133600"/>
            <a:ext cx="3744912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/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982663" y="2238375"/>
            <a:ext cx="7104062" cy="11918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008080"/>
            </a:solidFill>
            <a:rou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zh-CN" b="1" dirty="0">
                <a:solidFill>
                  <a:srgbClr val="0000FF"/>
                </a:solidFill>
                <a:ea typeface="黑体" panose="02010609060101010101" pitchFamily="49" charset="-122"/>
              </a:rPr>
              <a:t>int</a:t>
            </a:r>
            <a:r>
              <a:rPr lang="zh-CN" altLang="zh-CN" b="1" dirty="0">
                <a:ea typeface="黑体" panose="02010609060101010101" pitchFamily="49" charset="-122"/>
              </a:rPr>
              <a:t>[ ] score1;             //Java</a:t>
            </a:r>
            <a:r>
              <a:rPr lang="zh-CN" b="1" dirty="0">
                <a:ea typeface="黑体" panose="02010609060101010101" pitchFamily="49" charset="-122"/>
              </a:rPr>
              <a:t>成绩</a:t>
            </a:r>
          </a:p>
          <a:p>
            <a:pPr>
              <a:spcBef>
                <a:spcPct val="50000"/>
              </a:spcBef>
              <a:buNone/>
            </a:pPr>
            <a:r>
              <a:rPr lang="zh-CN" altLang="zh-CN" b="1" dirty="0">
                <a:solidFill>
                  <a:srgbClr val="0000FF"/>
                </a:solidFill>
                <a:ea typeface="黑体" panose="02010609060101010101" pitchFamily="49" charset="-122"/>
              </a:rPr>
              <a:t>int</a:t>
            </a:r>
            <a:r>
              <a:rPr lang="zh-CN" altLang="zh-CN" b="1" dirty="0">
                <a:ea typeface="黑体" panose="02010609060101010101" pitchFamily="49" charset="-122"/>
              </a:rPr>
              <a:t> score2[ ];             //C#</a:t>
            </a:r>
            <a:r>
              <a:rPr lang="zh-CN" b="1" dirty="0">
                <a:ea typeface="黑体" panose="02010609060101010101" pitchFamily="49" charset="-122"/>
              </a:rPr>
              <a:t>成绩</a:t>
            </a:r>
          </a:p>
          <a:p>
            <a:pPr>
              <a:spcBef>
                <a:spcPct val="50000"/>
              </a:spcBef>
              <a:buNone/>
            </a:pPr>
            <a:r>
              <a:rPr lang="zh-CN" altLang="zh-CN" b="1" dirty="0">
                <a:ea typeface="黑体" panose="02010609060101010101" pitchFamily="49" charset="-122"/>
              </a:rPr>
              <a:t>String[ ] name;        //</a:t>
            </a:r>
            <a:r>
              <a:rPr lang="zh-CN" b="1" dirty="0">
                <a:ea typeface="黑体" panose="02010609060101010101" pitchFamily="49" charset="-122"/>
              </a:rPr>
              <a:t>学生姓名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403350" y="1247775"/>
            <a:ext cx="6913563" cy="585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63855" indent="-363855" algn="just" eaLnBrk="0" fontAlgn="b" hangingPunct="0">
              <a:lnSpc>
                <a:spcPct val="135000"/>
              </a:lnSpc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声明数组</a:t>
            </a:r>
            <a:r>
              <a:rPr lang="en-GB" altLang="en-US" sz="2400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GB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告诉计算机数据类型是什么</a:t>
            </a:r>
            <a:endParaRPr lang="en-GB" altLang="en-US" sz="2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6391" name="Picture 7" descr="语法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3933825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900113" y="1341438"/>
            <a:ext cx="503237" cy="431800"/>
          </a:xfrm>
          <a:prstGeom prst="ellipse">
            <a:avLst/>
          </a:prstGeom>
          <a:solidFill>
            <a:srgbClr val="00CC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zh-CN" altLang="zh-CN" sz="2400" b="1" dirty="0">
                <a:solidFill>
                  <a:schemeClr val="bg1"/>
                </a:solidFill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6393" name="AutoShape 9"/>
          <p:cNvSpPr>
            <a:spLocks noChangeArrowheads="1"/>
          </p:cNvSpPr>
          <p:nvPr/>
        </p:nvSpPr>
        <p:spPr bwMode="auto">
          <a:xfrm>
            <a:off x="2147867" y="3786190"/>
            <a:ext cx="3379787" cy="37457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008080"/>
            </a:solidFill>
            <a:rou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数据类型    数组名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[ ] </a:t>
            </a:r>
            <a:r>
              <a:rPr lang="zh-CN" altLang="zh-CN" b="1" dirty="0"/>
              <a:t>;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6394" name="AutoShape 10"/>
          <p:cNvSpPr>
            <a:spLocks noChangeArrowheads="1"/>
          </p:cNvSpPr>
          <p:nvPr/>
        </p:nvSpPr>
        <p:spPr bwMode="auto">
          <a:xfrm>
            <a:off x="2147867" y="4578352"/>
            <a:ext cx="3379787" cy="37457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008080"/>
            </a:solidFill>
            <a:rou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b="1">
                <a:latin typeface="黑体" panose="02010609060101010101" pitchFamily="49" charset="-122"/>
                <a:ea typeface="黑体" panose="02010609060101010101" pitchFamily="49" charset="-122"/>
              </a:rPr>
              <a:t>数据类型</a:t>
            </a: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[ ]  </a:t>
            </a:r>
            <a:r>
              <a:rPr lang="zh-CN" b="1">
                <a:latin typeface="黑体" panose="02010609060101010101" pitchFamily="49" charset="-122"/>
                <a:ea typeface="黑体" panose="02010609060101010101" pitchFamily="49" charset="-122"/>
              </a:rPr>
              <a:t>数组名 </a:t>
            </a:r>
            <a:r>
              <a:rPr lang="zh-CN" altLang="zh-CN" b="1"/>
              <a:t>;</a:t>
            </a: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6395" name="AutoShape 11"/>
          <p:cNvSpPr/>
          <p:nvPr/>
        </p:nvSpPr>
        <p:spPr bwMode="auto">
          <a:xfrm>
            <a:off x="1571604" y="3857627"/>
            <a:ext cx="431800" cy="1081088"/>
          </a:xfrm>
          <a:prstGeom prst="leftBrace">
            <a:avLst>
              <a:gd name="adj1" fmla="val 20864"/>
              <a:gd name="adj2" fmla="val 50000"/>
            </a:avLst>
          </a:prstGeom>
          <a:noFill/>
          <a:ln w="38100" cmpd="sng">
            <a:solidFill>
              <a:srgbClr val="80008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 autoUpdateAnimBg="0"/>
      <p:bldP spid="16392" grpId="0" animBg="1" autoUpdateAnimBg="0"/>
      <p:bldP spid="16393" grpId="0" animBg="1" autoUpdateAnimBg="0"/>
      <p:bldP spid="16394" grpId="0" animBg="1" autoUpdateAnimBg="0"/>
      <p:bldP spid="1639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8731250" y="1082675"/>
            <a:ext cx="18415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 fontAlgn="b"/>
            <a:endParaRPr lang="zh-CN" altLang="zh-CN" sz="4400" b="1">
              <a:solidFill>
                <a:schemeClr val="tx2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95625" y="339725"/>
            <a:ext cx="6048375" cy="712788"/>
          </a:xfrm>
        </p:spPr>
        <p:txBody>
          <a:bodyPr/>
          <a:lstStyle/>
          <a:p>
            <a:pPr algn="ctr"/>
            <a:r>
              <a:rPr lang="zh-CN" altLang="zh-CN" dirty="0"/>
              <a:t> </a:t>
            </a:r>
            <a:r>
              <a:rPr lang="zh-CN" dirty="0"/>
              <a:t>数组初始化</a:t>
            </a: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982663" y="2073275"/>
            <a:ext cx="5318125" cy="11918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008080"/>
            </a:solidFill>
            <a:rou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zh-CN" b="1">
                <a:ea typeface="黑体" panose="02010609060101010101" pitchFamily="49" charset="-122"/>
              </a:rPr>
              <a:t>score = </a:t>
            </a:r>
            <a:r>
              <a:rPr lang="zh-CN" altLang="zh-CN" b="1">
                <a:solidFill>
                  <a:srgbClr val="0000FF"/>
                </a:solidFill>
                <a:ea typeface="黑体" panose="02010609060101010101" pitchFamily="49" charset="-122"/>
              </a:rPr>
              <a:t>new</a:t>
            </a:r>
            <a:r>
              <a:rPr lang="zh-CN" altLang="zh-CN" b="1">
                <a:ea typeface="黑体" panose="02010609060101010101" pitchFamily="49" charset="-122"/>
              </a:rPr>
              <a:t> int[30]; </a:t>
            </a:r>
          </a:p>
          <a:p>
            <a:pPr>
              <a:spcBef>
                <a:spcPct val="50000"/>
              </a:spcBef>
              <a:buNone/>
            </a:pPr>
            <a:r>
              <a:rPr lang="zh-CN" altLang="zh-CN" b="1">
                <a:ea typeface="黑体" panose="02010609060101010101" pitchFamily="49" charset="-122"/>
              </a:rPr>
              <a:t>avgAge = </a:t>
            </a:r>
            <a:r>
              <a:rPr lang="zh-CN" altLang="zh-CN" b="1">
                <a:solidFill>
                  <a:srgbClr val="0000FF"/>
                </a:solidFill>
                <a:ea typeface="黑体" panose="02010609060101010101" pitchFamily="49" charset="-122"/>
              </a:rPr>
              <a:t>new</a:t>
            </a:r>
            <a:r>
              <a:rPr lang="zh-CN" altLang="zh-CN" b="1">
                <a:ea typeface="黑体" panose="02010609060101010101" pitchFamily="49" charset="-122"/>
              </a:rPr>
              <a:t> int[6];     </a:t>
            </a:r>
          </a:p>
          <a:p>
            <a:pPr>
              <a:spcBef>
                <a:spcPct val="50000"/>
              </a:spcBef>
              <a:buNone/>
            </a:pPr>
            <a:r>
              <a:rPr lang="zh-CN" altLang="zh-CN" b="1">
                <a:ea typeface="黑体" panose="02010609060101010101" pitchFamily="49" charset="-122"/>
              </a:rPr>
              <a:t>name = </a:t>
            </a:r>
            <a:r>
              <a:rPr lang="zh-CN" altLang="zh-CN" b="1">
                <a:solidFill>
                  <a:srgbClr val="0000FF"/>
                </a:solidFill>
                <a:ea typeface="黑体" panose="02010609060101010101" pitchFamily="49" charset="-122"/>
              </a:rPr>
              <a:t>new</a:t>
            </a:r>
            <a:r>
              <a:rPr lang="zh-CN" altLang="zh-CN" b="1">
                <a:ea typeface="黑体" panose="02010609060101010101" pitchFamily="49" charset="-122"/>
              </a:rPr>
              <a:t> String[30];</a:t>
            </a:r>
          </a:p>
        </p:txBody>
      </p:sp>
      <p:graphicFrame>
        <p:nvGraphicFramePr>
          <p:cNvPr id="17413" name="Group 5"/>
          <p:cNvGraphicFramePr>
            <a:graphicFrameLocks noGrp="1"/>
          </p:cNvGraphicFramePr>
          <p:nvPr/>
        </p:nvGraphicFramePr>
        <p:xfrm>
          <a:off x="6853238" y="2205038"/>
          <a:ext cx="1463675" cy="3527425"/>
        </p:xfrm>
        <a:graphic>
          <a:graphicData uri="http://schemas.openxmlformats.org/drawingml/2006/table">
            <a:tbl>
              <a:tblPr/>
              <a:tblGrid>
                <a:gridCol w="1463675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31" name="AutoShape 23"/>
          <p:cNvSpPr/>
          <p:nvPr/>
        </p:nvSpPr>
        <p:spPr bwMode="auto">
          <a:xfrm>
            <a:off x="8459788" y="2062163"/>
            <a:ext cx="215900" cy="3671887"/>
          </a:xfrm>
          <a:prstGeom prst="rightBrace">
            <a:avLst>
              <a:gd name="adj1" fmla="val 141728"/>
              <a:gd name="adj2" fmla="val 50000"/>
            </a:avLst>
          </a:prstGeom>
          <a:noFill/>
          <a:ln w="38100" cmpd="sng">
            <a:solidFill>
              <a:srgbClr val="80008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8569325" y="3716338"/>
            <a:ext cx="755650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zh-CN" b="1" dirty="0"/>
              <a:t>30</a:t>
            </a: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6227763" y="1773238"/>
            <a:ext cx="1655762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zh-CN" b="1" dirty="0"/>
              <a:t>……</a:t>
            </a:r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971550" y="1247775"/>
            <a:ext cx="7848600" cy="585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63855" indent="-363855" algn="just" eaLnBrk="0" fontAlgn="b" hangingPunct="0">
              <a:lnSpc>
                <a:spcPct val="135000"/>
              </a:lnSpc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分配空间</a:t>
            </a:r>
            <a:r>
              <a:rPr lang="en-GB" altLang="en-US" sz="24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GB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告诉计算机分配几个格子</a:t>
            </a:r>
            <a:endParaRPr lang="en-GB" altLang="en-US" sz="24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35" name="AutoShape 27"/>
          <p:cNvSpPr>
            <a:spLocks noChangeArrowheads="1"/>
          </p:cNvSpPr>
          <p:nvPr/>
        </p:nvSpPr>
        <p:spPr bwMode="auto">
          <a:xfrm>
            <a:off x="3924300" y="3644900"/>
            <a:ext cx="1871663" cy="646986"/>
          </a:xfrm>
          <a:prstGeom prst="wedgeRoundRectCallout">
            <a:avLst>
              <a:gd name="adj1" fmla="val -73069"/>
              <a:gd name="adj2" fmla="val -9645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None/>
            </a:pPr>
            <a:r>
              <a:rPr lang="zh-CN" b="1" dirty="0">
                <a:ea typeface="黑体" panose="02010609060101010101" pitchFamily="49" charset="-122"/>
              </a:rPr>
              <a:t>数组属于引用数据类型          </a:t>
            </a:r>
          </a:p>
        </p:txBody>
      </p:sp>
      <p:pic>
        <p:nvPicPr>
          <p:cNvPr id="17436" name="Picture 28" descr="语法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4005263"/>
            <a:ext cx="1081087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37" name="Oval 29"/>
          <p:cNvSpPr>
            <a:spLocks noChangeArrowheads="1"/>
          </p:cNvSpPr>
          <p:nvPr/>
        </p:nvSpPr>
        <p:spPr bwMode="auto">
          <a:xfrm>
            <a:off x="468313" y="1341438"/>
            <a:ext cx="503237" cy="431800"/>
          </a:xfrm>
          <a:prstGeom prst="ellipse">
            <a:avLst/>
          </a:prstGeom>
          <a:solidFill>
            <a:srgbClr val="00CC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algn="ctr"/>
            <a:r>
              <a:rPr lang="zh-CN" altLang="zh-CN" sz="2400" b="1">
                <a:solidFill>
                  <a:schemeClr val="bg1"/>
                </a:solidFill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7438" name="AutoShape 30"/>
          <p:cNvSpPr>
            <a:spLocks noChangeArrowheads="1"/>
          </p:cNvSpPr>
          <p:nvPr/>
        </p:nvSpPr>
        <p:spPr bwMode="auto">
          <a:xfrm>
            <a:off x="928662" y="5000636"/>
            <a:ext cx="5357850" cy="4086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008080"/>
            </a:solidFill>
            <a:rou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b="1" dirty="0">
                <a:ea typeface="黑体" panose="02010609060101010101" pitchFamily="49" charset="-122"/>
              </a:rPr>
              <a:t>数据类型</a:t>
            </a:r>
            <a:r>
              <a:rPr lang="zh-CN" altLang="zh-CN" b="1" dirty="0">
                <a:ea typeface="黑体" panose="02010609060101010101" pitchFamily="49" charset="-122"/>
              </a:rPr>
              <a:t>[ ]  </a:t>
            </a:r>
            <a:r>
              <a:rPr lang="zh-CN" b="1" dirty="0">
                <a:ea typeface="黑体" panose="02010609060101010101" pitchFamily="49" charset="-122"/>
              </a:rPr>
              <a:t>数组名   </a:t>
            </a:r>
            <a:r>
              <a:rPr lang="zh-CN" altLang="zh-CN" b="1" dirty="0">
                <a:ea typeface="黑体" panose="02010609060101010101" pitchFamily="49" charset="-122"/>
              </a:rPr>
              <a:t>=   </a:t>
            </a:r>
            <a:r>
              <a:rPr lang="zh-CN" altLang="zh-CN" b="1" dirty="0">
                <a:solidFill>
                  <a:srgbClr val="0000FF"/>
                </a:solidFill>
                <a:ea typeface="黑体" panose="02010609060101010101" pitchFamily="49" charset="-122"/>
              </a:rPr>
              <a:t>new</a:t>
            </a:r>
            <a:r>
              <a:rPr lang="zh-CN" altLang="zh-CN" b="1" dirty="0">
                <a:ea typeface="黑体" panose="02010609060101010101" pitchFamily="49" charset="-122"/>
              </a:rPr>
              <a:t>   </a:t>
            </a:r>
            <a:r>
              <a:rPr lang="zh-CN" b="1" dirty="0">
                <a:ea typeface="黑体" panose="02010609060101010101" pitchFamily="49" charset="-122"/>
              </a:rPr>
              <a:t>数据类型</a:t>
            </a:r>
            <a:r>
              <a:rPr lang="zh-CN" altLang="zh-CN" b="1" dirty="0">
                <a:ea typeface="黑体" panose="02010609060101010101" pitchFamily="49" charset="-122"/>
              </a:rPr>
              <a:t>[</a:t>
            </a:r>
            <a:r>
              <a:rPr lang="zh-CN" b="1" dirty="0">
                <a:ea typeface="黑体" panose="02010609060101010101" pitchFamily="49" charset="-122"/>
              </a:rPr>
              <a:t>大小</a:t>
            </a:r>
            <a:r>
              <a:rPr lang="zh-CN" altLang="zh-CN" b="1" dirty="0">
                <a:ea typeface="黑体" panose="02010609060101010101" pitchFamily="49" charset="-122"/>
              </a:rPr>
              <a:t>]  ;             </a:t>
            </a:r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1331913" y="4437063"/>
            <a:ext cx="409734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sz="2400" b="1" dirty="0">
                <a:ea typeface="黑体" panose="02010609060101010101" pitchFamily="49" charset="-122"/>
              </a:rPr>
              <a:t>声明数组并分配空间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 autoUpdateAnimBg="0"/>
      <p:bldP spid="17431" grpId="0" animBg="1"/>
      <p:bldP spid="17432" grpId="0" autoUpdateAnimBg="0"/>
      <p:bldP spid="17433" grpId="0" autoUpdateAnimBg="0"/>
      <p:bldP spid="17434" grpId="0" autoUpdateAnimBg="0"/>
      <p:bldP spid="17435" grpId="0" animBg="1" autoUpdateAnimBg="0"/>
      <p:bldP spid="17437" grpId="0" animBg="1" autoUpdateAnimBg="0"/>
      <p:bldP spid="17438" grpId="0" animBg="1" autoUpdateAnimBg="0"/>
      <p:bldP spid="1743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20713"/>
            <a:ext cx="8353425" cy="593725"/>
          </a:xfrm>
        </p:spPr>
        <p:txBody>
          <a:bodyPr/>
          <a:lstStyle/>
          <a:p>
            <a:pPr algn="ctr"/>
            <a:r>
              <a:rPr lang="zh-CN" altLang="zh-CN" dirty="0"/>
              <a:t> </a:t>
            </a:r>
            <a:r>
              <a:rPr lang="zh-CN" dirty="0"/>
              <a:t>数组赋值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042988" y="2060575"/>
            <a:ext cx="5184775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/>
          </a:p>
        </p:txBody>
      </p:sp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1023938" y="2122488"/>
            <a:ext cx="4484687" cy="16004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008080"/>
            </a:solidFill>
            <a:rou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zh-CN" b="1">
                <a:ea typeface="黑体" panose="02010609060101010101" pitchFamily="49" charset="-122"/>
              </a:rPr>
              <a:t>score[0] = 89;</a:t>
            </a:r>
          </a:p>
          <a:p>
            <a:pPr>
              <a:spcBef>
                <a:spcPct val="50000"/>
              </a:spcBef>
              <a:buNone/>
            </a:pPr>
            <a:r>
              <a:rPr lang="zh-CN" altLang="zh-CN" b="1">
                <a:ea typeface="黑体" panose="02010609060101010101" pitchFamily="49" charset="-122"/>
              </a:rPr>
              <a:t>score[1] = 79;</a:t>
            </a:r>
          </a:p>
          <a:p>
            <a:pPr>
              <a:spcBef>
                <a:spcPct val="50000"/>
              </a:spcBef>
              <a:buNone/>
            </a:pPr>
            <a:r>
              <a:rPr lang="zh-CN" altLang="zh-CN" b="1">
                <a:ea typeface="黑体" panose="02010609060101010101" pitchFamily="49" charset="-122"/>
              </a:rPr>
              <a:t>score[2] = 76;</a:t>
            </a:r>
          </a:p>
          <a:p>
            <a:pPr>
              <a:spcBef>
                <a:spcPct val="50000"/>
              </a:spcBef>
              <a:buNone/>
            </a:pPr>
            <a:r>
              <a:rPr lang="zh-CN" altLang="zh-CN" b="1">
                <a:ea typeface="黑体" panose="02010609060101010101" pitchFamily="49" charset="-122"/>
              </a:rPr>
              <a:t>……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403350" y="1196975"/>
            <a:ext cx="6913563" cy="585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63855" indent="-363855" algn="just" eaLnBrk="0" fontAlgn="b" hangingPunct="0">
              <a:lnSpc>
                <a:spcPct val="135000"/>
              </a:lnSpc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3333FF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赋值</a:t>
            </a:r>
            <a:r>
              <a:rPr lang="zh-CN" altLang="en-US" sz="2400" b="1">
                <a:latin typeface="Arial Narrow" panose="020B0606020202030204" pitchFamily="34" charset="0"/>
                <a:ea typeface="黑体" panose="02010609060101010101" pitchFamily="49" charset="-122"/>
              </a:rPr>
              <a:t>：向分配的格子里放数据</a:t>
            </a:r>
          </a:p>
        </p:txBody>
      </p:sp>
      <p:graphicFrame>
        <p:nvGraphicFramePr>
          <p:cNvPr id="19463" name="Group 7"/>
          <p:cNvGraphicFramePr>
            <a:graphicFrameLocks noGrp="1"/>
          </p:cNvGraphicFramePr>
          <p:nvPr/>
        </p:nvGraphicFramePr>
        <p:xfrm>
          <a:off x="6781800" y="1916113"/>
          <a:ext cx="1463675" cy="3527425"/>
        </p:xfrm>
        <a:graphic>
          <a:graphicData uri="http://schemas.openxmlformats.org/drawingml/2006/table">
            <a:tbl>
              <a:tblPr/>
              <a:tblGrid>
                <a:gridCol w="1463675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81" name="AutoShape 25"/>
          <p:cNvSpPr/>
          <p:nvPr/>
        </p:nvSpPr>
        <p:spPr bwMode="auto">
          <a:xfrm>
            <a:off x="8316913" y="1773238"/>
            <a:ext cx="215900" cy="3671887"/>
          </a:xfrm>
          <a:prstGeom prst="rightBrace">
            <a:avLst>
              <a:gd name="adj1" fmla="val 141728"/>
              <a:gd name="adj2" fmla="val 50000"/>
            </a:avLst>
          </a:prstGeom>
          <a:noFill/>
          <a:ln w="38100" cmpd="sng">
            <a:solidFill>
              <a:srgbClr val="80008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6156325" y="1484313"/>
            <a:ext cx="1655763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zh-CN" b="1" dirty="0"/>
              <a:t>……</a:t>
            </a:r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8424863" y="3357563"/>
            <a:ext cx="755650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zh-CN" b="1" dirty="0"/>
              <a:t>30</a:t>
            </a:r>
          </a:p>
        </p:txBody>
      </p: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5580063" y="5013325"/>
            <a:ext cx="1079500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zh-CN" b="1" dirty="0">
                <a:solidFill>
                  <a:srgbClr val="3333FF"/>
                </a:solidFill>
              </a:rPr>
              <a:t>score[0]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5580063" y="4508500"/>
            <a:ext cx="1079500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zh-CN" b="1" dirty="0">
                <a:solidFill>
                  <a:srgbClr val="3333FF"/>
                </a:solidFill>
              </a:rPr>
              <a:t>score[1]</a:t>
            </a:r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5580063" y="4005263"/>
            <a:ext cx="1079500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zh-CN" b="1" dirty="0">
                <a:solidFill>
                  <a:srgbClr val="3333FF"/>
                </a:solidFill>
              </a:rPr>
              <a:t>score[2]</a:t>
            </a:r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6877050" y="5013325"/>
            <a:ext cx="1079500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zh-CN" b="1" dirty="0">
                <a:solidFill>
                  <a:srgbClr val="FF0000"/>
                </a:solidFill>
              </a:rPr>
              <a:t>     89</a:t>
            </a:r>
          </a:p>
        </p:txBody>
      </p:sp>
      <p:sp>
        <p:nvSpPr>
          <p:cNvPr id="19488" name="Text Box 32"/>
          <p:cNvSpPr txBox="1">
            <a:spLocks noChangeArrowheads="1"/>
          </p:cNvSpPr>
          <p:nvPr/>
        </p:nvSpPr>
        <p:spPr bwMode="auto">
          <a:xfrm>
            <a:off x="6877050" y="4508500"/>
            <a:ext cx="1079500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zh-CN" b="1" dirty="0">
                <a:solidFill>
                  <a:srgbClr val="FF0000"/>
                </a:solidFill>
              </a:rPr>
              <a:t>     79</a:t>
            </a:r>
          </a:p>
        </p:txBody>
      </p:sp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6877050" y="3979863"/>
            <a:ext cx="1079500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zh-CN" b="1" dirty="0">
                <a:solidFill>
                  <a:srgbClr val="FF0000"/>
                </a:solidFill>
              </a:rPr>
              <a:t>     76</a:t>
            </a:r>
          </a:p>
        </p:txBody>
      </p:sp>
      <p:sp>
        <p:nvSpPr>
          <p:cNvPr id="19490" name="AutoShape 34"/>
          <p:cNvSpPr>
            <a:spLocks noChangeArrowheads="1"/>
          </p:cNvSpPr>
          <p:nvPr/>
        </p:nvSpPr>
        <p:spPr bwMode="auto">
          <a:xfrm>
            <a:off x="3276600" y="5300663"/>
            <a:ext cx="2016125" cy="646986"/>
          </a:xfrm>
          <a:prstGeom prst="wedgeRoundRectCallout">
            <a:avLst>
              <a:gd name="adj1" fmla="val 60315"/>
              <a:gd name="adj2" fmla="val -14519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None/>
            </a:pPr>
            <a:r>
              <a:rPr lang="zh-CN" b="1">
                <a:ea typeface="黑体" panose="02010609060101010101" pitchFamily="49" charset="-122"/>
              </a:rPr>
              <a:t>太麻烦！能不能一起赋值？</a:t>
            </a:r>
          </a:p>
        </p:txBody>
      </p:sp>
      <p:sp>
        <p:nvSpPr>
          <p:cNvPr id="19491" name="Oval 35"/>
          <p:cNvSpPr>
            <a:spLocks noChangeArrowheads="1"/>
          </p:cNvSpPr>
          <p:nvPr/>
        </p:nvSpPr>
        <p:spPr bwMode="auto">
          <a:xfrm>
            <a:off x="827088" y="1268413"/>
            <a:ext cx="503237" cy="431800"/>
          </a:xfrm>
          <a:prstGeom prst="ellipse">
            <a:avLst/>
          </a:prstGeom>
          <a:solidFill>
            <a:srgbClr val="00CC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zh-CN" altLang="zh-CN" sz="2400" b="1" dirty="0">
                <a:solidFill>
                  <a:schemeClr val="bg1"/>
                </a:solidFill>
                <a:ea typeface="黑体" panose="02010609060101010101" pitchFamily="49" charset="-122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 autoUpdateAnimBg="0"/>
      <p:bldP spid="19462" grpId="0" autoUpdateAnimBg="0"/>
      <p:bldP spid="19481" grpId="0" animBg="1"/>
      <p:bldP spid="19482" grpId="0" autoUpdateAnimBg="0"/>
      <p:bldP spid="19483" grpId="0" autoUpdateAnimBg="0"/>
      <p:bldP spid="19484" grpId="0" autoUpdateAnimBg="0"/>
      <p:bldP spid="19485" grpId="0" autoUpdateAnimBg="0"/>
      <p:bldP spid="19486" grpId="0" autoUpdateAnimBg="0"/>
      <p:bldP spid="19487" grpId="0" autoUpdateAnimBg="0"/>
      <p:bldP spid="19488" grpId="0" autoUpdateAnimBg="0"/>
      <p:bldP spid="19489" grpId="0" autoUpdateAnimBg="0"/>
      <p:bldP spid="19490" grpId="0" animBg="1" autoUpdateAnimBg="0"/>
      <p:bldP spid="19491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dirty="0"/>
              <a:t>数组赋值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785918" y="1357298"/>
            <a:ext cx="5903912" cy="2677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sz="2400" b="1" dirty="0">
                <a:ea typeface="黑体" panose="02010609060101010101" pitchFamily="49" charset="-122"/>
              </a:rPr>
              <a:t>方法</a:t>
            </a:r>
            <a:r>
              <a:rPr lang="zh-CN" altLang="zh-CN" sz="2400" b="1" dirty="0">
                <a:ea typeface="黑体" panose="02010609060101010101" pitchFamily="49" charset="-122"/>
              </a:rPr>
              <a:t>1: </a:t>
            </a:r>
            <a:r>
              <a:rPr lang="zh-CN" sz="2400" b="1" dirty="0">
                <a:ea typeface="黑体" panose="02010609060101010101" pitchFamily="49" charset="-122"/>
              </a:rPr>
              <a:t>边声明边赋值</a:t>
            </a:r>
          </a:p>
          <a:p>
            <a:pPr>
              <a:spcBef>
                <a:spcPct val="50000"/>
              </a:spcBef>
            </a:pPr>
            <a:endParaRPr lang="zh-CN" sz="2400" b="1" dirty="0"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endParaRPr lang="zh-CN" sz="2400" b="1" dirty="0"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endParaRPr lang="zh-CN" sz="2400" b="1" dirty="0"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buNone/>
            </a:pPr>
            <a:r>
              <a:rPr lang="zh-CN" sz="2400" b="1" dirty="0">
                <a:ea typeface="黑体" panose="02010609060101010101" pitchFamily="49" charset="-122"/>
              </a:rPr>
              <a:t>方法</a:t>
            </a:r>
            <a:r>
              <a:rPr lang="zh-CN" altLang="zh-CN" sz="2400" b="1" dirty="0">
                <a:ea typeface="黑体" panose="02010609060101010101" pitchFamily="49" charset="-122"/>
              </a:rPr>
              <a:t>2</a:t>
            </a:r>
            <a:r>
              <a:rPr lang="zh-CN" sz="2400" b="1" dirty="0">
                <a:ea typeface="黑体" panose="02010609060101010101" pitchFamily="49" charset="-122"/>
              </a:rPr>
              <a:t>：动态地从键盘录入信息并赋值</a:t>
            </a:r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323850" y="1484313"/>
            <a:ext cx="1257300" cy="3730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800080"/>
            </a:solidFill>
            <a:rou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buNone/>
            </a:pPr>
            <a:r>
              <a:rPr lang="zh-CN" b="1">
                <a:ea typeface="黑体" panose="02010609060101010101" pitchFamily="49" charset="-122"/>
              </a:rPr>
              <a:t>解决</a:t>
            </a:r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>
            <a:off x="1928794" y="1928802"/>
            <a:ext cx="5862638" cy="37457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008080"/>
            </a:solidFill>
            <a:rou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zh-CN" b="1" dirty="0">
                <a:solidFill>
                  <a:srgbClr val="3333FF"/>
                </a:solidFill>
              </a:rPr>
              <a:t>int</a:t>
            </a:r>
            <a:r>
              <a:rPr lang="zh-CN" altLang="zh-CN" b="1" dirty="0"/>
              <a:t>[ ] score = {89, 79, 76};</a:t>
            </a:r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1928794" y="4143380"/>
            <a:ext cx="5857916" cy="135526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008080"/>
            </a:solidFill>
            <a:round/>
          </a:ln>
          <a:effectLst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zh-CN" b="1" dirty="0"/>
              <a:t>Scanner input = </a:t>
            </a:r>
            <a:r>
              <a:rPr lang="zh-CN" altLang="zh-CN" b="1" dirty="0">
                <a:solidFill>
                  <a:srgbClr val="3333FF"/>
                </a:solidFill>
              </a:rPr>
              <a:t>new</a:t>
            </a:r>
            <a:r>
              <a:rPr lang="zh-CN" altLang="zh-CN" b="1" dirty="0"/>
              <a:t> Scanner(System.in);</a:t>
            </a:r>
          </a:p>
          <a:p>
            <a:pPr>
              <a:buNone/>
            </a:pPr>
            <a:r>
              <a:rPr lang="zh-CN" altLang="zh-CN" b="1" dirty="0">
                <a:solidFill>
                  <a:srgbClr val="3333FF"/>
                </a:solidFill>
              </a:rPr>
              <a:t>for</a:t>
            </a:r>
            <a:r>
              <a:rPr lang="zh-CN" altLang="zh-CN" b="1" dirty="0"/>
              <a:t>(</a:t>
            </a:r>
            <a:r>
              <a:rPr lang="zh-CN" altLang="zh-CN" b="1" dirty="0">
                <a:solidFill>
                  <a:srgbClr val="3333FF"/>
                </a:solidFill>
              </a:rPr>
              <a:t>int</a:t>
            </a:r>
            <a:r>
              <a:rPr lang="zh-CN" altLang="zh-CN" b="1" dirty="0"/>
              <a:t> i = 0; i &lt; 30; i ++){</a:t>
            </a:r>
          </a:p>
          <a:p>
            <a:pPr>
              <a:buNone/>
            </a:pPr>
            <a:r>
              <a:rPr lang="zh-CN" altLang="zh-CN" b="1" dirty="0"/>
              <a:t>     score[i] = input.nextInt();</a:t>
            </a:r>
          </a:p>
          <a:p>
            <a:pPr>
              <a:buNone/>
            </a:pPr>
            <a:r>
              <a:rPr lang="zh-CN" altLang="zh-CN" b="1" dirty="0"/>
              <a:t>}</a:t>
            </a:r>
          </a:p>
        </p:txBody>
      </p:sp>
      <p:sp>
        <p:nvSpPr>
          <p:cNvPr id="20487" name="AutoShape 7"/>
          <p:cNvSpPr>
            <a:spLocks noChangeArrowheads="1"/>
          </p:cNvSpPr>
          <p:nvPr/>
        </p:nvSpPr>
        <p:spPr bwMode="auto">
          <a:xfrm>
            <a:off x="1928794" y="2500306"/>
            <a:ext cx="5862638" cy="37457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008080"/>
            </a:solidFill>
            <a:rou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zh-CN" b="1" dirty="0">
                <a:solidFill>
                  <a:srgbClr val="3333FF"/>
                </a:solidFill>
              </a:rPr>
              <a:t>int</a:t>
            </a:r>
            <a:r>
              <a:rPr lang="zh-CN" altLang="zh-CN" b="1" dirty="0"/>
              <a:t>[ ] score = </a:t>
            </a:r>
            <a:r>
              <a:rPr lang="zh-CN" altLang="zh-CN" b="1" dirty="0">
                <a:solidFill>
                  <a:srgbClr val="3333FF"/>
                </a:solidFill>
              </a:rPr>
              <a:t>new</a:t>
            </a:r>
            <a:r>
              <a:rPr lang="zh-CN" altLang="zh-CN" b="1" dirty="0"/>
              <a:t> </a:t>
            </a:r>
            <a:r>
              <a:rPr lang="zh-CN" altLang="zh-CN" b="1" dirty="0">
                <a:solidFill>
                  <a:srgbClr val="3333FF"/>
                </a:solidFill>
              </a:rPr>
              <a:t>int</a:t>
            </a:r>
            <a:r>
              <a:rPr lang="zh-CN" altLang="zh-CN" b="1" dirty="0"/>
              <a:t>[ ]{89, 79, 76};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 autoUpdateAnimBg="0"/>
      <p:bldP spid="20485" grpId="0" animBg="1" autoUpdateAnimBg="0"/>
      <p:bldP spid="20486" grpId="0" animBg="1" autoUpdateAnimBg="0"/>
      <p:bldP spid="20487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00063"/>
            <a:ext cx="8229600" cy="571500"/>
          </a:xfrm>
        </p:spPr>
        <p:txBody>
          <a:bodyPr/>
          <a:lstStyle/>
          <a:p>
            <a:pPr algn="ctr"/>
            <a:r>
              <a:rPr lang="zh-CN" altLang="zh-CN" dirty="0"/>
              <a:t> </a:t>
            </a:r>
            <a:r>
              <a:rPr lang="zh-CN" dirty="0"/>
              <a:t>使用数组求</a:t>
            </a:r>
            <a:r>
              <a:rPr lang="zh-CN" dirty="0" smtClean="0"/>
              <a:t>平均值</a:t>
            </a:r>
            <a:endParaRPr lang="zh-CN" altLang="zh-CN" dirty="0"/>
          </a:p>
        </p:txBody>
      </p:sp>
      <p:graphicFrame>
        <p:nvGraphicFramePr>
          <p:cNvPr id="21507" name="Group 3"/>
          <p:cNvGraphicFramePr>
            <a:graphicFrameLocks noGrp="1"/>
          </p:cNvGraphicFramePr>
          <p:nvPr/>
        </p:nvGraphicFramePr>
        <p:xfrm>
          <a:off x="7451725" y="3644900"/>
          <a:ext cx="1152525" cy="2520950"/>
        </p:xfrm>
        <a:graphic>
          <a:graphicData uri="http://schemas.openxmlformats.org/drawingml/2006/table">
            <a:tbl>
              <a:tblPr/>
              <a:tblGrid>
                <a:gridCol w="1152525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21" name="AutoShape 17"/>
          <p:cNvSpPr>
            <a:spLocks noChangeArrowheads="1"/>
          </p:cNvSpPr>
          <p:nvPr/>
        </p:nvSpPr>
        <p:spPr bwMode="auto">
          <a:xfrm>
            <a:off x="623888" y="1687513"/>
            <a:ext cx="7823200" cy="11918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008080"/>
            </a:solidFill>
            <a:rou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zh-CN" b="1" dirty="0">
                <a:solidFill>
                  <a:srgbClr val="0000FF"/>
                </a:solidFill>
              </a:rPr>
              <a:t>int [ ] score = {60, 80, 90, 70, 85}</a:t>
            </a:r>
            <a:r>
              <a:rPr lang="zh-CN" altLang="zh-CN" b="1" dirty="0"/>
              <a:t>;</a:t>
            </a:r>
          </a:p>
          <a:p>
            <a:pPr>
              <a:spcBef>
                <a:spcPct val="50000"/>
              </a:spcBef>
              <a:buNone/>
            </a:pPr>
            <a:r>
              <a:rPr lang="zh-CN" altLang="zh-CN" b="1" dirty="0">
                <a:solidFill>
                  <a:srgbClr val="3333FF"/>
                </a:solidFill>
              </a:rPr>
              <a:t>double</a:t>
            </a:r>
            <a:r>
              <a:rPr lang="zh-CN" altLang="zh-CN" b="1" dirty="0"/>
              <a:t> avg;</a:t>
            </a:r>
          </a:p>
          <a:p>
            <a:pPr>
              <a:spcBef>
                <a:spcPct val="50000"/>
              </a:spcBef>
              <a:buNone/>
            </a:pPr>
            <a:r>
              <a:rPr lang="zh-CN" altLang="zh-CN" b="1" dirty="0"/>
              <a:t>avg = (</a:t>
            </a:r>
            <a:r>
              <a:rPr lang="zh-CN" altLang="zh-CN" b="1" dirty="0">
                <a:solidFill>
                  <a:srgbClr val="0000FF"/>
                </a:solidFill>
              </a:rPr>
              <a:t>score[0]</a:t>
            </a:r>
            <a:r>
              <a:rPr lang="zh-CN" altLang="zh-CN" b="1" dirty="0"/>
              <a:t> + score[1] + score[2] + score[3] + score[4])/5;  </a:t>
            </a:r>
          </a:p>
        </p:txBody>
      </p:sp>
      <p:sp>
        <p:nvSpPr>
          <p:cNvPr id="21522" name="AutoShape 18"/>
          <p:cNvSpPr>
            <a:spLocks noChangeArrowheads="1"/>
          </p:cNvSpPr>
          <p:nvPr/>
        </p:nvSpPr>
        <p:spPr bwMode="auto">
          <a:xfrm>
            <a:off x="660400" y="3282950"/>
            <a:ext cx="6427788" cy="2653367"/>
          </a:xfrm>
          <a:prstGeom prst="roundRect">
            <a:avLst>
              <a:gd name="adj" fmla="val 695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008080"/>
            </a:solidFill>
            <a:rou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zh-CN" b="1">
                <a:solidFill>
                  <a:srgbClr val="0000FF"/>
                </a:solidFill>
              </a:rPr>
              <a:t>int [ ] score = {60, 80, 90, 70, 85}</a:t>
            </a:r>
            <a:r>
              <a:rPr lang="zh-CN" altLang="zh-CN" b="1"/>
              <a:t>;</a:t>
            </a:r>
          </a:p>
          <a:p>
            <a:pPr>
              <a:spcBef>
                <a:spcPct val="50000"/>
              </a:spcBef>
              <a:buNone/>
            </a:pPr>
            <a:r>
              <a:rPr lang="zh-CN" altLang="zh-CN" b="1"/>
              <a:t>int sum = 0;</a:t>
            </a:r>
          </a:p>
          <a:p>
            <a:pPr>
              <a:spcBef>
                <a:spcPct val="50000"/>
              </a:spcBef>
              <a:buNone/>
            </a:pPr>
            <a:r>
              <a:rPr lang="zh-CN" altLang="zh-CN" b="1"/>
              <a:t>double avg;</a:t>
            </a:r>
          </a:p>
          <a:p>
            <a:pPr>
              <a:spcBef>
                <a:spcPct val="50000"/>
              </a:spcBef>
              <a:buNone/>
            </a:pPr>
            <a:r>
              <a:rPr lang="zh-CN" altLang="zh-CN" b="1"/>
              <a:t>for(int index = 0; index &lt; </a:t>
            </a:r>
            <a:r>
              <a:rPr lang="zh-CN" altLang="zh-CN" b="1">
                <a:solidFill>
                  <a:srgbClr val="0000FF"/>
                </a:solidFill>
              </a:rPr>
              <a:t>score.length</a:t>
            </a:r>
            <a:r>
              <a:rPr lang="zh-CN" altLang="zh-CN" b="1"/>
              <a:t>; index++){</a:t>
            </a:r>
          </a:p>
          <a:p>
            <a:pPr>
              <a:spcBef>
                <a:spcPct val="50000"/>
              </a:spcBef>
              <a:buNone/>
            </a:pPr>
            <a:r>
              <a:rPr lang="zh-CN" altLang="zh-CN" b="1"/>
              <a:t>     sum = sum + </a:t>
            </a:r>
            <a:r>
              <a:rPr lang="zh-CN" altLang="zh-CN" b="1">
                <a:solidFill>
                  <a:srgbClr val="0000FF"/>
                </a:solidFill>
              </a:rPr>
              <a:t>score[index]</a:t>
            </a:r>
            <a:r>
              <a:rPr lang="zh-CN" altLang="zh-CN" b="1"/>
              <a:t>;</a:t>
            </a:r>
          </a:p>
          <a:p>
            <a:pPr>
              <a:spcBef>
                <a:spcPct val="50000"/>
              </a:spcBef>
              <a:buNone/>
            </a:pPr>
            <a:r>
              <a:rPr lang="zh-CN" altLang="zh-CN" b="1"/>
              <a:t>}</a:t>
            </a:r>
          </a:p>
          <a:p>
            <a:pPr>
              <a:spcBef>
                <a:spcPct val="50000"/>
              </a:spcBef>
              <a:buNone/>
            </a:pPr>
            <a:r>
              <a:rPr lang="zh-CN" altLang="zh-CN" b="1"/>
              <a:t>avg = sum / score.length; 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8605838" y="4294188"/>
            <a:ext cx="358775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b="1" dirty="0">
                <a:ea typeface="黑体" panose="02010609060101010101" pitchFamily="49" charset="-122"/>
              </a:rPr>
              <a:t>成绩单</a:t>
            </a:r>
          </a:p>
        </p:txBody>
      </p:sp>
      <p:sp>
        <p:nvSpPr>
          <p:cNvPr id="21524" name="AutoShape 20"/>
          <p:cNvSpPr>
            <a:spLocks noChangeArrowheads="1"/>
          </p:cNvSpPr>
          <p:nvPr/>
        </p:nvSpPr>
        <p:spPr bwMode="auto">
          <a:xfrm>
            <a:off x="4859338" y="1628775"/>
            <a:ext cx="2233612" cy="646986"/>
          </a:xfrm>
          <a:prstGeom prst="wedgeRoundRectCallout">
            <a:avLst>
              <a:gd name="adj1" fmla="val -39694"/>
              <a:gd name="adj2" fmla="val 9370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None/>
            </a:pPr>
            <a:r>
              <a:rPr lang="zh-CN" b="1">
                <a:ea typeface="黑体" panose="02010609060101010101" pitchFamily="49" charset="-122"/>
              </a:rPr>
              <a:t>访问数组成员：使用“标识符</a:t>
            </a:r>
            <a:r>
              <a:rPr lang="zh-CN" altLang="zh-CN" b="1">
                <a:ea typeface="黑体" panose="02010609060101010101" pitchFamily="49" charset="-122"/>
              </a:rPr>
              <a:t>[</a:t>
            </a:r>
            <a:r>
              <a:rPr lang="zh-CN" b="1">
                <a:ea typeface="黑体" panose="02010609060101010101" pitchFamily="49" charset="-122"/>
              </a:rPr>
              <a:t>下标</a:t>
            </a:r>
            <a:r>
              <a:rPr lang="zh-CN" altLang="zh-CN" b="1">
                <a:ea typeface="黑体" panose="02010609060101010101" pitchFamily="49" charset="-122"/>
              </a:rPr>
              <a:t>]”</a:t>
            </a:r>
          </a:p>
        </p:txBody>
      </p:sp>
      <p:sp>
        <p:nvSpPr>
          <p:cNvPr id="21525" name="AutoShape 21"/>
          <p:cNvSpPr>
            <a:spLocks noChangeArrowheads="1"/>
          </p:cNvSpPr>
          <p:nvPr/>
        </p:nvSpPr>
        <p:spPr bwMode="auto">
          <a:xfrm>
            <a:off x="3851275" y="5734050"/>
            <a:ext cx="1693863" cy="374571"/>
          </a:xfrm>
          <a:prstGeom prst="wedgeRoundRectCallout">
            <a:avLst>
              <a:gd name="adj1" fmla="val -54028"/>
              <a:gd name="adj2" fmla="val -14840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None/>
            </a:pPr>
            <a:r>
              <a:rPr lang="zh-CN" b="1" dirty="0">
                <a:ea typeface="黑体" panose="02010609060101010101" pitchFamily="49" charset="-122"/>
              </a:rPr>
              <a:t>访问成员</a:t>
            </a:r>
          </a:p>
        </p:txBody>
      </p:sp>
      <p:sp>
        <p:nvSpPr>
          <p:cNvPr id="21526" name="AutoShape 22"/>
          <p:cNvSpPr>
            <a:spLocks noChangeArrowheads="1"/>
          </p:cNvSpPr>
          <p:nvPr/>
        </p:nvSpPr>
        <p:spPr bwMode="auto">
          <a:xfrm>
            <a:off x="4356100" y="3789363"/>
            <a:ext cx="2336800" cy="374571"/>
          </a:xfrm>
          <a:prstGeom prst="wedgeRoundRectCallout">
            <a:avLst>
              <a:gd name="adj1" fmla="val -42597"/>
              <a:gd name="adj2" fmla="val 15995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None/>
            </a:pPr>
            <a:r>
              <a:rPr lang="zh-CN" b="1">
                <a:ea typeface="黑体" panose="02010609060101010101" pitchFamily="49" charset="-122"/>
              </a:rPr>
              <a:t>数组的</a:t>
            </a:r>
            <a:r>
              <a:rPr lang="zh-CN" altLang="zh-CN" b="1">
                <a:ea typeface="黑体" panose="02010609060101010101" pitchFamily="49" charset="-122"/>
              </a:rPr>
              <a:t>length</a:t>
            </a:r>
            <a:r>
              <a:rPr lang="zh-CN" b="1">
                <a:ea typeface="黑体" panose="02010609060101010101" pitchFamily="49" charset="-122"/>
              </a:rPr>
              <a:t>属性</a:t>
            </a: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684213" y="1052513"/>
            <a:ext cx="6769100" cy="5857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885825" lvl="1" indent="-342900" eaLnBrk="0" fontAlgn="b" hangingPunct="0">
              <a:lnSpc>
                <a:spcPct val="135000"/>
              </a:lnSpc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对数据进行处理：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  <a:r>
              <a:rPr lang="en-GB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位学生的平均分</a:t>
            </a:r>
            <a:endParaRPr lang="zh-CN" altLang="en-US" sz="24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28" name="Oval 24"/>
          <p:cNvSpPr>
            <a:spLocks noChangeArrowheads="1"/>
          </p:cNvSpPr>
          <p:nvPr/>
        </p:nvSpPr>
        <p:spPr bwMode="auto">
          <a:xfrm>
            <a:off x="755650" y="1052513"/>
            <a:ext cx="503238" cy="431800"/>
          </a:xfrm>
          <a:prstGeom prst="ellipse">
            <a:avLst/>
          </a:prstGeom>
          <a:solidFill>
            <a:srgbClr val="00CC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zh-CN" altLang="zh-CN" sz="2400" b="1" dirty="0">
                <a:solidFill>
                  <a:schemeClr val="bg1"/>
                </a:solidFill>
                <a:ea typeface="黑体" panose="02010609060101010101" pitchFamily="49" charset="-122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1" grpId="0" animBg="1" autoUpdateAnimBg="0"/>
      <p:bldP spid="21522" grpId="0" animBg="1" autoUpdateAnimBg="0"/>
      <p:bldP spid="21523" grpId="0" autoUpdateAnimBg="0"/>
      <p:bldP spid="21524" grpId="0" animBg="1" autoUpdateAnimBg="0"/>
      <p:bldP spid="21525" grpId="0" animBg="1" autoUpdateAnimBg="0"/>
      <p:bldP spid="21526" grpId="0" animBg="1" autoUpdateAnimBg="0"/>
      <p:bldP spid="21527" grpId="0" autoUpdateAnimBg="0"/>
      <p:bldP spid="2152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480"/>
            <a:ext cx="8229600" cy="642942"/>
          </a:xfrm>
        </p:spPr>
        <p:txBody>
          <a:bodyPr/>
          <a:lstStyle/>
          <a:p>
            <a:pPr algn="ctr"/>
            <a:r>
              <a:rPr lang="zh-CN" dirty="0"/>
              <a:t>使用数组求</a:t>
            </a:r>
            <a:r>
              <a:rPr lang="zh-CN" dirty="0" smtClean="0"/>
              <a:t>平均值</a:t>
            </a:r>
            <a:endParaRPr lang="zh-CN" altLang="zh-CN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r>
              <a:rPr lang="zh-CN" dirty="0"/>
              <a:t>回顾</a:t>
            </a:r>
            <a:r>
              <a:rPr lang="zh-CN" dirty="0" smtClean="0"/>
              <a:t>问题：</a:t>
            </a:r>
            <a:endParaRPr lang="zh-CN" dirty="0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68313" y="1916113"/>
            <a:ext cx="7775575" cy="108425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None/>
            </a:pPr>
            <a:r>
              <a:rPr lang="zh-CN" altLang="zh-CN" sz="2400" b="1" dirty="0">
                <a:ea typeface="黑体" panose="02010609060101010101" pitchFamily="49" charset="-122"/>
              </a:rPr>
              <a:t>    </a:t>
            </a:r>
            <a:r>
              <a:rPr lang="zh-CN" sz="2400" b="1" dirty="0">
                <a:ea typeface="黑体" panose="02010609060101010101" pitchFamily="49" charset="-122"/>
              </a:rPr>
              <a:t>令狐冲的</a:t>
            </a:r>
            <a:r>
              <a:rPr lang="zh-CN" sz="2400" b="1" dirty="0" smtClean="0">
                <a:ea typeface="黑体" panose="02010609060101010101" pitchFamily="49" charset="-122"/>
              </a:rPr>
              <a:t>班里有</a:t>
            </a:r>
            <a:r>
              <a:rPr lang="en-US" altLang="zh-CN" sz="2400" b="1" dirty="0" smtClean="0">
                <a:ea typeface="黑体" panose="02010609060101010101" pitchFamily="49" charset="-122"/>
              </a:rPr>
              <a:t>1</a:t>
            </a:r>
            <a:r>
              <a:rPr lang="zh-CN" altLang="zh-CN" sz="2400" b="1" dirty="0" smtClean="0">
                <a:ea typeface="黑体" panose="02010609060101010101" pitchFamily="49" charset="-122"/>
              </a:rPr>
              <a:t>0</a:t>
            </a:r>
            <a:r>
              <a:rPr lang="zh-CN" sz="2400" b="1" dirty="0">
                <a:ea typeface="黑体" panose="02010609060101010101" pitchFamily="49" charset="-122"/>
              </a:rPr>
              <a:t>位学生，使用动态录入并赋值的方式计算平均分</a:t>
            </a:r>
          </a:p>
          <a:p>
            <a:pPr marL="342900" indent="-342900" algn="just">
              <a:spcBef>
                <a:spcPct val="20000"/>
              </a:spcBef>
              <a:buNone/>
            </a:pPr>
            <a:endParaRPr lang="zh-CN" altLang="zh-CN" sz="2400" b="1" dirty="0">
              <a:ea typeface="黑体" panose="02010609060101010101" pitchFamily="49" charset="-122"/>
            </a:endParaRPr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1071538" y="3571876"/>
            <a:ext cx="6192837" cy="685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buNone/>
            </a:pPr>
            <a:r>
              <a:rPr lang="zh-CN" altLang="en-US" b="1" dirty="0" smtClean="0">
                <a:ea typeface="黑体" panose="02010609060101010101" pitchFamily="49" charset="-122"/>
              </a:rPr>
              <a:t>动手实现功能</a:t>
            </a:r>
            <a:r>
              <a:rPr lang="zh-CN" b="1" dirty="0" smtClean="0">
                <a:ea typeface="黑体" panose="02010609060101010101" pitchFamily="49" charset="-122"/>
              </a:rPr>
              <a:t>：动态录入</a:t>
            </a:r>
            <a:r>
              <a:rPr lang="en-US" altLang="zh-CN" b="1" dirty="0" smtClean="0">
                <a:ea typeface="黑体" panose="02010609060101010101" pitchFamily="49" charset="-122"/>
              </a:rPr>
              <a:t>1</a:t>
            </a:r>
            <a:r>
              <a:rPr lang="en-US" altLang="zh-CN" b="1" smtClean="0">
                <a:ea typeface="黑体" panose="02010609060101010101" pitchFamily="49" charset="-122"/>
              </a:rPr>
              <a:t>0</a:t>
            </a:r>
            <a:r>
              <a:rPr lang="zh-CN" altLang="en-US" b="1" dirty="0" smtClean="0">
                <a:ea typeface="黑体" panose="02010609060101010101" pitchFamily="49" charset="-122"/>
              </a:rPr>
              <a:t>个学生的</a:t>
            </a:r>
            <a:r>
              <a:rPr lang="zh-CN" b="1" dirty="0" smtClean="0">
                <a:ea typeface="黑体" panose="02010609060101010101" pitchFamily="49" charset="-122"/>
              </a:rPr>
              <a:t>成绩</a:t>
            </a:r>
            <a:r>
              <a:rPr lang="zh-CN" b="1" dirty="0">
                <a:ea typeface="黑体" panose="02010609060101010101" pitchFamily="49" charset="-122"/>
              </a:rPr>
              <a:t>并</a:t>
            </a:r>
            <a:r>
              <a:rPr lang="zh-CN" b="1" dirty="0" smtClean="0">
                <a:ea typeface="黑体" panose="02010609060101010101" pitchFamily="49" charset="-122"/>
              </a:rPr>
              <a:t>计算</a:t>
            </a:r>
            <a:r>
              <a:rPr lang="zh-CN" altLang="en-US" b="1" dirty="0" smtClean="0">
                <a:ea typeface="黑体" panose="02010609060101010101" pitchFamily="49" charset="-122"/>
              </a:rPr>
              <a:t>平均值</a:t>
            </a:r>
            <a:endParaRPr lang="zh-CN" altLang="zh-CN" b="1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8731250" y="1082675"/>
            <a:ext cx="18415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 fontAlgn="b"/>
            <a:endParaRPr lang="zh-CN" altLang="zh-CN" sz="4400" b="1">
              <a:solidFill>
                <a:schemeClr val="tx2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555" name="AutoShape 3"/>
          <p:cNvSpPr>
            <a:spLocks noChangeArrowheads="1"/>
          </p:cNvSpPr>
          <p:nvPr/>
        </p:nvSpPr>
        <p:spPr bwMode="auto">
          <a:xfrm>
            <a:off x="852488" y="2146300"/>
            <a:ext cx="7248525" cy="3065264"/>
          </a:xfrm>
          <a:prstGeom prst="roundRect">
            <a:avLst>
              <a:gd name="adj" fmla="val 9065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008080"/>
            </a:solidFill>
            <a:round/>
          </a:ln>
          <a:effectLst/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None/>
            </a:pPr>
            <a:r>
              <a:rPr lang="en-GB" altLang="en-US" b="1" dirty="0">
                <a:cs typeface="Times New Roman" panose="02020603050405020304" pitchFamily="18" charset="0"/>
              </a:rPr>
              <a:t>public class HelloJava2{</a:t>
            </a:r>
          </a:p>
          <a:p>
            <a:pPr lvl="1">
              <a:spcBef>
                <a:spcPct val="50000"/>
              </a:spcBef>
              <a:buNone/>
            </a:pPr>
            <a:r>
              <a:rPr lang="en-GB" altLang="en-US" b="1" dirty="0">
                <a:cs typeface="Times New Roman" panose="02020603050405020304" pitchFamily="18" charset="0"/>
              </a:rPr>
              <a:t>     public static void main(String[ ] </a:t>
            </a:r>
            <a:r>
              <a:rPr lang="en-GB" altLang="en-US" b="1" dirty="0" err="1">
                <a:cs typeface="Times New Roman" panose="02020603050405020304" pitchFamily="18" charset="0"/>
              </a:rPr>
              <a:t>args</a:t>
            </a:r>
            <a:r>
              <a:rPr lang="en-GB" altLang="en-US" b="1" dirty="0">
                <a:cs typeface="Times New Roman" panose="02020603050405020304" pitchFamily="18" charset="0"/>
              </a:rPr>
              <a:t>){</a:t>
            </a:r>
          </a:p>
          <a:p>
            <a:pPr lvl="1">
              <a:spcBef>
                <a:spcPct val="50000"/>
              </a:spcBef>
              <a:buNone/>
            </a:pPr>
            <a:r>
              <a:rPr lang="en-GB" altLang="en-US" b="1" dirty="0">
                <a:cs typeface="Times New Roman" panose="02020603050405020304" pitchFamily="18" charset="0"/>
              </a:rPr>
              <a:t>          </a:t>
            </a:r>
            <a:r>
              <a:rPr lang="en-GB" altLang="en-US" b="1" dirty="0" err="1">
                <a:cs typeface="Times New Roman" panose="02020603050405020304" pitchFamily="18" charset="0"/>
              </a:rPr>
              <a:t>int</a:t>
            </a:r>
            <a:r>
              <a:rPr lang="en-GB" altLang="en-US" b="1" dirty="0">
                <a:cs typeface="Times New Roman" panose="02020603050405020304" pitchFamily="18" charset="0"/>
              </a:rPr>
              <a:t>[ ] score = new </a:t>
            </a:r>
            <a:r>
              <a:rPr lang="en-GB" altLang="en-US" b="1" dirty="0" err="1">
                <a:cs typeface="Times New Roman" panose="02020603050405020304" pitchFamily="18" charset="0"/>
              </a:rPr>
              <a:t>int</a:t>
            </a:r>
            <a:r>
              <a:rPr lang="en-GB" altLang="en-US" b="1" dirty="0">
                <a:cs typeface="Times New Roman" panose="02020603050405020304" pitchFamily="18" charset="0"/>
              </a:rPr>
              <a:t>[ ];</a:t>
            </a:r>
          </a:p>
          <a:p>
            <a:pPr lvl="1">
              <a:spcBef>
                <a:spcPct val="50000"/>
              </a:spcBef>
              <a:buNone/>
            </a:pPr>
            <a:r>
              <a:rPr lang="en-GB" altLang="en-US" b="1" dirty="0">
                <a:cs typeface="Times New Roman" panose="02020603050405020304" pitchFamily="18" charset="0"/>
              </a:rPr>
              <a:t>          score[0] = 89;</a:t>
            </a:r>
          </a:p>
          <a:p>
            <a:pPr lvl="1">
              <a:spcBef>
                <a:spcPct val="50000"/>
              </a:spcBef>
              <a:buNone/>
            </a:pPr>
            <a:r>
              <a:rPr lang="en-GB" altLang="en-US" b="1" dirty="0">
                <a:cs typeface="Times New Roman" panose="02020603050405020304" pitchFamily="18" charset="0"/>
              </a:rPr>
              <a:t>          score[1] = 63;</a:t>
            </a:r>
          </a:p>
          <a:p>
            <a:pPr lvl="1">
              <a:spcBef>
                <a:spcPct val="50000"/>
              </a:spcBef>
              <a:buNone/>
            </a:pPr>
            <a:r>
              <a:rPr lang="en-GB" altLang="en-US" b="1" dirty="0">
                <a:cs typeface="Times New Roman" panose="02020603050405020304" pitchFamily="18" charset="0"/>
              </a:rPr>
              <a:t>          </a:t>
            </a:r>
            <a:r>
              <a:rPr lang="en-GB" altLang="en-US" b="1" dirty="0" err="1">
                <a:cs typeface="Times New Roman" panose="02020603050405020304" pitchFamily="18" charset="0"/>
              </a:rPr>
              <a:t>System.out.println</a:t>
            </a:r>
            <a:r>
              <a:rPr lang="en-GB" altLang="en-US" b="1" dirty="0">
                <a:cs typeface="Times New Roman" panose="02020603050405020304" pitchFamily="18" charset="0"/>
              </a:rPr>
              <a:t>(score[0]);</a:t>
            </a:r>
          </a:p>
          <a:p>
            <a:pPr lvl="1">
              <a:spcBef>
                <a:spcPct val="50000"/>
              </a:spcBef>
              <a:buNone/>
            </a:pPr>
            <a:r>
              <a:rPr lang="en-GB" altLang="en-US" b="1" dirty="0">
                <a:cs typeface="Times New Roman" panose="02020603050405020304" pitchFamily="18" charset="0"/>
              </a:rPr>
              <a:t>    }</a:t>
            </a:r>
          </a:p>
          <a:p>
            <a:pPr lvl="1">
              <a:spcBef>
                <a:spcPct val="50000"/>
              </a:spcBef>
              <a:buNone/>
            </a:pPr>
            <a:r>
              <a:rPr lang="en-GB" altLang="en-US" b="1" dirty="0">
                <a:cs typeface="Times New Roman" panose="02020603050405020304" pitchFamily="18" charset="0"/>
              </a:rPr>
              <a:t>} 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095625" y="339725"/>
            <a:ext cx="6048375" cy="712788"/>
          </a:xfrm>
        </p:spPr>
        <p:txBody>
          <a:bodyPr/>
          <a:lstStyle/>
          <a:p>
            <a:pPr algn="ctr"/>
            <a:r>
              <a:rPr lang="zh-CN" altLang="zh-CN" dirty="0"/>
              <a:t> </a:t>
            </a:r>
            <a:r>
              <a:rPr lang="zh-CN" dirty="0"/>
              <a:t>常见错误</a:t>
            </a:r>
            <a:r>
              <a:rPr lang="zh-CN" altLang="zh-CN" dirty="0"/>
              <a:t>3-1</a:t>
            </a:r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5500694" y="3714752"/>
            <a:ext cx="2555875" cy="646986"/>
          </a:xfrm>
          <a:prstGeom prst="wedgeRoundRectCallout">
            <a:avLst>
              <a:gd name="adj1" fmla="val -81245"/>
              <a:gd name="adj2" fmla="val -12525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None/>
            </a:pPr>
            <a:r>
              <a:rPr lang="zh-CN" b="1" dirty="0">
                <a:ea typeface="黑体" panose="02010609060101010101" pitchFamily="49" charset="-122"/>
              </a:rPr>
              <a:t>编译出错，没有写明数组的大小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1906588" y="3000373"/>
            <a:ext cx="2736850" cy="357190"/>
          </a:xfrm>
          <a:prstGeom prst="rect">
            <a:avLst/>
          </a:prstGeom>
          <a:noFill/>
          <a:ln w="28575" cmpd="sng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3559" name="Picture 7" descr="代码改错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196975"/>
            <a:ext cx="79216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 autoUpdateAnimBg="0"/>
      <p:bldP spid="2355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731250" y="1082675"/>
            <a:ext cx="18415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 fontAlgn="b"/>
            <a:endParaRPr lang="zh-CN" altLang="zh-CN" sz="4400" b="1">
              <a:solidFill>
                <a:schemeClr val="tx2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579" name="AutoShape 3"/>
          <p:cNvSpPr>
            <a:spLocks noChangeArrowheads="1"/>
          </p:cNvSpPr>
          <p:nvPr/>
        </p:nvSpPr>
        <p:spPr bwMode="auto">
          <a:xfrm>
            <a:off x="711200" y="1428736"/>
            <a:ext cx="7289800" cy="3484305"/>
          </a:xfrm>
          <a:prstGeom prst="roundRect">
            <a:avLst>
              <a:gd name="adj" fmla="val 988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008080"/>
            </a:solidFill>
            <a:round/>
          </a:ln>
          <a:effectLst/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None/>
            </a:pPr>
            <a:r>
              <a:rPr lang="en-GB" altLang="en-US" b="1" dirty="0">
                <a:cs typeface="Times New Roman" panose="02020603050405020304" pitchFamily="18" charset="0"/>
              </a:rPr>
              <a:t>public class HelloJava3{</a:t>
            </a:r>
          </a:p>
          <a:p>
            <a:pPr lvl="1">
              <a:spcBef>
                <a:spcPct val="50000"/>
              </a:spcBef>
              <a:buNone/>
            </a:pPr>
            <a:r>
              <a:rPr lang="en-GB" altLang="en-US" b="1" dirty="0">
                <a:cs typeface="Times New Roman" panose="02020603050405020304" pitchFamily="18" charset="0"/>
              </a:rPr>
              <a:t>     public static void main(String[ ] </a:t>
            </a:r>
            <a:r>
              <a:rPr lang="en-GB" altLang="en-US" b="1" dirty="0" err="1">
                <a:cs typeface="Times New Roman" panose="02020603050405020304" pitchFamily="18" charset="0"/>
              </a:rPr>
              <a:t>args</a:t>
            </a:r>
            <a:r>
              <a:rPr lang="en-GB" altLang="en-US" b="1" dirty="0">
                <a:cs typeface="Times New Roman" panose="02020603050405020304" pitchFamily="18" charset="0"/>
              </a:rPr>
              <a:t>){</a:t>
            </a:r>
          </a:p>
          <a:p>
            <a:pPr lvl="1">
              <a:spcBef>
                <a:spcPct val="50000"/>
              </a:spcBef>
              <a:buNone/>
            </a:pPr>
            <a:r>
              <a:rPr lang="en-GB" altLang="en-US" b="1" dirty="0">
                <a:cs typeface="Times New Roman" panose="02020603050405020304" pitchFamily="18" charset="0"/>
              </a:rPr>
              <a:t>          </a:t>
            </a:r>
            <a:r>
              <a:rPr lang="en-GB" altLang="en-US" b="1" dirty="0" err="1">
                <a:cs typeface="Times New Roman" panose="02020603050405020304" pitchFamily="18" charset="0"/>
              </a:rPr>
              <a:t>int</a:t>
            </a:r>
            <a:r>
              <a:rPr lang="en-GB" altLang="en-US" b="1" dirty="0">
                <a:cs typeface="Times New Roman" panose="02020603050405020304" pitchFamily="18" charset="0"/>
              </a:rPr>
              <a:t>[ ] score = new </a:t>
            </a:r>
            <a:r>
              <a:rPr lang="en-GB" altLang="en-US" b="1" dirty="0" err="1">
                <a:cs typeface="Times New Roman" panose="02020603050405020304" pitchFamily="18" charset="0"/>
              </a:rPr>
              <a:t>int</a:t>
            </a:r>
            <a:r>
              <a:rPr lang="en-GB" altLang="en-US" b="1" dirty="0">
                <a:cs typeface="Times New Roman" panose="02020603050405020304" pitchFamily="18" charset="0"/>
              </a:rPr>
              <a:t>[2];</a:t>
            </a:r>
          </a:p>
          <a:p>
            <a:pPr lvl="1">
              <a:spcBef>
                <a:spcPct val="50000"/>
              </a:spcBef>
              <a:buNone/>
            </a:pPr>
            <a:r>
              <a:rPr lang="en-GB" altLang="en-US" b="1" dirty="0">
                <a:cs typeface="Times New Roman" panose="02020603050405020304" pitchFamily="18" charset="0"/>
              </a:rPr>
              <a:t>          score[0] = 89;</a:t>
            </a:r>
          </a:p>
          <a:p>
            <a:pPr lvl="1">
              <a:spcBef>
                <a:spcPct val="50000"/>
              </a:spcBef>
              <a:buNone/>
            </a:pPr>
            <a:r>
              <a:rPr lang="en-GB" altLang="en-US" b="1" dirty="0">
                <a:cs typeface="Times New Roman" panose="02020603050405020304" pitchFamily="18" charset="0"/>
              </a:rPr>
              <a:t>          score[1] = 63;</a:t>
            </a:r>
          </a:p>
          <a:p>
            <a:pPr lvl="1">
              <a:spcBef>
                <a:spcPct val="50000"/>
              </a:spcBef>
              <a:buNone/>
            </a:pPr>
            <a:r>
              <a:rPr lang="en-GB" altLang="en-US" b="1" dirty="0">
                <a:cs typeface="Times New Roman" panose="02020603050405020304" pitchFamily="18" charset="0"/>
              </a:rPr>
              <a:t>          score[2] = 45;</a:t>
            </a:r>
          </a:p>
          <a:p>
            <a:pPr lvl="1">
              <a:spcBef>
                <a:spcPct val="50000"/>
              </a:spcBef>
              <a:buNone/>
            </a:pPr>
            <a:r>
              <a:rPr lang="en-GB" altLang="en-US" b="1" dirty="0">
                <a:cs typeface="Times New Roman" panose="02020603050405020304" pitchFamily="18" charset="0"/>
              </a:rPr>
              <a:t>          </a:t>
            </a:r>
            <a:r>
              <a:rPr lang="en-GB" altLang="en-US" b="1" dirty="0" err="1">
                <a:cs typeface="Times New Roman" panose="02020603050405020304" pitchFamily="18" charset="0"/>
              </a:rPr>
              <a:t>System.out.println</a:t>
            </a:r>
            <a:r>
              <a:rPr lang="en-GB" altLang="en-US" b="1" dirty="0">
                <a:cs typeface="Times New Roman" panose="02020603050405020304" pitchFamily="18" charset="0"/>
              </a:rPr>
              <a:t>(score[2]);</a:t>
            </a:r>
          </a:p>
          <a:p>
            <a:pPr lvl="1">
              <a:spcBef>
                <a:spcPct val="50000"/>
              </a:spcBef>
              <a:buNone/>
            </a:pPr>
            <a:r>
              <a:rPr lang="en-GB" altLang="en-US" b="1" dirty="0">
                <a:cs typeface="Times New Roman" panose="02020603050405020304" pitchFamily="18" charset="0"/>
              </a:rPr>
              <a:t>    }</a:t>
            </a:r>
          </a:p>
          <a:p>
            <a:pPr lvl="1">
              <a:spcBef>
                <a:spcPct val="50000"/>
              </a:spcBef>
              <a:buNone/>
            </a:pPr>
            <a:r>
              <a:rPr lang="en-GB" altLang="en-US" b="1" dirty="0">
                <a:cs typeface="Times New Roman" panose="02020603050405020304" pitchFamily="18" charset="0"/>
              </a:rPr>
              <a:t>} 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71500"/>
            <a:ext cx="8353425" cy="647700"/>
          </a:xfrm>
        </p:spPr>
        <p:txBody>
          <a:bodyPr/>
          <a:lstStyle/>
          <a:p>
            <a:pPr algn="ctr"/>
            <a:r>
              <a:rPr lang="zh-CN" altLang="zh-CN" dirty="0"/>
              <a:t> </a:t>
            </a:r>
            <a:r>
              <a:rPr lang="zh-CN" dirty="0"/>
              <a:t>常见错误</a:t>
            </a:r>
            <a:r>
              <a:rPr lang="zh-CN" altLang="zh-CN" dirty="0"/>
              <a:t>3-2</a:t>
            </a:r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5073653" y="3071810"/>
            <a:ext cx="2998809" cy="408623"/>
          </a:xfrm>
          <a:prstGeom prst="wedgeRoundRectCallout">
            <a:avLst>
              <a:gd name="adj1" fmla="val -65472"/>
              <a:gd name="adj2" fmla="val 12482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ctr">
              <a:buNone/>
            </a:pPr>
            <a:r>
              <a:rPr lang="zh-CN" b="1">
                <a:ea typeface="黑体" panose="02010609060101010101" pitchFamily="49" charset="-122"/>
              </a:rPr>
              <a:t>编译出错，数组越界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857356" y="3643314"/>
            <a:ext cx="2857520" cy="357190"/>
          </a:xfrm>
          <a:prstGeom prst="rect">
            <a:avLst/>
          </a:prstGeom>
          <a:noFill/>
          <a:ln w="28575" cmpd="sng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4583" name="Picture 7" descr="代码改错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14356"/>
            <a:ext cx="79216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 autoUpdateAnimBg="0"/>
      <p:bldP spid="2458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dirty="0"/>
              <a:t>常见错误</a:t>
            </a:r>
            <a:r>
              <a:rPr lang="zh-CN" altLang="zh-CN" dirty="0"/>
              <a:t>3-3 </a:t>
            </a:r>
          </a:p>
        </p:txBody>
      </p:sp>
      <p:sp>
        <p:nvSpPr>
          <p:cNvPr id="25603" name="AutoShape 3"/>
          <p:cNvSpPr>
            <a:spLocks noGrp="1" noChangeArrowheads="1"/>
          </p:cNvSpPr>
          <p:nvPr>
            <p:ph idx="1"/>
          </p:nvPr>
        </p:nvSpPr>
        <p:spPr>
          <a:xfrm>
            <a:off x="727075" y="1357298"/>
            <a:ext cx="7940675" cy="3000375"/>
          </a:xfrm>
          <a:prstGeom prst="roundRect">
            <a:avLst>
              <a:gd name="adj" fmla="val 871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cap="flat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pPr marL="0" indent="0">
              <a:spcBef>
                <a:spcPct val="50000"/>
              </a:spcBef>
              <a:buFontTx/>
              <a:buNone/>
            </a:pPr>
            <a:r>
              <a:rPr lang="zh-CN" altLang="zh-CN" sz="1800"/>
              <a:t>public static void main(String[ ] args){</a:t>
            </a:r>
          </a:p>
          <a:p>
            <a:pPr marL="0" indent="0">
              <a:spcBef>
                <a:spcPct val="50000"/>
              </a:spcBef>
              <a:buFontTx/>
              <a:buNone/>
            </a:pPr>
            <a:r>
              <a:rPr lang="zh-CN" altLang="zh-CN" sz="1800"/>
              <a:t>       int[ ] score = new int[5];</a:t>
            </a:r>
          </a:p>
          <a:p>
            <a:pPr marL="0" indent="0">
              <a:spcBef>
                <a:spcPct val="50000"/>
              </a:spcBef>
              <a:buFontTx/>
              <a:buNone/>
            </a:pPr>
            <a:r>
              <a:rPr lang="zh-CN" altLang="zh-CN" sz="1800"/>
              <a:t>       score = {60, 80, 90, 70, 85};</a:t>
            </a:r>
          </a:p>
          <a:p>
            <a:pPr marL="0" indent="0">
              <a:spcBef>
                <a:spcPct val="50000"/>
              </a:spcBef>
              <a:buFontTx/>
              <a:buNone/>
            </a:pPr>
            <a:r>
              <a:rPr lang="zh-CN" altLang="zh-CN" sz="1800"/>
              <a:t>      </a:t>
            </a:r>
          </a:p>
          <a:p>
            <a:pPr marL="0" indent="0">
              <a:spcBef>
                <a:spcPct val="50000"/>
              </a:spcBef>
              <a:buFontTx/>
              <a:buNone/>
            </a:pPr>
            <a:r>
              <a:rPr lang="zh-CN" altLang="zh-CN" sz="1800"/>
              <a:t>       int[ ] score2;</a:t>
            </a:r>
          </a:p>
          <a:p>
            <a:pPr marL="0" indent="0">
              <a:spcBef>
                <a:spcPct val="50000"/>
              </a:spcBef>
              <a:buFontTx/>
              <a:buNone/>
            </a:pPr>
            <a:r>
              <a:rPr lang="zh-CN" altLang="zh-CN" sz="1800"/>
              <a:t>       score2 = {60, 80, 90, 70, 85}; </a:t>
            </a:r>
          </a:p>
          <a:p>
            <a:pPr marL="0" indent="0">
              <a:spcBef>
                <a:spcPct val="50000"/>
              </a:spcBef>
              <a:buFontTx/>
              <a:buNone/>
            </a:pPr>
            <a:r>
              <a:rPr lang="zh-CN" altLang="zh-CN" sz="1800"/>
              <a:t>} 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5143504" y="2571744"/>
            <a:ext cx="2700338" cy="919401"/>
          </a:xfrm>
          <a:prstGeom prst="wedgeRoundRectCallout">
            <a:avLst>
              <a:gd name="adj1" fmla="val -65403"/>
              <a:gd name="adj2" fmla="val 6330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None/>
            </a:pPr>
            <a:r>
              <a:rPr lang="zh-CN" b="1">
                <a:ea typeface="黑体" panose="02010609060101010101" pitchFamily="49" charset="-122"/>
              </a:rPr>
              <a:t>编译出错，创建数组并赋值的方式必须在一条语句中完成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258888" y="2273303"/>
            <a:ext cx="3384550" cy="360362"/>
          </a:xfrm>
          <a:prstGeom prst="rect">
            <a:avLst/>
          </a:prstGeom>
          <a:noFill/>
          <a:ln w="28575" cmpd="sng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258888" y="3497265"/>
            <a:ext cx="3384550" cy="360363"/>
          </a:xfrm>
          <a:prstGeom prst="rect">
            <a:avLst/>
          </a:prstGeom>
          <a:noFill/>
          <a:ln w="28575" cmpd="sng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5607" name="Picture 7" descr="pp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6238" y="4000504"/>
            <a:ext cx="474345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8" name="Picture 8" descr="代码改错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642918"/>
            <a:ext cx="79216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nimBg="1" autoUpdateAnimBg="0"/>
      <p:bldP spid="25605" grpId="0" animBg="1"/>
      <p:bldP spid="2560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/>
          <p:cNvSpPr>
            <a:spLocks noChangeArrowheads="1"/>
          </p:cNvSpPr>
          <p:nvPr/>
        </p:nvSpPr>
        <p:spPr bwMode="auto">
          <a:xfrm>
            <a:off x="684213" y="1571612"/>
            <a:ext cx="7202487" cy="2653367"/>
          </a:xfrm>
          <a:prstGeom prst="roundRect">
            <a:avLst>
              <a:gd name="adj" fmla="val 791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008080"/>
            </a:solidFill>
            <a:round/>
          </a:ln>
          <a:effectLst/>
        </p:spPr>
        <p:txBody>
          <a:bodyPr wrap="square">
            <a:spAutoFit/>
          </a:bodyPr>
          <a:lstStyle/>
          <a:p>
            <a:pPr lvl="1">
              <a:spcBef>
                <a:spcPct val="50000"/>
              </a:spcBef>
              <a:buNone/>
            </a:pPr>
            <a:r>
              <a:rPr lang="en-GB" altLang="en-US" b="1" dirty="0">
                <a:cs typeface="Times New Roman" panose="02020603050405020304" pitchFamily="18" charset="0"/>
              </a:rPr>
              <a:t>public class </a:t>
            </a:r>
            <a:r>
              <a:rPr lang="en-GB" altLang="en-US" b="1" dirty="0" err="1">
                <a:cs typeface="Times New Roman" panose="02020603050405020304" pitchFamily="18" charset="0"/>
              </a:rPr>
              <a:t>HelloJava</a:t>
            </a:r>
            <a:r>
              <a:rPr lang="en-GB" altLang="en-US" b="1" dirty="0">
                <a:cs typeface="Times New Roman" panose="02020603050405020304" pitchFamily="18" charset="0"/>
              </a:rPr>
              <a:t>{</a:t>
            </a:r>
          </a:p>
          <a:p>
            <a:pPr lvl="1">
              <a:spcBef>
                <a:spcPct val="50000"/>
              </a:spcBef>
              <a:buNone/>
            </a:pPr>
            <a:r>
              <a:rPr lang="en-GB" altLang="en-US" b="1" dirty="0">
                <a:cs typeface="Times New Roman" panose="02020603050405020304" pitchFamily="18" charset="0"/>
              </a:rPr>
              <a:t>     public static void main(String[ ] </a:t>
            </a:r>
            <a:r>
              <a:rPr lang="en-GB" altLang="en-US" b="1" dirty="0" err="1">
                <a:cs typeface="Times New Roman" panose="02020603050405020304" pitchFamily="18" charset="0"/>
              </a:rPr>
              <a:t>args</a:t>
            </a:r>
            <a:r>
              <a:rPr lang="en-GB" altLang="en-US" b="1" dirty="0">
                <a:cs typeface="Times New Roman" panose="02020603050405020304" pitchFamily="18" charset="0"/>
              </a:rPr>
              <a:t>){</a:t>
            </a:r>
          </a:p>
          <a:p>
            <a:pPr lvl="1">
              <a:spcBef>
                <a:spcPct val="50000"/>
              </a:spcBef>
              <a:buNone/>
            </a:pPr>
            <a:r>
              <a:rPr lang="en-GB" altLang="en-US" b="1" dirty="0">
                <a:cs typeface="Times New Roman" panose="02020603050405020304" pitchFamily="18" charset="0"/>
              </a:rPr>
              <a:t>          </a:t>
            </a:r>
            <a:r>
              <a:rPr lang="en-GB" altLang="en-US" b="1" dirty="0" err="1">
                <a:cs typeface="Times New Roman" panose="02020603050405020304" pitchFamily="18" charset="0"/>
              </a:rPr>
              <a:t>int</a:t>
            </a:r>
            <a:r>
              <a:rPr lang="en-GB" altLang="en-US" b="1" dirty="0">
                <a:cs typeface="Times New Roman" panose="02020603050405020304" pitchFamily="18" charset="0"/>
              </a:rPr>
              <a:t>[ ] score = new </a:t>
            </a:r>
            <a:r>
              <a:rPr lang="en-GB" altLang="en-US" b="1" dirty="0" err="1">
                <a:cs typeface="Times New Roman" panose="02020603050405020304" pitchFamily="18" charset="0"/>
              </a:rPr>
              <a:t>int</a:t>
            </a:r>
            <a:r>
              <a:rPr lang="en-GB" altLang="en-US" b="1" dirty="0">
                <a:cs typeface="Times New Roman" panose="02020603050405020304" pitchFamily="18" charset="0"/>
              </a:rPr>
              <a:t>[3];</a:t>
            </a:r>
          </a:p>
          <a:p>
            <a:pPr lvl="1">
              <a:spcBef>
                <a:spcPct val="50000"/>
              </a:spcBef>
              <a:buNone/>
            </a:pPr>
            <a:r>
              <a:rPr lang="en-GB" altLang="en-US" b="1" dirty="0">
                <a:cs typeface="Times New Roman" panose="02020603050405020304" pitchFamily="18" charset="0"/>
              </a:rPr>
              <a:t>          score[0] = 89;</a:t>
            </a:r>
          </a:p>
          <a:p>
            <a:pPr lvl="1">
              <a:spcBef>
                <a:spcPct val="50000"/>
              </a:spcBef>
              <a:buNone/>
            </a:pPr>
            <a:r>
              <a:rPr lang="en-GB" altLang="en-US" b="1" dirty="0">
                <a:cs typeface="Times New Roman" panose="02020603050405020304" pitchFamily="18" charset="0"/>
              </a:rPr>
              <a:t>          </a:t>
            </a:r>
            <a:r>
              <a:rPr lang="en-GB" altLang="en-US" b="1" dirty="0" err="1">
                <a:cs typeface="Times New Roman" panose="02020603050405020304" pitchFamily="18" charset="0"/>
              </a:rPr>
              <a:t>System.out.println</a:t>
            </a:r>
            <a:r>
              <a:rPr lang="en-GB" altLang="en-US" b="1" dirty="0">
                <a:cs typeface="Times New Roman" panose="02020603050405020304" pitchFamily="18" charset="0"/>
              </a:rPr>
              <a:t>(score[1]);</a:t>
            </a:r>
          </a:p>
          <a:p>
            <a:pPr lvl="1">
              <a:spcBef>
                <a:spcPct val="50000"/>
              </a:spcBef>
              <a:buNone/>
            </a:pPr>
            <a:r>
              <a:rPr lang="en-GB" altLang="en-US" b="1" dirty="0">
                <a:cs typeface="Times New Roman" panose="02020603050405020304" pitchFamily="18" charset="0"/>
              </a:rPr>
              <a:t>     }</a:t>
            </a:r>
          </a:p>
          <a:p>
            <a:pPr lvl="1">
              <a:spcBef>
                <a:spcPct val="50000"/>
              </a:spcBef>
              <a:buNone/>
            </a:pPr>
            <a:r>
              <a:rPr lang="en-GB" altLang="en-US" b="1" dirty="0">
                <a:cs typeface="Times New Roman" panose="02020603050405020304" pitchFamily="18" charset="0"/>
              </a:rPr>
              <a:t>} 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786063" y="571500"/>
            <a:ext cx="6357937" cy="846138"/>
          </a:xfrm>
        </p:spPr>
        <p:txBody>
          <a:bodyPr/>
          <a:lstStyle/>
          <a:p>
            <a:pPr algn="ctr"/>
            <a:r>
              <a:rPr lang="zh-CN" altLang="zh-CN" dirty="0"/>
              <a:t> int</a:t>
            </a:r>
            <a:r>
              <a:rPr lang="zh-CN" dirty="0"/>
              <a:t>数组元素缺省值为</a:t>
            </a:r>
            <a:r>
              <a:rPr lang="zh-CN" altLang="zh-CN" dirty="0"/>
              <a:t>0</a:t>
            </a:r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4071934" y="4429132"/>
            <a:ext cx="2838450" cy="37457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None/>
            </a:pPr>
            <a:r>
              <a:rPr lang="zh-CN" altLang="zh-CN" b="1"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877050" y="1773238"/>
            <a:ext cx="863600" cy="1943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630" name="Group 6"/>
          <p:cNvGraphicFramePr>
            <a:graphicFrameLocks noGrp="1"/>
          </p:cNvGraphicFramePr>
          <p:nvPr/>
        </p:nvGraphicFramePr>
        <p:xfrm>
          <a:off x="6443663" y="2143116"/>
          <a:ext cx="2160587" cy="506413"/>
        </p:xfrm>
        <a:graphic>
          <a:graphicData uri="http://schemas.openxmlformats.org/drawingml/2006/table">
            <a:tbl>
              <a:tblPr/>
              <a:tblGrid>
                <a:gridCol w="720725"/>
                <a:gridCol w="719137"/>
                <a:gridCol w="720725"/>
              </a:tblGrid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99"/>
                        </a:gs>
                        <a:gs pos="100000">
                          <a:srgbClr val="FFFF99">
                            <a:gamma/>
                            <a:tint val="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99"/>
                        </a:gs>
                        <a:gs pos="100000">
                          <a:srgbClr val="FFFF99">
                            <a:gamma/>
                            <a:tint val="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99"/>
                        </a:gs>
                        <a:gs pos="100000">
                          <a:srgbClr val="FFFF99">
                            <a:gamma/>
                            <a:tint val="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6640" name="Group 16"/>
          <p:cNvGraphicFramePr>
            <a:graphicFrameLocks noGrp="1"/>
          </p:cNvGraphicFramePr>
          <p:nvPr/>
        </p:nvGraphicFramePr>
        <p:xfrm>
          <a:off x="6443663" y="2714620"/>
          <a:ext cx="2160587" cy="504825"/>
        </p:xfrm>
        <a:graphic>
          <a:graphicData uri="http://schemas.openxmlformats.org/drawingml/2006/table">
            <a:tbl>
              <a:tblPr/>
              <a:tblGrid>
                <a:gridCol w="720725"/>
                <a:gridCol w="719137"/>
                <a:gridCol w="720725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89</a:t>
                      </a: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99"/>
                        </a:gs>
                        <a:gs pos="100000">
                          <a:srgbClr val="FFFF99">
                            <a:gamma/>
                            <a:tint val="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99"/>
                        </a:gs>
                        <a:gs pos="100000">
                          <a:srgbClr val="FFFF99">
                            <a:gamma/>
                            <a:tint val="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99"/>
                        </a:gs>
                        <a:gs pos="100000">
                          <a:srgbClr val="FFFF99">
                            <a:gamma/>
                            <a:tint val="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pSp>
        <p:nvGrpSpPr>
          <p:cNvPr id="2" name="Group 26"/>
          <p:cNvGrpSpPr/>
          <p:nvPr/>
        </p:nvGrpSpPr>
        <p:grpSpPr bwMode="auto">
          <a:xfrm>
            <a:off x="6516688" y="1785926"/>
            <a:ext cx="2016125" cy="338274"/>
            <a:chOff x="0" y="0"/>
            <a:chExt cx="1497" cy="226"/>
          </a:xfrm>
        </p:grpSpPr>
        <p:sp>
          <p:nvSpPr>
            <p:cNvPr id="26651" name="Text Box 27"/>
            <p:cNvSpPr txBox="1">
              <a:spLocks noChangeArrowheads="1"/>
            </p:cNvSpPr>
            <p:nvPr/>
          </p:nvSpPr>
          <p:spPr bwMode="auto">
            <a:xfrm>
              <a:off x="0" y="0"/>
              <a:ext cx="408" cy="2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lang="zh-CN" altLang="zh-CN" b="1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6652" name="Text Box 28"/>
            <p:cNvSpPr txBox="1">
              <a:spLocks noChangeArrowheads="1"/>
            </p:cNvSpPr>
            <p:nvPr/>
          </p:nvSpPr>
          <p:spPr bwMode="auto">
            <a:xfrm>
              <a:off x="499" y="0"/>
              <a:ext cx="407" cy="2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lang="zh-CN" altLang="zh-CN" b="1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6653" name="Text Box 29"/>
            <p:cNvSpPr txBox="1">
              <a:spLocks noChangeArrowheads="1"/>
            </p:cNvSpPr>
            <p:nvPr/>
          </p:nvSpPr>
          <p:spPr bwMode="auto">
            <a:xfrm>
              <a:off x="1089" y="0"/>
              <a:ext cx="408" cy="2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lang="zh-CN" altLang="zh-CN" b="1" dirty="0">
                  <a:solidFill>
                    <a:srgbClr val="0000FF"/>
                  </a:solidFill>
                </a:rPr>
                <a:t>2</a:t>
              </a:r>
            </a:p>
          </p:txBody>
        </p:sp>
      </p:grpSp>
      <p:sp>
        <p:nvSpPr>
          <p:cNvPr id="26654" name="AutoShape 30"/>
          <p:cNvSpPr>
            <a:spLocks noChangeArrowheads="1"/>
          </p:cNvSpPr>
          <p:nvPr/>
        </p:nvSpPr>
        <p:spPr bwMode="auto">
          <a:xfrm>
            <a:off x="1785918" y="4357694"/>
            <a:ext cx="2232025" cy="403384"/>
          </a:xfrm>
          <a:prstGeom prst="rightArrow">
            <a:avLst>
              <a:gd name="adj1" fmla="val 60722"/>
              <a:gd name="adj2" fmla="val 132956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6350" cmpd="sng">
            <a:solidFill>
              <a:srgbClr val="800080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algn="ctr">
              <a:buNone/>
            </a:pPr>
            <a:r>
              <a:rPr lang="zh-CN" b="1">
                <a:ea typeface="黑体" panose="02010609060101010101" pitchFamily="49" charset="-122"/>
              </a:rPr>
              <a:t>输出结果</a:t>
            </a:r>
          </a:p>
        </p:txBody>
      </p:sp>
      <p:sp>
        <p:nvSpPr>
          <p:cNvPr id="26655" name="Rectangle 31"/>
          <p:cNvSpPr>
            <a:spLocks noChangeArrowheads="1"/>
          </p:cNvSpPr>
          <p:nvPr/>
        </p:nvSpPr>
        <p:spPr bwMode="auto">
          <a:xfrm>
            <a:off x="1714480" y="2500306"/>
            <a:ext cx="3529013" cy="357190"/>
          </a:xfrm>
          <a:prstGeom prst="rect">
            <a:avLst/>
          </a:prstGeom>
          <a:noFill/>
          <a:ln w="28575" cmpd="sng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1714480" y="2857496"/>
            <a:ext cx="3529013" cy="357191"/>
          </a:xfrm>
          <a:prstGeom prst="rect">
            <a:avLst/>
          </a:prstGeom>
          <a:noFill/>
          <a:ln w="28575" cmpd="sng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7" name="AutoShape 33"/>
          <p:cNvSpPr>
            <a:spLocks noChangeArrowheads="1"/>
          </p:cNvSpPr>
          <p:nvPr/>
        </p:nvSpPr>
        <p:spPr bwMode="auto">
          <a:xfrm>
            <a:off x="5508625" y="2362191"/>
            <a:ext cx="863600" cy="215900"/>
          </a:xfrm>
          <a:prstGeom prst="rightArrow">
            <a:avLst>
              <a:gd name="adj1" fmla="val 50000"/>
              <a:gd name="adj2" fmla="val 100000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6350" cmpd="sng">
            <a:solidFill>
              <a:srgbClr val="800080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658" name="AutoShape 34"/>
          <p:cNvSpPr>
            <a:spLocks noChangeArrowheads="1"/>
          </p:cNvSpPr>
          <p:nvPr/>
        </p:nvSpPr>
        <p:spPr bwMode="auto">
          <a:xfrm>
            <a:off x="5508625" y="2787645"/>
            <a:ext cx="863600" cy="215900"/>
          </a:xfrm>
          <a:prstGeom prst="rightArrow">
            <a:avLst>
              <a:gd name="adj1" fmla="val 50000"/>
              <a:gd name="adj2" fmla="val 100000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6350" cmpd="sng">
            <a:solidFill>
              <a:srgbClr val="800080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pic>
        <p:nvPicPr>
          <p:cNvPr id="26659" name="Picture 35" descr="代码阅读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857232"/>
            <a:ext cx="79216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 autoUpdateAnimBg="0"/>
      <p:bldP spid="26654" grpId="0" animBg="1" autoUpdateAnimBg="0"/>
      <p:bldP spid="26655" grpId="0" animBg="1"/>
      <p:bldP spid="26656" grpId="0" animBg="1"/>
      <p:bldP spid="26657" grpId="0" animBg="1"/>
      <p:bldP spid="2665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684213" y="1428736"/>
            <a:ext cx="7816877" cy="442915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dirty="0" smtClean="0"/>
              <a:t>掌握</a:t>
            </a:r>
            <a:r>
              <a:rPr lang="zh-CN" dirty="0"/>
              <a:t>数组的基本用法</a:t>
            </a:r>
          </a:p>
          <a:p>
            <a:pPr lvl="1"/>
            <a:r>
              <a:rPr lang="zh-CN" dirty="0"/>
              <a:t>如何声明一个数组</a:t>
            </a:r>
          </a:p>
          <a:p>
            <a:pPr lvl="1"/>
            <a:r>
              <a:rPr lang="zh-CN" dirty="0"/>
              <a:t>如何分配空间</a:t>
            </a:r>
          </a:p>
          <a:p>
            <a:pPr lvl="1"/>
            <a:r>
              <a:rPr lang="zh-CN" dirty="0"/>
              <a:t>如何赋值</a:t>
            </a:r>
          </a:p>
          <a:p>
            <a:r>
              <a:rPr lang="zh-CN" dirty="0"/>
              <a:t>会应用数组解决简单问题</a:t>
            </a:r>
          </a:p>
          <a:p>
            <a:pPr lvl="1"/>
            <a:r>
              <a:rPr lang="zh-CN" dirty="0"/>
              <a:t>求平均值</a:t>
            </a:r>
          </a:p>
          <a:p>
            <a:pPr lvl="1"/>
            <a:r>
              <a:rPr lang="zh-CN" dirty="0"/>
              <a:t>求最大、最小值</a:t>
            </a:r>
          </a:p>
          <a:p>
            <a:pPr lvl="1"/>
            <a:r>
              <a:rPr lang="zh-CN" dirty="0"/>
              <a:t>排序</a:t>
            </a:r>
          </a:p>
          <a:p>
            <a:endParaRPr lang="zh-CN" altLang="zh-CN" dirty="0"/>
          </a:p>
        </p:txBody>
      </p:sp>
      <p:grpSp>
        <p:nvGrpSpPr>
          <p:cNvPr id="2" name="Group 23"/>
          <p:cNvGrpSpPr/>
          <p:nvPr/>
        </p:nvGrpSpPr>
        <p:grpSpPr bwMode="auto">
          <a:xfrm>
            <a:off x="2643174" y="730237"/>
            <a:ext cx="4429128" cy="841375"/>
            <a:chOff x="357" y="2610"/>
            <a:chExt cx="3615" cy="629"/>
          </a:xfrm>
        </p:grpSpPr>
        <p:pic>
          <p:nvPicPr>
            <p:cNvPr id="5" name="Picture 24" descr="阴影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87" y="3114"/>
              <a:ext cx="218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AutoShape 25"/>
            <p:cNvSpPr>
              <a:spLocks noChangeArrowheads="1"/>
            </p:cNvSpPr>
            <p:nvPr/>
          </p:nvSpPr>
          <p:spPr bwMode="auto">
            <a:xfrm>
              <a:off x="357" y="2610"/>
              <a:ext cx="3564" cy="507"/>
            </a:xfrm>
            <a:prstGeom prst="roundRect">
              <a:avLst>
                <a:gd name="adj" fmla="val 5630"/>
              </a:avLst>
            </a:prstGeom>
            <a:gradFill rotWithShape="1">
              <a:gsLst>
                <a:gs pos="0">
                  <a:srgbClr val="0060C0"/>
                </a:gs>
                <a:gs pos="100000">
                  <a:srgbClr val="003B76"/>
                </a:gs>
              </a:gsLst>
              <a:lin ang="5400000" scaled="1"/>
            </a:gradFill>
            <a:ln w="6350">
              <a:noFill/>
              <a:rou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zh-CN" altLang="en-US" sz="3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本节学习目标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85918" y="571480"/>
            <a:ext cx="5214974" cy="785818"/>
          </a:xfrm>
        </p:spPr>
        <p:txBody>
          <a:bodyPr/>
          <a:lstStyle/>
          <a:p>
            <a:pPr algn="ctr"/>
            <a:r>
              <a:rPr lang="zh-CN" dirty="0" smtClean="0"/>
              <a:t>小结</a:t>
            </a:r>
            <a:endParaRPr lang="zh-CN" altLang="zh-CN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498600" y="1412875"/>
            <a:ext cx="7105650" cy="3998913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endParaRPr lang="zh-CN" altLang="zh-CN" dirty="0"/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/>
              <a:t> </a:t>
            </a:r>
            <a:r>
              <a:rPr lang="zh-CN" dirty="0"/>
              <a:t>使用数组的步骤是什么？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dirty="0"/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dirty="0"/>
              <a:t> </a:t>
            </a:r>
            <a:r>
              <a:rPr lang="zh-CN" dirty="0" smtClean="0"/>
              <a:t>有个数</a:t>
            </a:r>
            <a:r>
              <a:rPr lang="zh-CN" altLang="en-US" dirty="0" smtClean="0"/>
              <a:t>组</a:t>
            </a:r>
            <a:r>
              <a:rPr lang="zh-CN" dirty="0" smtClean="0"/>
              <a:t>：</a:t>
            </a:r>
            <a:r>
              <a:rPr lang="zh-CN" altLang="zh-CN" dirty="0"/>
              <a:t>8</a:t>
            </a:r>
            <a:r>
              <a:rPr lang="zh-CN" dirty="0"/>
              <a:t>，</a:t>
            </a:r>
            <a:r>
              <a:rPr lang="zh-CN" altLang="zh-CN" dirty="0"/>
              <a:t>4</a:t>
            </a:r>
            <a:r>
              <a:rPr lang="zh-CN" dirty="0"/>
              <a:t>，</a:t>
            </a:r>
            <a:r>
              <a:rPr lang="zh-CN" altLang="zh-CN" dirty="0"/>
              <a:t>2</a:t>
            </a:r>
            <a:r>
              <a:rPr lang="zh-CN" dirty="0"/>
              <a:t>，</a:t>
            </a:r>
            <a:r>
              <a:rPr lang="zh-CN" altLang="zh-CN" dirty="0" smtClean="0"/>
              <a:t>1</a:t>
            </a:r>
            <a:r>
              <a:rPr lang="zh-CN" altLang="en-US" dirty="0"/>
              <a:t>，</a:t>
            </a:r>
            <a:r>
              <a:rPr lang="zh-CN" altLang="zh-CN" dirty="0" smtClean="0"/>
              <a:t>23</a:t>
            </a:r>
            <a:r>
              <a:rPr lang="zh-CN" dirty="0"/>
              <a:t>，</a:t>
            </a:r>
            <a:r>
              <a:rPr lang="zh-CN" altLang="zh-CN" dirty="0"/>
              <a:t>344</a:t>
            </a:r>
            <a:r>
              <a:rPr lang="zh-CN" dirty="0"/>
              <a:t>，</a:t>
            </a:r>
            <a:r>
              <a:rPr lang="zh-CN" altLang="zh-CN" dirty="0"/>
              <a:t>12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/>
              <a:t> 1</a:t>
            </a:r>
            <a:r>
              <a:rPr lang="zh-CN" dirty="0"/>
              <a:t>）循环输出数列的值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dirty="0"/>
              <a:t> </a:t>
            </a:r>
            <a:r>
              <a:rPr lang="zh-CN" altLang="zh-CN" dirty="0"/>
              <a:t>2</a:t>
            </a:r>
            <a:r>
              <a:rPr lang="zh-CN" dirty="0"/>
              <a:t>）求数列中所有数值的和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dirty="0"/>
              <a:t> </a:t>
            </a:r>
            <a:r>
              <a:rPr lang="zh-CN" altLang="zh-CN" dirty="0"/>
              <a:t>3</a:t>
            </a:r>
            <a:r>
              <a:rPr lang="zh-CN" dirty="0"/>
              <a:t>）猜数游戏：从键盘中任意输入一个数据，判断数列中是否包含此数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dirty="0"/>
              <a:t>                </a:t>
            </a:r>
          </a:p>
        </p:txBody>
      </p:sp>
      <p:pic>
        <p:nvPicPr>
          <p:cNvPr id="27652" name="Picture 4" descr="现场编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2349500"/>
            <a:ext cx="865187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 descr="提问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1052513"/>
            <a:ext cx="1008062" cy="91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330325" y="1196975"/>
            <a:ext cx="6913563" cy="32305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None/>
            </a:pPr>
            <a:r>
              <a:rPr lang="zh-CN" altLang="en-US" sz="2400" b="1" dirty="0">
                <a:ea typeface="黑体" panose="02010609060101010101" pitchFamily="49" charset="-122"/>
              </a:rPr>
              <a:t>    </a:t>
            </a:r>
            <a:r>
              <a:rPr lang="en-GB" altLang="en-US" sz="2400" b="1" dirty="0"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ea typeface="黑体" panose="02010609060101010101" pitchFamily="49" charset="-122"/>
              </a:rPr>
              <a:t>、从键盘输入本次</a:t>
            </a:r>
            <a:r>
              <a:rPr lang="en-GB" altLang="en-US" sz="2400" b="1" dirty="0">
                <a:ea typeface="黑体" panose="02010609060101010101" pitchFamily="49" charset="-122"/>
              </a:rPr>
              <a:t>Java</a:t>
            </a:r>
            <a:r>
              <a:rPr lang="zh-CN" altLang="en-US" sz="2400" b="1" dirty="0">
                <a:ea typeface="黑体" panose="02010609060101010101" pitchFamily="49" charset="-122"/>
              </a:rPr>
              <a:t>考试五位学生的成绩，求考试成绩最高分</a:t>
            </a:r>
          </a:p>
          <a:p>
            <a:pPr marL="342900" indent="-342900">
              <a:spcBef>
                <a:spcPct val="20000"/>
              </a:spcBef>
            </a:pPr>
            <a:endParaRPr lang="zh-CN" altLang="en-US" sz="2400" b="1" dirty="0">
              <a:ea typeface="黑体" panose="02010609060101010101" pitchFamily="49" charset="-122"/>
            </a:endParaRP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zh-CN" altLang="en-US" sz="2400" b="1" dirty="0">
              <a:ea typeface="黑体" panose="02010609060101010101" pitchFamily="49" charset="-122"/>
            </a:endParaRP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zh-CN" altLang="en-US" sz="2400" b="1" dirty="0">
              <a:ea typeface="黑体" panose="02010609060101010101" pitchFamily="49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00063"/>
            <a:ext cx="8229600" cy="714375"/>
          </a:xfrm>
        </p:spPr>
        <p:txBody>
          <a:bodyPr/>
          <a:lstStyle/>
          <a:p>
            <a:pPr algn="ctr"/>
            <a:r>
              <a:rPr lang="zh-CN" altLang="zh-CN" dirty="0"/>
              <a:t> </a:t>
            </a:r>
            <a:r>
              <a:rPr lang="zh-CN" dirty="0"/>
              <a:t>求最大</a:t>
            </a:r>
            <a:r>
              <a:rPr lang="zh-CN" dirty="0" smtClean="0"/>
              <a:t>值</a:t>
            </a:r>
            <a:endParaRPr lang="zh-CN" altLang="zh-CN" dirty="0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795963" y="3141663"/>
            <a:ext cx="2447925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/>
          </a:p>
        </p:txBody>
      </p:sp>
      <p:pic>
        <p:nvPicPr>
          <p:cNvPr id="28677" name="Picture 5" descr="问题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750" y="908050"/>
            <a:ext cx="10795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WordArt 6"/>
          <p:cNvSpPr>
            <a:spLocks noChangeArrowheads="1" noChangeShapeType="1"/>
          </p:cNvSpPr>
          <p:nvPr/>
        </p:nvSpPr>
        <p:spPr bwMode="auto">
          <a:xfrm>
            <a:off x="3419475" y="2420938"/>
            <a:ext cx="25908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400" b="1">
                <a:ln w="9525" cmpd="sng">
                  <a:solidFill>
                    <a:srgbClr val="0033CC"/>
                  </a:solidFill>
                  <a:round/>
                </a:ln>
                <a:gradFill rotWithShape="1">
                  <a:gsLst>
                    <a:gs pos="0">
                      <a:srgbClr val="3366FF"/>
                    </a:gs>
                    <a:gs pos="50000">
                      <a:srgbClr val="3366FF">
                        <a:gamma/>
                        <a:tint val="27843"/>
                        <a:invGamma/>
                      </a:srgbClr>
                    </a:gs>
                    <a:gs pos="100000">
                      <a:srgbClr val="3366FF"/>
                    </a:gs>
                  </a:gsLst>
                  <a:lin ang="5400000" scaled="1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打擂台</a:t>
            </a:r>
          </a:p>
        </p:txBody>
      </p:sp>
      <p:grpSp>
        <p:nvGrpSpPr>
          <p:cNvPr id="2" name="Group 8"/>
          <p:cNvGrpSpPr/>
          <p:nvPr/>
        </p:nvGrpSpPr>
        <p:grpSpPr bwMode="auto">
          <a:xfrm>
            <a:off x="1403350" y="2924175"/>
            <a:ext cx="5759450" cy="2233613"/>
            <a:chOff x="0" y="0"/>
            <a:chExt cx="3628" cy="1407"/>
          </a:xfrm>
        </p:grpSpPr>
        <p:sp>
          <p:nvSpPr>
            <p:cNvPr id="28681" name="AutoShape 9"/>
            <p:cNvSpPr>
              <a:spLocks noChangeArrowheads="1"/>
            </p:cNvSpPr>
            <p:nvPr/>
          </p:nvSpPr>
          <p:spPr bwMode="auto">
            <a:xfrm>
              <a:off x="0" y="998"/>
              <a:ext cx="1406" cy="363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buNone/>
              </a:pPr>
              <a:r>
                <a:rPr lang="zh-CN" b="1" dirty="0">
                  <a:ea typeface="黑体" panose="02010609060101010101" pitchFamily="49" charset="-122"/>
                </a:rPr>
                <a:t>擂台</a:t>
              </a:r>
            </a:p>
          </p:txBody>
        </p:sp>
        <p:graphicFrame>
          <p:nvGraphicFramePr>
            <p:cNvPr id="28682" name="Object 10"/>
            <p:cNvGraphicFramePr>
              <a:graphicFrameLocks noChangeAspect="1"/>
            </p:cNvGraphicFramePr>
            <p:nvPr/>
          </p:nvGraphicFramePr>
          <p:xfrm>
            <a:off x="499" y="0"/>
            <a:ext cx="448" cy="1088"/>
          </p:xfrm>
          <a:graphic>
            <a:graphicData uri="http://schemas.openxmlformats.org/presentationml/2006/ole">
              <p:oleObj spid="_x0000_s1025" r:id="rId5" imgW="408384" imgH="992267" progId="Visio.Drawing.11">
                <p:embed/>
              </p:oleObj>
            </a:graphicData>
          </a:graphic>
        </p:graphicFrame>
        <p:graphicFrame>
          <p:nvGraphicFramePr>
            <p:cNvPr id="28683" name="Object 11"/>
            <p:cNvGraphicFramePr>
              <a:graphicFrameLocks noChangeAspect="1"/>
            </p:cNvGraphicFramePr>
            <p:nvPr/>
          </p:nvGraphicFramePr>
          <p:xfrm>
            <a:off x="1849" y="500"/>
            <a:ext cx="373" cy="907"/>
          </p:xfrm>
          <a:graphic>
            <a:graphicData uri="http://schemas.openxmlformats.org/presentationml/2006/ole">
              <p:oleObj spid="_x0000_s1027" r:id="rId6" imgW="408384" imgH="992267" progId="Visio.Drawing.11">
                <p:embed/>
              </p:oleObj>
            </a:graphicData>
          </a:graphic>
        </p:graphicFrame>
        <p:graphicFrame>
          <p:nvGraphicFramePr>
            <p:cNvPr id="28684" name="Object 12"/>
            <p:cNvGraphicFramePr>
              <a:graphicFrameLocks noChangeAspect="1"/>
            </p:cNvGraphicFramePr>
            <p:nvPr/>
          </p:nvGraphicFramePr>
          <p:xfrm>
            <a:off x="2812" y="499"/>
            <a:ext cx="374" cy="908"/>
          </p:xfrm>
          <a:graphic>
            <a:graphicData uri="http://schemas.openxmlformats.org/presentationml/2006/ole">
              <p:oleObj spid="_x0000_s1028" r:id="rId7" imgW="408384" imgH="992267" progId="Visio.Drawing.11">
                <p:embed/>
              </p:oleObj>
            </a:graphicData>
          </a:graphic>
        </p:graphicFrame>
        <p:graphicFrame>
          <p:nvGraphicFramePr>
            <p:cNvPr id="28685" name="Object 13"/>
            <p:cNvGraphicFramePr>
              <a:graphicFrameLocks noChangeAspect="1"/>
            </p:cNvGraphicFramePr>
            <p:nvPr/>
          </p:nvGraphicFramePr>
          <p:xfrm>
            <a:off x="2332" y="499"/>
            <a:ext cx="373" cy="908"/>
          </p:xfrm>
          <a:graphic>
            <a:graphicData uri="http://schemas.openxmlformats.org/presentationml/2006/ole">
              <p:oleObj spid="_x0000_s1029" r:id="rId8" imgW="408384" imgH="992267" progId="Visio.Drawing.11">
                <p:embed/>
              </p:oleObj>
            </a:graphicData>
          </a:graphic>
        </p:graphicFrame>
        <p:graphicFrame>
          <p:nvGraphicFramePr>
            <p:cNvPr id="28686" name="Object 14"/>
            <p:cNvGraphicFramePr>
              <a:graphicFrameLocks noChangeAspect="1"/>
            </p:cNvGraphicFramePr>
            <p:nvPr/>
          </p:nvGraphicFramePr>
          <p:xfrm>
            <a:off x="3255" y="499"/>
            <a:ext cx="373" cy="907"/>
          </p:xfrm>
          <a:graphic>
            <a:graphicData uri="http://schemas.openxmlformats.org/presentationml/2006/ole">
              <p:oleObj spid="_x0000_s1030" r:id="rId9" imgW="408384" imgH="992267" progId="Visio.Drawing.11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71500"/>
            <a:ext cx="8229600" cy="571500"/>
          </a:xfrm>
        </p:spPr>
        <p:txBody>
          <a:bodyPr/>
          <a:lstStyle/>
          <a:p>
            <a:pPr algn="ctr"/>
            <a:r>
              <a:rPr lang="zh-CN" altLang="zh-CN" dirty="0"/>
              <a:t> </a:t>
            </a:r>
            <a:r>
              <a:rPr lang="zh-CN" dirty="0"/>
              <a:t>求最大</a:t>
            </a:r>
            <a:r>
              <a:rPr lang="zh-CN" dirty="0" smtClean="0"/>
              <a:t>值</a:t>
            </a:r>
            <a:endParaRPr lang="zh-CN" altLang="zh-CN" dirty="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971550" y="2565400"/>
            <a:ext cx="46085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None/>
            </a:pPr>
            <a:r>
              <a:rPr 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根据打擂台的规则：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795963" y="3141663"/>
            <a:ext cx="2447925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/>
          </a:p>
        </p:txBody>
      </p:sp>
      <p:sp>
        <p:nvSpPr>
          <p:cNvPr id="30725" name="AutoShape 5"/>
          <p:cNvSpPr>
            <a:spLocks noChangeArrowheads="1"/>
          </p:cNvSpPr>
          <p:nvPr/>
        </p:nvSpPr>
        <p:spPr bwMode="auto">
          <a:xfrm>
            <a:off x="3786182" y="2566985"/>
            <a:ext cx="1428760" cy="489109"/>
          </a:xfrm>
          <a:prstGeom prst="rightArrow">
            <a:avLst>
              <a:gd name="adj1" fmla="val 49917"/>
              <a:gd name="adj2" fmla="val 43806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6350" cmpd="sng">
            <a:solidFill>
              <a:srgbClr val="800080"/>
            </a:solidFill>
            <a:miter lim="800000"/>
          </a:ln>
          <a:effectLst/>
        </p:spPr>
        <p:txBody>
          <a:bodyPr wrap="squar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0726" name="AutoShape 6"/>
          <p:cNvSpPr>
            <a:spLocks noChangeArrowheads="1"/>
          </p:cNvSpPr>
          <p:nvPr/>
        </p:nvSpPr>
        <p:spPr bwMode="auto">
          <a:xfrm>
            <a:off x="5240338" y="1304925"/>
            <a:ext cx="3451225" cy="4148852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008080"/>
            </a:solidFill>
            <a:rou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zh-CN" b="1">
                <a:cs typeface="Times New Roman" panose="02020603050405020304" pitchFamily="18" charset="0"/>
              </a:rPr>
              <a:t>max </a:t>
            </a:r>
            <a:r>
              <a:rPr lang="zh-CN" altLang="zh-CN" b="1"/>
              <a:t>= </a:t>
            </a:r>
            <a:r>
              <a:rPr lang="zh-CN" altLang="zh-CN" b="1">
                <a:cs typeface="Times New Roman" panose="02020603050405020304" pitchFamily="18" charset="0"/>
              </a:rPr>
              <a:t>stu[0] ;</a:t>
            </a:r>
          </a:p>
          <a:p>
            <a:pPr>
              <a:spcBef>
                <a:spcPct val="50000"/>
              </a:spcBef>
              <a:buNone/>
            </a:pPr>
            <a:r>
              <a:rPr lang="zh-CN" altLang="zh-CN" b="1">
                <a:solidFill>
                  <a:srgbClr val="3333FF"/>
                </a:solidFill>
                <a:cs typeface="Times New Roman" panose="02020603050405020304" pitchFamily="18" charset="0"/>
              </a:rPr>
              <a:t>if</a:t>
            </a:r>
            <a:r>
              <a:rPr lang="zh-CN" altLang="zh-CN" b="1">
                <a:cs typeface="Times New Roman" panose="02020603050405020304" pitchFamily="18" charset="0"/>
              </a:rPr>
              <a:t>  (a[1]&gt;max ){</a:t>
            </a:r>
          </a:p>
          <a:p>
            <a:pPr>
              <a:spcBef>
                <a:spcPct val="50000"/>
              </a:spcBef>
              <a:buNone/>
            </a:pPr>
            <a:r>
              <a:rPr lang="zh-CN" altLang="zh-CN" b="1">
                <a:cs typeface="Times New Roman" panose="02020603050405020304" pitchFamily="18" charset="0"/>
              </a:rPr>
              <a:t>     max=a[1] ;</a:t>
            </a:r>
          </a:p>
          <a:p>
            <a:pPr>
              <a:spcBef>
                <a:spcPct val="50000"/>
              </a:spcBef>
              <a:buNone/>
            </a:pPr>
            <a:r>
              <a:rPr lang="zh-CN" altLang="zh-CN" b="1"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ct val="50000"/>
              </a:spcBef>
              <a:buNone/>
            </a:pPr>
            <a:r>
              <a:rPr lang="zh-CN" altLang="zh-CN" b="1">
                <a:solidFill>
                  <a:srgbClr val="3333FF"/>
                </a:solidFill>
                <a:cs typeface="Times New Roman" panose="02020603050405020304" pitchFamily="18" charset="0"/>
              </a:rPr>
              <a:t>if</a:t>
            </a:r>
            <a:r>
              <a:rPr lang="zh-CN" altLang="zh-CN" b="1">
                <a:cs typeface="Times New Roman" panose="02020603050405020304" pitchFamily="18" charset="0"/>
              </a:rPr>
              <a:t>  (a[2]&gt;max ){</a:t>
            </a:r>
          </a:p>
          <a:p>
            <a:pPr>
              <a:spcBef>
                <a:spcPct val="50000"/>
              </a:spcBef>
              <a:buNone/>
            </a:pPr>
            <a:r>
              <a:rPr lang="zh-CN" altLang="zh-CN" b="1">
                <a:cs typeface="Times New Roman" panose="02020603050405020304" pitchFamily="18" charset="0"/>
              </a:rPr>
              <a:t>     max=a[2] ;</a:t>
            </a:r>
          </a:p>
          <a:p>
            <a:pPr>
              <a:spcBef>
                <a:spcPct val="50000"/>
              </a:spcBef>
              <a:buNone/>
            </a:pPr>
            <a:r>
              <a:rPr lang="zh-CN" altLang="zh-CN" b="1"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ct val="50000"/>
              </a:spcBef>
              <a:buNone/>
            </a:pPr>
            <a:r>
              <a:rPr lang="zh-CN" altLang="zh-CN" b="1">
                <a:solidFill>
                  <a:srgbClr val="3333FF"/>
                </a:solidFill>
                <a:cs typeface="Times New Roman" panose="02020603050405020304" pitchFamily="18" charset="0"/>
              </a:rPr>
              <a:t>if</a:t>
            </a:r>
            <a:r>
              <a:rPr lang="zh-CN" altLang="zh-CN" b="1">
                <a:cs typeface="Times New Roman" panose="02020603050405020304" pitchFamily="18" charset="0"/>
              </a:rPr>
              <a:t>  (a[3]&gt;max ){</a:t>
            </a:r>
          </a:p>
          <a:p>
            <a:pPr>
              <a:spcBef>
                <a:spcPct val="50000"/>
              </a:spcBef>
              <a:buNone/>
            </a:pPr>
            <a:r>
              <a:rPr lang="zh-CN" altLang="zh-CN" b="1">
                <a:cs typeface="Times New Roman" panose="02020603050405020304" pitchFamily="18" charset="0"/>
              </a:rPr>
              <a:t>     max=a[3] ;</a:t>
            </a:r>
          </a:p>
          <a:p>
            <a:pPr>
              <a:spcBef>
                <a:spcPct val="50000"/>
              </a:spcBef>
              <a:buNone/>
            </a:pPr>
            <a:r>
              <a:rPr lang="zh-CN" altLang="zh-CN" b="1"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ct val="50000"/>
              </a:spcBef>
              <a:buNone/>
            </a:pPr>
            <a:r>
              <a:rPr lang="zh-CN" altLang="zh-CN" b="1">
                <a:cs typeface="Times New Roman" panose="02020603050405020304" pitchFamily="18" charset="0"/>
              </a:rPr>
              <a:t>……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5357818" y="1785926"/>
            <a:ext cx="1943100" cy="360362"/>
          </a:xfrm>
          <a:prstGeom prst="rect">
            <a:avLst/>
          </a:prstGeom>
          <a:noFill/>
          <a:ln w="38100" cmpd="sng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5500694" y="3068637"/>
            <a:ext cx="1873250" cy="360363"/>
          </a:xfrm>
          <a:prstGeom prst="rect">
            <a:avLst/>
          </a:prstGeom>
          <a:noFill/>
          <a:ln w="38100" cmpd="sng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5500694" y="4211646"/>
            <a:ext cx="1873250" cy="431800"/>
          </a:xfrm>
          <a:prstGeom prst="rect">
            <a:avLst/>
          </a:prstGeom>
          <a:noFill/>
          <a:ln w="38100" cmpd="sng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5484833" y="2211382"/>
            <a:ext cx="1944687" cy="360362"/>
          </a:xfrm>
          <a:prstGeom prst="rect">
            <a:avLst/>
          </a:prstGeom>
          <a:noFill/>
          <a:ln w="38100" cmpd="sng">
            <a:solidFill>
              <a:srgbClr val="3333FF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5500694" y="3425827"/>
            <a:ext cx="1873250" cy="360363"/>
          </a:xfrm>
          <a:prstGeom prst="rect">
            <a:avLst/>
          </a:prstGeom>
          <a:noFill/>
          <a:ln w="38100" cmpd="sng">
            <a:solidFill>
              <a:srgbClr val="3333FF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5500694" y="4711711"/>
            <a:ext cx="1873250" cy="360363"/>
          </a:xfrm>
          <a:prstGeom prst="rect">
            <a:avLst/>
          </a:prstGeom>
          <a:noFill/>
          <a:ln w="38100" cmpd="sng">
            <a:solidFill>
              <a:srgbClr val="3333FF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3" name="AutoShape 13"/>
          <p:cNvSpPr>
            <a:spLocks noChangeArrowheads="1"/>
          </p:cNvSpPr>
          <p:nvPr/>
        </p:nvSpPr>
        <p:spPr bwMode="auto">
          <a:xfrm>
            <a:off x="2339975" y="3500438"/>
            <a:ext cx="2232025" cy="701469"/>
          </a:xfrm>
          <a:prstGeom prst="wedgeRoundRectCallout">
            <a:avLst>
              <a:gd name="adj1" fmla="val 84639"/>
              <a:gd name="adj2" fmla="val 12048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None/>
            </a:pPr>
            <a:r>
              <a:rPr lang="zh-CN" b="1">
                <a:ea typeface="黑体" panose="02010609060101010101" pitchFamily="49" charset="-122"/>
              </a:rPr>
              <a:t>使用循环</a:t>
            </a:r>
          </a:p>
          <a:p>
            <a:pPr algn="ctr">
              <a:buNone/>
            </a:pPr>
            <a:r>
              <a:rPr lang="zh-CN" b="1">
                <a:ea typeface="黑体" panose="02010609060101010101" pitchFamily="49" charset="-122"/>
              </a:rPr>
              <a:t>来解决</a:t>
            </a:r>
          </a:p>
        </p:txBody>
      </p:sp>
      <p:pic>
        <p:nvPicPr>
          <p:cNvPr id="30734" name="Picture 14" descr="分析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412875"/>
            <a:ext cx="1152525" cy="104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nimBg="1"/>
      <p:bldP spid="30726" grpId="0" animBg="1" autoUpdateAnimBg="0"/>
      <p:bldP spid="30727" grpId="0" animBg="1"/>
      <p:bldP spid="30728" grpId="0" animBg="1"/>
      <p:bldP spid="30729" grpId="0" animBg="1"/>
      <p:bldP spid="30730" grpId="0" animBg="1"/>
      <p:bldP spid="30731" grpId="0" animBg="1"/>
      <p:bldP spid="30732" grpId="0" animBg="1"/>
      <p:bldP spid="30733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642918"/>
            <a:ext cx="8115328" cy="642942"/>
          </a:xfrm>
        </p:spPr>
        <p:txBody>
          <a:bodyPr/>
          <a:lstStyle/>
          <a:p>
            <a:pPr algn="ctr"/>
            <a:r>
              <a:rPr lang="zh-CN" dirty="0"/>
              <a:t>求最大</a:t>
            </a:r>
            <a:r>
              <a:rPr lang="zh-CN" dirty="0" smtClean="0"/>
              <a:t>值</a:t>
            </a:r>
            <a:endParaRPr lang="zh-CN" altLang="zh-CN" dirty="0"/>
          </a:p>
        </p:txBody>
      </p:sp>
      <p:sp>
        <p:nvSpPr>
          <p:cNvPr id="31747" name="AutoShape 3"/>
          <p:cNvSpPr>
            <a:spLocks noChangeArrowheads="1"/>
          </p:cNvSpPr>
          <p:nvPr/>
        </p:nvSpPr>
        <p:spPr bwMode="auto">
          <a:xfrm>
            <a:off x="884238" y="2000240"/>
            <a:ext cx="7807325" cy="3015389"/>
          </a:xfrm>
          <a:prstGeom prst="roundRect">
            <a:avLst>
              <a:gd name="adj" fmla="val 997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008080"/>
            </a:solidFill>
            <a:rou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zh-CN" b="1" dirty="0">
                <a:ea typeface="黑体" panose="02010609060101010101" pitchFamily="49" charset="-122"/>
              </a:rPr>
              <a:t>       //</a:t>
            </a:r>
            <a:r>
              <a:rPr lang="zh-CN" b="1" dirty="0">
                <a:ea typeface="黑体" panose="02010609060101010101" pitchFamily="49" charset="-122"/>
              </a:rPr>
              <a:t>计算成绩最大值</a:t>
            </a:r>
          </a:p>
          <a:p>
            <a:pPr>
              <a:spcBef>
                <a:spcPct val="50000"/>
              </a:spcBef>
              <a:buNone/>
            </a:pPr>
            <a:r>
              <a:rPr lang="zh-CN" b="1" dirty="0">
                <a:ea typeface="黑体" panose="02010609060101010101" pitchFamily="49" charset="-122"/>
              </a:rPr>
              <a:t>        </a:t>
            </a:r>
            <a:r>
              <a:rPr lang="zh-CN" altLang="zh-CN" b="1" dirty="0">
                <a:solidFill>
                  <a:srgbClr val="0000FF"/>
                </a:solidFill>
                <a:ea typeface="黑体" panose="02010609060101010101" pitchFamily="49" charset="-122"/>
              </a:rPr>
              <a:t>max = score[0];</a:t>
            </a:r>
          </a:p>
          <a:p>
            <a:pPr>
              <a:spcBef>
                <a:spcPct val="50000"/>
              </a:spcBef>
              <a:buNone/>
            </a:pPr>
            <a:r>
              <a:rPr lang="zh-CN" altLang="zh-CN" b="1" dirty="0">
                <a:ea typeface="黑体" panose="02010609060101010101" pitchFamily="49" charset="-122"/>
              </a:rPr>
              <a:t>        </a:t>
            </a:r>
            <a:r>
              <a:rPr lang="zh-CN" altLang="zh-CN" b="1" dirty="0">
                <a:solidFill>
                  <a:srgbClr val="3333FF"/>
                </a:solidFill>
                <a:ea typeface="黑体" panose="02010609060101010101" pitchFamily="49" charset="-122"/>
              </a:rPr>
              <a:t>for </a:t>
            </a:r>
            <a:r>
              <a:rPr lang="zh-CN" altLang="zh-CN" b="1" dirty="0">
                <a:ea typeface="黑体" panose="02010609060101010101" pitchFamily="49" charset="-122"/>
              </a:rPr>
              <a:t>(int index = 1;index &lt; 5;index++) {</a:t>
            </a:r>
          </a:p>
          <a:p>
            <a:pPr>
              <a:spcBef>
                <a:spcPct val="50000"/>
              </a:spcBef>
              <a:buNone/>
            </a:pPr>
            <a:r>
              <a:rPr lang="zh-CN" altLang="zh-CN" b="1" dirty="0">
                <a:ea typeface="黑体" panose="02010609060101010101" pitchFamily="49" charset="-122"/>
              </a:rPr>
              <a:t>              </a:t>
            </a:r>
            <a:r>
              <a:rPr lang="zh-CN" altLang="zh-CN" b="1" dirty="0">
                <a:solidFill>
                  <a:srgbClr val="3333FF"/>
                </a:solidFill>
                <a:ea typeface="黑体" panose="02010609060101010101" pitchFamily="49" charset="-122"/>
              </a:rPr>
              <a:t>if </a:t>
            </a:r>
            <a:r>
              <a:rPr lang="zh-CN" altLang="zh-CN" b="1" dirty="0">
                <a:ea typeface="黑体" panose="02010609060101010101" pitchFamily="49" charset="-122"/>
              </a:rPr>
              <a:t>(</a:t>
            </a:r>
            <a:r>
              <a:rPr lang="zh-CN" altLang="zh-CN" b="1" dirty="0">
                <a:solidFill>
                  <a:srgbClr val="0000FF"/>
                </a:solidFill>
                <a:ea typeface="黑体" panose="02010609060101010101" pitchFamily="49" charset="-122"/>
              </a:rPr>
              <a:t>score[index] &gt; max</a:t>
            </a:r>
            <a:r>
              <a:rPr lang="zh-CN" altLang="zh-CN" b="1" dirty="0">
                <a:ea typeface="黑体" panose="02010609060101010101" pitchFamily="49" charset="-122"/>
              </a:rPr>
              <a:t>) {</a:t>
            </a:r>
          </a:p>
          <a:p>
            <a:pPr>
              <a:spcBef>
                <a:spcPct val="50000"/>
              </a:spcBef>
              <a:buNone/>
            </a:pPr>
            <a:r>
              <a:rPr lang="zh-CN" altLang="zh-CN" b="1" dirty="0">
                <a:ea typeface="黑体" panose="02010609060101010101" pitchFamily="49" charset="-122"/>
              </a:rPr>
              <a:t>                      </a:t>
            </a:r>
            <a:r>
              <a:rPr lang="zh-CN" altLang="zh-CN" b="1" dirty="0">
                <a:solidFill>
                  <a:srgbClr val="0000FF"/>
                </a:solidFill>
                <a:ea typeface="黑体" panose="02010609060101010101" pitchFamily="49" charset="-122"/>
              </a:rPr>
              <a:t>max = score[index];</a:t>
            </a:r>
          </a:p>
          <a:p>
            <a:pPr>
              <a:spcBef>
                <a:spcPct val="50000"/>
              </a:spcBef>
              <a:buNone/>
            </a:pPr>
            <a:r>
              <a:rPr lang="zh-CN" altLang="zh-CN" b="1" dirty="0">
                <a:ea typeface="黑体" panose="02010609060101010101" pitchFamily="49" charset="-122"/>
              </a:rPr>
              <a:t>              }</a:t>
            </a:r>
          </a:p>
          <a:p>
            <a:pPr>
              <a:spcBef>
                <a:spcPct val="50000"/>
              </a:spcBef>
              <a:buNone/>
            </a:pPr>
            <a:r>
              <a:rPr lang="zh-CN" altLang="zh-CN" b="1" dirty="0">
                <a:ea typeface="黑体" panose="02010609060101010101" pitchFamily="49" charset="-122"/>
              </a:rPr>
              <a:t>        }</a:t>
            </a:r>
          </a:p>
          <a:p>
            <a:pPr>
              <a:buNone/>
            </a:pPr>
            <a:r>
              <a:rPr lang="zh-CN" altLang="zh-CN" b="1" dirty="0">
                <a:ea typeface="黑体" panose="02010609060101010101" pitchFamily="49" charset="-122"/>
              </a:rPr>
              <a:t>        System.out.println("</a:t>
            </a:r>
            <a:r>
              <a:rPr lang="zh-CN" b="1" dirty="0">
                <a:ea typeface="黑体" panose="02010609060101010101" pitchFamily="49" charset="-122"/>
              </a:rPr>
              <a:t>本次考试的五位学生的最高分是： </a:t>
            </a:r>
            <a:r>
              <a:rPr lang="zh-CN" altLang="zh-CN" b="1" dirty="0">
                <a:ea typeface="黑体" panose="02010609060101010101" pitchFamily="49" charset="-122"/>
              </a:rPr>
              <a:t>" + </a:t>
            </a:r>
            <a:r>
              <a:rPr lang="zh-CN" altLang="zh-CN" b="1" dirty="0">
                <a:solidFill>
                  <a:srgbClr val="0000FF"/>
                </a:solidFill>
                <a:ea typeface="黑体" panose="02010609060101010101" pitchFamily="49" charset="-122"/>
              </a:rPr>
              <a:t>max</a:t>
            </a:r>
            <a:r>
              <a:rPr lang="zh-CN" altLang="zh-CN" b="1" dirty="0">
                <a:ea typeface="黑体" panose="02010609060101010101" pitchFamily="49" charset="-122"/>
              </a:rPr>
              <a:t>);</a:t>
            </a:r>
          </a:p>
        </p:txBody>
      </p:sp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4500562" y="3857628"/>
            <a:ext cx="2160588" cy="374571"/>
          </a:xfrm>
          <a:prstGeom prst="wedgeRoundRectCallout">
            <a:avLst>
              <a:gd name="adj1" fmla="val -61463"/>
              <a:gd name="adj2" fmla="val -13764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None/>
            </a:pPr>
            <a:r>
              <a:rPr lang="zh-CN" b="1">
                <a:ea typeface="黑体" panose="02010609060101010101" pitchFamily="49" charset="-122"/>
              </a:rPr>
              <a:t>循环打擂</a:t>
            </a:r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auto">
          <a:xfrm>
            <a:off x="3428992" y="1571612"/>
            <a:ext cx="3000396" cy="646986"/>
          </a:xfrm>
          <a:prstGeom prst="wedgeRoundRectCallout">
            <a:avLst>
              <a:gd name="adj1" fmla="val -65431"/>
              <a:gd name="adj2" fmla="val 10308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ctr">
              <a:buNone/>
            </a:pPr>
            <a:r>
              <a:rPr lang="zh-CN" b="1">
                <a:ea typeface="黑体" panose="02010609060101010101" pitchFamily="49" charset="-122"/>
              </a:rPr>
              <a:t>使用</a:t>
            </a:r>
            <a:r>
              <a:rPr lang="zh-CN" altLang="zh-CN" b="1">
                <a:ea typeface="黑体" panose="02010609060101010101" pitchFamily="49" charset="-122"/>
              </a:rPr>
              <a:t>max</a:t>
            </a:r>
            <a:r>
              <a:rPr lang="zh-CN" b="1">
                <a:ea typeface="黑体" panose="02010609060101010101" pitchFamily="49" charset="-122"/>
              </a:rPr>
              <a:t>存储擂主初始值：第一个元素为擂主</a:t>
            </a:r>
          </a:p>
        </p:txBody>
      </p:sp>
      <p:pic>
        <p:nvPicPr>
          <p:cNvPr id="31751" name="Picture 7" descr="示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125538"/>
            <a:ext cx="1081088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nimBg="1" autoUpdateAnimBg="0"/>
      <p:bldP spid="31750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20" y="142852"/>
            <a:ext cx="4829180" cy="796908"/>
          </a:xfrm>
        </p:spPr>
        <p:txBody>
          <a:bodyPr/>
          <a:lstStyle/>
          <a:p>
            <a:pPr algn="ctr"/>
            <a:r>
              <a:rPr lang="zh-CN" dirty="0" smtClean="0"/>
              <a:t>小结</a:t>
            </a:r>
            <a:endParaRPr lang="zh-CN" altLang="zh-CN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071546"/>
            <a:ext cx="7920038" cy="1079500"/>
          </a:xfrm>
          <a:noFill/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zh-CN" altLang="zh-CN" sz="2400" dirty="0"/>
              <a:t>   </a:t>
            </a:r>
            <a:r>
              <a:rPr lang="zh-CN" sz="2400" dirty="0"/>
              <a:t>小明要去买一部手机，他询问了</a:t>
            </a:r>
            <a:r>
              <a:rPr lang="zh-CN" altLang="zh-CN" sz="2400" dirty="0"/>
              <a:t>4</a:t>
            </a:r>
            <a:r>
              <a:rPr lang="zh-CN" sz="2400" dirty="0"/>
              <a:t>家店的价格，分别是</a:t>
            </a:r>
            <a:r>
              <a:rPr lang="zh-CN" altLang="zh-CN" sz="2400" dirty="0"/>
              <a:t>2800</a:t>
            </a:r>
            <a:r>
              <a:rPr lang="zh-CN" sz="2400" dirty="0"/>
              <a:t>元，</a:t>
            </a:r>
            <a:r>
              <a:rPr lang="zh-CN" altLang="zh-CN" sz="2400" dirty="0"/>
              <a:t>2900</a:t>
            </a:r>
            <a:r>
              <a:rPr lang="zh-CN" sz="2400" dirty="0"/>
              <a:t>元，</a:t>
            </a:r>
            <a:r>
              <a:rPr lang="zh-CN" altLang="zh-CN" sz="2400" dirty="0"/>
              <a:t>2750</a:t>
            </a:r>
            <a:r>
              <a:rPr lang="zh-CN" sz="2400" dirty="0"/>
              <a:t>元和</a:t>
            </a:r>
            <a:r>
              <a:rPr lang="zh-CN" altLang="zh-CN" sz="2400" dirty="0"/>
              <a:t>3100</a:t>
            </a:r>
            <a:r>
              <a:rPr lang="zh-CN" sz="2400" dirty="0"/>
              <a:t>元，显示输出最低价</a:t>
            </a:r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>
            <a:off x="1357291" y="2714620"/>
            <a:ext cx="6619898" cy="2290882"/>
          </a:xfrm>
          <a:prstGeom prst="roundRect">
            <a:avLst>
              <a:gd name="adj" fmla="val 807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008080"/>
            </a:solidFill>
            <a:rou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zh-CN" b="1" dirty="0">
                <a:ea typeface="黑体" panose="02010609060101010101" pitchFamily="49" charset="-122"/>
              </a:rPr>
              <a:t>int min = list[0];   //</a:t>
            </a:r>
            <a:r>
              <a:rPr lang="zh-CN" b="1" dirty="0">
                <a:ea typeface="黑体" panose="02010609060101010101" pitchFamily="49" charset="-122"/>
              </a:rPr>
              <a:t>存储最小值</a:t>
            </a:r>
          </a:p>
          <a:p>
            <a:pPr>
              <a:spcBef>
                <a:spcPct val="50000"/>
              </a:spcBef>
              <a:buNone/>
            </a:pPr>
            <a:r>
              <a:rPr lang="zh-CN" altLang="zh-CN" b="1" dirty="0">
                <a:ea typeface="黑体" panose="02010609060101010101" pitchFamily="49" charset="-122"/>
              </a:rPr>
              <a:t>for ( int i = 0; i &lt; list.length; i++){</a:t>
            </a:r>
          </a:p>
          <a:p>
            <a:pPr>
              <a:spcBef>
                <a:spcPct val="50000"/>
              </a:spcBef>
              <a:buNone/>
            </a:pPr>
            <a:r>
              <a:rPr lang="zh-CN" altLang="zh-CN" b="1" dirty="0">
                <a:ea typeface="黑体" panose="02010609060101010101" pitchFamily="49" charset="-122"/>
              </a:rPr>
              <a:t>         if ( min &gt; list[i] ) {</a:t>
            </a:r>
          </a:p>
          <a:p>
            <a:pPr>
              <a:spcBef>
                <a:spcPct val="50000"/>
              </a:spcBef>
              <a:buNone/>
            </a:pPr>
            <a:r>
              <a:rPr lang="zh-CN" altLang="zh-CN" b="1" dirty="0">
                <a:ea typeface="黑体" panose="02010609060101010101" pitchFamily="49" charset="-122"/>
              </a:rPr>
              <a:t>                 min = list[i];     //</a:t>
            </a:r>
            <a:r>
              <a:rPr lang="zh-CN" b="1" dirty="0">
                <a:ea typeface="黑体" panose="02010609060101010101" pitchFamily="49" charset="-122"/>
              </a:rPr>
              <a:t>交换</a:t>
            </a:r>
          </a:p>
          <a:p>
            <a:pPr>
              <a:spcBef>
                <a:spcPct val="50000"/>
              </a:spcBef>
              <a:buNone/>
            </a:pPr>
            <a:r>
              <a:rPr lang="zh-CN" b="1" dirty="0">
                <a:ea typeface="黑体" panose="02010609060101010101" pitchFamily="49" charset="-122"/>
              </a:rPr>
              <a:t>         </a:t>
            </a:r>
            <a:r>
              <a:rPr lang="zh-CN" altLang="zh-CN" b="1" dirty="0">
                <a:ea typeface="黑体" panose="02010609060101010101" pitchFamily="49" charset="-122"/>
              </a:rPr>
              <a:t>}</a:t>
            </a:r>
          </a:p>
          <a:p>
            <a:pPr>
              <a:spcBef>
                <a:spcPct val="50000"/>
              </a:spcBef>
              <a:buNone/>
            </a:pPr>
            <a:r>
              <a:rPr lang="zh-CN" altLang="zh-CN" b="1" dirty="0"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1428728" y="2786058"/>
            <a:ext cx="3429024" cy="357190"/>
          </a:xfrm>
          <a:prstGeom prst="rect">
            <a:avLst/>
          </a:prstGeom>
          <a:noFill/>
          <a:ln w="28575" cmpd="sng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2000232" y="3571876"/>
            <a:ext cx="1857388" cy="357190"/>
          </a:xfrm>
          <a:prstGeom prst="rect">
            <a:avLst/>
          </a:prstGeom>
          <a:noFill/>
          <a:ln w="28575" cmpd="sng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2775" name="Picture 7" descr="现场编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196975"/>
            <a:ext cx="865187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 autoUpdateAnimBg="0"/>
      <p:bldP spid="32773" grpId="0" animBg="1"/>
      <p:bldP spid="3277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571480"/>
            <a:ext cx="8001056" cy="714380"/>
          </a:xfrm>
        </p:spPr>
        <p:txBody>
          <a:bodyPr/>
          <a:lstStyle/>
          <a:p>
            <a:pPr algn="ctr"/>
            <a:r>
              <a:rPr lang="zh-CN" altLang="en-US" dirty="0" smtClean="0"/>
              <a:t>练习题</a:t>
            </a:r>
            <a:endParaRPr lang="zh-CN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357299"/>
            <a:ext cx="8145462" cy="392909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统计一个字符在字符数组中的所有位置 </a:t>
            </a:r>
            <a:r>
              <a:rPr lang="en-US" altLang="zh-CN" smtClean="0"/>
              <a:t>,</a:t>
            </a:r>
            <a:r>
              <a:rPr lang="zh-CN" altLang="en-US" smtClean="0"/>
              <a:t>  </a:t>
            </a:r>
            <a:endParaRPr lang="zh-CN" altLang="en-US" dirty="0"/>
          </a:p>
          <a:p>
            <a:pPr>
              <a:buFontTx/>
              <a:buNone/>
            </a:pPr>
            <a:r>
              <a:rPr lang="zh-CN" altLang="en-US" dirty="0"/>
              <a:t>    统计字符数组char[ ] chs </a:t>
            </a:r>
            <a:r>
              <a:rPr lang="en-US" altLang="zh-CN" dirty="0" smtClean="0"/>
              <a:t>={'</a:t>
            </a:r>
            <a:r>
              <a:rPr lang="zh-CN" altLang="en-US" dirty="0" smtClean="0"/>
              <a:t>统</a:t>
            </a:r>
            <a:r>
              <a:rPr lang="en-US" altLang="zh-CN" dirty="0" smtClean="0"/>
              <a:t>','</a:t>
            </a:r>
            <a:r>
              <a:rPr lang="zh-CN" altLang="en-US" dirty="0" smtClean="0"/>
              <a:t>计</a:t>
            </a:r>
            <a:r>
              <a:rPr lang="en-US" altLang="zh-CN" dirty="0" smtClean="0"/>
              <a:t>','</a:t>
            </a:r>
            <a:r>
              <a:rPr lang="zh-CN" altLang="en-US" dirty="0" smtClean="0"/>
              <a:t>一</a:t>
            </a:r>
            <a:r>
              <a:rPr lang="en-US" altLang="zh-CN" dirty="0" smtClean="0"/>
              <a:t>','</a:t>
            </a:r>
            <a:r>
              <a:rPr lang="zh-CN" altLang="en-US" dirty="0" smtClean="0"/>
              <a:t>个</a:t>
            </a:r>
            <a:r>
              <a:rPr lang="en-US" altLang="zh-CN" dirty="0" smtClean="0"/>
              <a:t>','</a:t>
            </a:r>
            <a:r>
              <a:rPr lang="zh-CN" altLang="en-US" dirty="0" smtClean="0"/>
              <a:t>字</a:t>
            </a:r>
            <a:r>
              <a:rPr lang="en-US" altLang="zh-CN" dirty="0" smtClean="0"/>
              <a:t>','</a:t>
            </a:r>
            <a:r>
              <a:rPr lang="zh-CN" altLang="en-US" dirty="0" smtClean="0"/>
              <a:t>符</a:t>
            </a:r>
            <a:r>
              <a:rPr lang="en-US" altLang="zh-CN" dirty="0" smtClean="0"/>
              <a:t>','</a:t>
            </a:r>
            <a:r>
              <a:rPr lang="zh-CN" altLang="en-US" dirty="0" smtClean="0"/>
              <a:t>在</a:t>
            </a:r>
            <a:r>
              <a:rPr lang="en-US" altLang="zh-CN" dirty="0" smtClean="0"/>
              <a:t>','</a:t>
            </a:r>
            <a:r>
              <a:rPr lang="zh-CN" altLang="en-US" dirty="0" smtClean="0"/>
              <a:t>字</a:t>
            </a:r>
            <a:r>
              <a:rPr lang="en-US" altLang="zh-CN" dirty="0" smtClean="0"/>
              <a:t>','</a:t>
            </a:r>
            <a:r>
              <a:rPr lang="zh-CN" altLang="en-US" dirty="0" smtClean="0"/>
              <a:t>符</a:t>
            </a:r>
            <a:r>
              <a:rPr lang="en-US" altLang="zh-CN" dirty="0" smtClean="0"/>
              <a:t>','</a:t>
            </a:r>
            <a:r>
              <a:rPr lang="zh-CN" altLang="en-US" dirty="0" smtClean="0"/>
              <a:t>串</a:t>
            </a:r>
            <a:r>
              <a:rPr lang="en-US" altLang="zh-CN" dirty="0" smtClean="0"/>
              <a:t>','</a:t>
            </a:r>
            <a:r>
              <a:rPr lang="zh-CN" altLang="en-US" dirty="0" smtClean="0"/>
              <a:t>中</a:t>
            </a:r>
            <a:r>
              <a:rPr lang="en-US" altLang="zh-CN" dirty="0" smtClean="0"/>
              <a:t>'};</a:t>
            </a:r>
            <a:r>
              <a:rPr lang="zh-CN" altLang="en-US" dirty="0" smtClean="0"/>
              <a:t>中字符</a:t>
            </a:r>
            <a:r>
              <a:rPr lang="en-US" altLang="zh-CN" dirty="0" smtClean="0"/>
              <a:t>’</a:t>
            </a:r>
            <a:r>
              <a:rPr lang="zh-CN" altLang="en-US" dirty="0" smtClean="0"/>
              <a:t>字</a:t>
            </a:r>
            <a:r>
              <a:rPr lang="en-US" altLang="zh-CN" dirty="0" smtClean="0"/>
              <a:t>’</a:t>
            </a:r>
            <a:r>
              <a:rPr lang="zh-CN" altLang="en-US" dirty="0" smtClean="0"/>
              <a:t>出现</a:t>
            </a:r>
            <a:r>
              <a:rPr lang="zh-CN" altLang="en-US" dirty="0"/>
              <a:t>的</a:t>
            </a:r>
            <a:r>
              <a:rPr lang="zh-CN" altLang="en-US" dirty="0" smtClean="0"/>
              <a:t>位置。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642918"/>
            <a:ext cx="8229600" cy="785818"/>
          </a:xfrm>
        </p:spPr>
        <p:txBody>
          <a:bodyPr/>
          <a:lstStyle/>
          <a:p>
            <a:pPr algn="ctr"/>
            <a:r>
              <a:rPr lang="zh-CN" altLang="en-US" dirty="0" smtClean="0"/>
              <a:t>练习：字符串</a:t>
            </a:r>
            <a:r>
              <a:rPr lang="zh-CN" altLang="en-US" dirty="0"/>
              <a:t>统计案例  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8736"/>
            <a:ext cx="8229600" cy="392909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dirty="0" smtClean="0"/>
              <a:t>字符串</a:t>
            </a:r>
            <a:r>
              <a:rPr lang="zh-CN" dirty="0"/>
              <a:t>：</a:t>
            </a:r>
            <a:r>
              <a:rPr lang="zh-CN" altLang="zh-CN" dirty="0"/>
              <a:t>"123456789012"  </a:t>
            </a:r>
          </a:p>
          <a:p>
            <a:r>
              <a:rPr lang="zh-CN" dirty="0"/>
              <a:t>将字符串的</a:t>
            </a:r>
            <a:r>
              <a:rPr lang="zh-CN" dirty="0" smtClean="0"/>
              <a:t>奇数数字</a:t>
            </a:r>
            <a:r>
              <a:rPr lang="zh-CN" dirty="0"/>
              <a:t>相加为  </a:t>
            </a:r>
            <a:r>
              <a:rPr lang="zh-CN" altLang="zh-CN" dirty="0"/>
              <a:t>c1 = 1 + 3 + 5 + 7 + 9 + 1 </a:t>
            </a:r>
            <a:r>
              <a:rPr lang="en-US" altLang="zh-CN" dirty="0" smtClean="0"/>
              <a:t>= </a:t>
            </a:r>
            <a:r>
              <a:rPr lang="zh-CN" altLang="en-US" dirty="0" smtClean="0"/>
              <a:t>总数</a:t>
            </a:r>
            <a:r>
              <a:rPr lang="zh-CN" altLang="zh-CN" dirty="0" smtClean="0"/>
              <a:t> </a:t>
            </a:r>
            <a:endParaRPr lang="zh-CN" altLang="zh-CN" dirty="0"/>
          </a:p>
          <a:p>
            <a:r>
              <a:rPr lang="zh-CN" dirty="0"/>
              <a:t>将字符串的</a:t>
            </a:r>
            <a:r>
              <a:rPr lang="zh-CN" dirty="0" smtClean="0"/>
              <a:t>偶数数字</a:t>
            </a:r>
            <a:r>
              <a:rPr lang="zh-CN" dirty="0"/>
              <a:t>相加为  </a:t>
            </a:r>
            <a:r>
              <a:rPr lang="zh-CN" altLang="zh-CN" dirty="0"/>
              <a:t>c2 = 2 + 4 + 6 + 8 + 0 + 2 </a:t>
            </a:r>
            <a:r>
              <a:rPr lang="en-US" altLang="zh-CN" smtClean="0"/>
              <a:t>= </a:t>
            </a:r>
            <a:r>
              <a:rPr lang="zh-CN" altLang="en-US" smtClean="0"/>
              <a:t>总数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267200" y="1143000"/>
            <a:ext cx="472440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 fontAlgn="b"/>
            <a:endParaRPr lang="zh-CN" altLang="zh-CN" sz="4400" b="1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95288" y="1428736"/>
            <a:ext cx="8461375" cy="30083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</a:pPr>
            <a:r>
              <a:rPr lang="zh-CN" sz="2400" b="1" dirty="0">
                <a:ea typeface="黑体" panose="02010609060101010101" pitchFamily="49" charset="-122"/>
              </a:rPr>
              <a:t>数组的优点是什么？ 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</a:pPr>
            <a:r>
              <a:rPr lang="zh-CN" sz="2400" b="1" dirty="0">
                <a:ea typeface="黑体" panose="02010609060101010101" pitchFamily="49" charset="-122"/>
              </a:rPr>
              <a:t>数组的</a:t>
            </a:r>
            <a:r>
              <a:rPr lang="zh-CN" altLang="zh-CN" sz="2400" b="1" dirty="0">
                <a:ea typeface="黑体" panose="02010609060101010101" pitchFamily="49" charset="-122"/>
              </a:rPr>
              <a:t>3</a:t>
            </a:r>
            <a:r>
              <a:rPr lang="zh-CN" sz="2400" b="1" dirty="0">
                <a:ea typeface="黑体" panose="02010609060101010101" pitchFamily="49" charset="-122"/>
              </a:rPr>
              <a:t>种声明方式是什么？ 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</a:pPr>
            <a:r>
              <a:rPr lang="zh-CN" sz="2400" b="1" dirty="0">
                <a:ea typeface="黑体" panose="02010609060101010101" pitchFamily="49" charset="-122"/>
              </a:rPr>
              <a:t>如何引用数组中的元素？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</a:pPr>
            <a:r>
              <a:rPr lang="zh-CN" sz="2400" b="1" dirty="0">
                <a:ea typeface="黑体" panose="02010609060101010101" pitchFamily="49" charset="-122"/>
              </a:rPr>
              <a:t>求数列的平均值、最大值以及排序的方法？ 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</a:pPr>
            <a:endParaRPr lang="zh-CN" altLang="zh-CN" sz="2400" b="1" dirty="0">
              <a:ea typeface="黑体" panose="02010609060101010101" pitchFamily="49" charset="-122"/>
            </a:endParaRP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42950" y="571500"/>
            <a:ext cx="8401050" cy="846138"/>
          </a:xfrm>
        </p:spPr>
        <p:txBody>
          <a:bodyPr/>
          <a:lstStyle/>
          <a:p>
            <a:pPr algn="ctr"/>
            <a:r>
              <a:rPr lang="zh-CN" dirty="0"/>
              <a:t>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55650" y="1125538"/>
            <a:ext cx="7488238" cy="1479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r>
              <a:rPr lang="zh-CN" altLang="zh-CN" sz="2400" b="1" dirty="0">
                <a:ea typeface="黑体" panose="02010609060101010101" pitchFamily="49" charset="-122"/>
              </a:rPr>
              <a:t>    1</a:t>
            </a:r>
            <a:r>
              <a:rPr lang="zh-CN" sz="2400" b="1" dirty="0">
                <a:ea typeface="黑体" panose="02010609060101010101" pitchFamily="49" charset="-122"/>
              </a:rPr>
              <a:t>、一次</a:t>
            </a:r>
            <a:r>
              <a:rPr lang="zh-CN" altLang="zh-CN" sz="2400" b="1" dirty="0">
                <a:ea typeface="黑体" panose="02010609060101010101" pitchFamily="49" charset="-122"/>
              </a:rPr>
              <a:t>Java</a:t>
            </a:r>
            <a:r>
              <a:rPr lang="zh-CN" sz="2400" b="1" dirty="0">
                <a:ea typeface="黑体" panose="02010609060101010101" pitchFamily="49" charset="-122"/>
              </a:rPr>
              <a:t>内部测试结束后，老师</a:t>
            </a:r>
            <a:r>
              <a:rPr lang="zh-CN" sz="2400" b="1" dirty="0" smtClean="0">
                <a:ea typeface="黑体" panose="02010609060101010101" pitchFamily="49" charset="-122"/>
              </a:rPr>
              <a:t>给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令狐冲</a:t>
            </a:r>
            <a:r>
              <a:rPr lang="zh-CN" sz="2400" b="1" dirty="0" smtClean="0">
                <a:ea typeface="黑体" panose="02010609060101010101" pitchFamily="49" charset="-122"/>
              </a:rPr>
              <a:t>分配</a:t>
            </a:r>
            <a:r>
              <a:rPr lang="zh-CN" sz="2400" b="1" dirty="0">
                <a:ea typeface="黑体" panose="02010609060101010101" pitchFamily="49" charset="-122"/>
              </a:rPr>
              <a:t>了一项任务，计算全班（</a:t>
            </a:r>
            <a:r>
              <a:rPr lang="zh-CN" altLang="zh-CN" sz="2400" b="1" dirty="0">
                <a:ea typeface="黑体" panose="02010609060101010101" pitchFamily="49" charset="-122"/>
              </a:rPr>
              <a:t>30</a:t>
            </a:r>
            <a:r>
              <a:rPr lang="zh-CN" sz="2400" b="1" dirty="0">
                <a:ea typeface="黑体" panose="02010609060101010101" pitchFamily="49" charset="-122"/>
              </a:rPr>
              <a:t>人）的平均分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071934" y="142851"/>
            <a:ext cx="4643470" cy="62232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838200" indent="-838200" algn="ctr">
              <a:buFontTx/>
              <a:buNone/>
            </a:pPr>
            <a:r>
              <a:rPr lang="zh-CN" altLang="en-US" sz="2800" b="1" dirty="0">
                <a:ea typeface="黑体" panose="02010609060101010101" pitchFamily="49" charset="-122"/>
              </a:rPr>
              <a:t>为什么需要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数组</a:t>
            </a:r>
            <a:endParaRPr lang="zh-CN" altLang="en-US" sz="2800" b="1" dirty="0">
              <a:ea typeface="黑体" panose="02010609060101010101" pitchFamily="49" charset="-122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928662" y="2214554"/>
            <a:ext cx="7127875" cy="36625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zh-CN" b="1" dirty="0">
                <a:solidFill>
                  <a:srgbClr val="3333FF"/>
                </a:solidFill>
                <a:ea typeface="黑体" panose="02010609060101010101" pitchFamily="49" charset="-122"/>
              </a:rPr>
              <a:t>int</a:t>
            </a:r>
            <a:r>
              <a:rPr lang="zh-CN" altLang="zh-CN" b="1" dirty="0">
                <a:ea typeface="黑体" panose="02010609060101010101" pitchFamily="49" charset="-122"/>
              </a:rPr>
              <a:t> stu1 = 95;</a:t>
            </a:r>
          </a:p>
          <a:p>
            <a:pPr algn="ctr">
              <a:spcBef>
                <a:spcPct val="50000"/>
              </a:spcBef>
              <a:buNone/>
            </a:pPr>
            <a:r>
              <a:rPr lang="zh-CN" altLang="zh-CN" b="1" dirty="0">
                <a:solidFill>
                  <a:srgbClr val="3333FF"/>
                </a:solidFill>
                <a:ea typeface="黑体" panose="02010609060101010101" pitchFamily="49" charset="-122"/>
              </a:rPr>
              <a:t>int</a:t>
            </a:r>
            <a:r>
              <a:rPr lang="zh-CN" altLang="zh-CN" b="1" dirty="0">
                <a:ea typeface="黑体" panose="02010609060101010101" pitchFamily="49" charset="-122"/>
              </a:rPr>
              <a:t> stu2 = 89;</a:t>
            </a:r>
          </a:p>
          <a:p>
            <a:pPr algn="ctr">
              <a:spcBef>
                <a:spcPct val="50000"/>
              </a:spcBef>
              <a:buNone/>
            </a:pPr>
            <a:r>
              <a:rPr lang="zh-CN" altLang="zh-CN" b="1" dirty="0">
                <a:solidFill>
                  <a:srgbClr val="3333FF"/>
                </a:solidFill>
                <a:ea typeface="黑体" panose="02010609060101010101" pitchFamily="49" charset="-122"/>
              </a:rPr>
              <a:t>int</a:t>
            </a:r>
            <a:r>
              <a:rPr lang="zh-CN" altLang="zh-CN" b="1" dirty="0">
                <a:ea typeface="黑体" panose="02010609060101010101" pitchFamily="49" charset="-122"/>
              </a:rPr>
              <a:t> stu3 = 79;</a:t>
            </a:r>
          </a:p>
          <a:p>
            <a:pPr algn="ctr">
              <a:spcBef>
                <a:spcPct val="50000"/>
              </a:spcBef>
              <a:buNone/>
            </a:pPr>
            <a:r>
              <a:rPr lang="zh-CN" altLang="zh-CN" b="1" dirty="0">
                <a:solidFill>
                  <a:srgbClr val="3333FF"/>
                </a:solidFill>
                <a:ea typeface="黑体" panose="02010609060101010101" pitchFamily="49" charset="-122"/>
              </a:rPr>
              <a:t>int</a:t>
            </a:r>
            <a:r>
              <a:rPr lang="zh-CN" altLang="zh-CN" b="1" dirty="0">
                <a:ea typeface="黑体" panose="02010609060101010101" pitchFamily="49" charset="-122"/>
              </a:rPr>
              <a:t> stu4 = 64;</a:t>
            </a:r>
          </a:p>
          <a:p>
            <a:pPr algn="ctr">
              <a:spcBef>
                <a:spcPct val="50000"/>
              </a:spcBef>
              <a:buNone/>
            </a:pPr>
            <a:r>
              <a:rPr lang="zh-CN" altLang="zh-CN" b="1" dirty="0">
                <a:solidFill>
                  <a:srgbClr val="3333FF"/>
                </a:solidFill>
                <a:ea typeface="黑体" panose="02010609060101010101" pitchFamily="49" charset="-122"/>
              </a:rPr>
              <a:t>int</a:t>
            </a:r>
            <a:r>
              <a:rPr lang="zh-CN" altLang="zh-CN" b="1" dirty="0">
                <a:ea typeface="黑体" panose="02010609060101010101" pitchFamily="49" charset="-122"/>
              </a:rPr>
              <a:t> stu5 = 76;</a:t>
            </a:r>
          </a:p>
          <a:p>
            <a:pPr algn="ctr">
              <a:spcBef>
                <a:spcPct val="50000"/>
              </a:spcBef>
              <a:buNone/>
            </a:pPr>
            <a:r>
              <a:rPr lang="zh-CN" altLang="zh-CN" b="1" dirty="0">
                <a:solidFill>
                  <a:srgbClr val="3333FF"/>
                </a:solidFill>
                <a:ea typeface="黑体" panose="02010609060101010101" pitchFamily="49" charset="-122"/>
              </a:rPr>
              <a:t>int </a:t>
            </a:r>
            <a:r>
              <a:rPr lang="zh-CN" altLang="zh-CN" b="1" dirty="0">
                <a:ea typeface="黑体" panose="02010609060101010101" pitchFamily="49" charset="-122"/>
              </a:rPr>
              <a:t>stu6 = 88;</a:t>
            </a:r>
          </a:p>
          <a:p>
            <a:pPr algn="ctr">
              <a:spcBef>
                <a:spcPct val="50000"/>
              </a:spcBef>
              <a:buNone/>
            </a:pPr>
            <a:r>
              <a:rPr lang="zh-CN" altLang="zh-CN" b="1" dirty="0">
                <a:ea typeface="黑体" panose="02010609060101010101" pitchFamily="49" charset="-122"/>
              </a:rPr>
              <a:t>……</a:t>
            </a:r>
          </a:p>
          <a:p>
            <a:pPr algn="ctr">
              <a:spcBef>
                <a:spcPct val="50000"/>
              </a:spcBef>
              <a:buNone/>
            </a:pPr>
            <a:endParaRPr lang="en-US" altLang="zh-CN" b="1" dirty="0" smtClean="0">
              <a:ea typeface="黑体" panose="02010609060101010101" pitchFamily="49" charset="-122"/>
            </a:endParaRPr>
          </a:p>
          <a:p>
            <a:pPr algn="ctr">
              <a:spcBef>
                <a:spcPct val="50000"/>
              </a:spcBef>
              <a:buNone/>
            </a:pPr>
            <a:r>
              <a:rPr lang="zh-CN" altLang="zh-CN" b="1" dirty="0" smtClean="0">
                <a:ea typeface="黑体" panose="02010609060101010101" pitchFamily="49" charset="-122"/>
              </a:rPr>
              <a:t>avg </a:t>
            </a:r>
            <a:r>
              <a:rPr lang="zh-CN" altLang="zh-CN" b="1" dirty="0"/>
              <a:t>= </a:t>
            </a:r>
            <a:r>
              <a:rPr lang="zh-CN" altLang="zh-CN" b="1" dirty="0">
                <a:ea typeface="黑体" panose="02010609060101010101" pitchFamily="49" charset="-122"/>
              </a:rPr>
              <a:t>(stu1+stu2+stu3+stu4+stu5…+stu30)/30</a:t>
            </a:r>
          </a:p>
          <a:p>
            <a:pPr algn="ctr">
              <a:spcBef>
                <a:spcPct val="50000"/>
              </a:spcBef>
              <a:buNone/>
            </a:pPr>
            <a:endParaRPr lang="zh-CN" altLang="zh-CN" b="1" dirty="0">
              <a:ea typeface="黑体" panose="02010609060101010101" pitchFamily="49" charset="-122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5359403" y="2358698"/>
            <a:ext cx="2087563" cy="2447925"/>
            <a:chOff x="0" y="0"/>
            <a:chExt cx="1315" cy="1633"/>
          </a:xfrm>
        </p:grpSpPr>
        <p:sp>
          <p:nvSpPr>
            <p:cNvPr id="8199" name="AutoShape 7"/>
            <p:cNvSpPr/>
            <p:nvPr/>
          </p:nvSpPr>
          <p:spPr bwMode="auto">
            <a:xfrm>
              <a:off x="0" y="0"/>
              <a:ext cx="453" cy="1633"/>
            </a:xfrm>
            <a:prstGeom prst="rightBrace">
              <a:avLst>
                <a:gd name="adj1" fmla="val 30040"/>
                <a:gd name="adj2" fmla="val 50000"/>
              </a:avLst>
            </a:prstGeom>
            <a:noFill/>
            <a:ln w="38100" cmpd="sng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0" name="Text Box 8"/>
            <p:cNvSpPr txBox="1">
              <a:spLocks noChangeArrowheads="1"/>
            </p:cNvSpPr>
            <p:nvPr/>
          </p:nvSpPr>
          <p:spPr bwMode="auto">
            <a:xfrm>
              <a:off x="544" y="676"/>
              <a:ext cx="771" cy="2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lang="zh-CN" altLang="zh-CN" b="1" dirty="0">
                  <a:ea typeface="黑体" panose="02010609060101010101" pitchFamily="49" charset="-122"/>
                </a:rPr>
                <a:t>30</a:t>
              </a:r>
              <a:r>
                <a:rPr lang="zh-CN" b="1" dirty="0">
                  <a:ea typeface="黑体" panose="02010609060101010101" pitchFamily="49" charset="-122"/>
                </a:rPr>
                <a:t>个变量</a:t>
              </a:r>
            </a:p>
          </p:txBody>
        </p:sp>
      </p:grpSp>
      <p:pic>
        <p:nvPicPr>
          <p:cNvPr id="8201" name="Picture 9" descr="问题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836613"/>
            <a:ext cx="10795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2" name="AutoShape 10"/>
          <p:cNvSpPr>
            <a:spLocks noChangeArrowheads="1"/>
          </p:cNvSpPr>
          <p:nvPr/>
        </p:nvSpPr>
        <p:spPr bwMode="auto">
          <a:xfrm>
            <a:off x="1357290" y="2357430"/>
            <a:ext cx="2016125" cy="647700"/>
          </a:xfrm>
          <a:prstGeom prst="wedgeRoundRectCallout">
            <a:avLst>
              <a:gd name="adj1" fmla="val 73620"/>
              <a:gd name="adj2" fmla="val 15171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FF9900"/>
            </a:solidFill>
            <a:miter lim="800000"/>
          </a:ln>
          <a:effectLst/>
        </p:spPr>
        <p:txBody>
          <a:bodyPr/>
          <a:lstStyle/>
          <a:p>
            <a:pPr algn="ctr">
              <a:buNone/>
            </a:pPr>
            <a:r>
              <a:rPr lang="zh-CN" altLang="zh-CN" b="1">
                <a:ea typeface="黑体" panose="02010609060101010101" pitchFamily="49" charset="-122"/>
              </a:rPr>
              <a:t>30</a:t>
            </a:r>
            <a:r>
              <a:rPr lang="zh-CN" b="1">
                <a:ea typeface="黑体" panose="02010609060101010101" pitchFamily="49" charset="-122"/>
              </a:rPr>
              <a:t>个变量太繁琐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8883650" y="1200150"/>
            <a:ext cx="18415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/>
            <a:endParaRPr lang="zh-CN" altLang="zh-CN" sz="4400" b="1">
              <a:solidFill>
                <a:schemeClr val="tx2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11188" y="1268413"/>
            <a:ext cx="8280400" cy="1041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</a:pPr>
            <a:r>
              <a:rPr lang="zh-CN" sz="2400" b="1">
                <a:ea typeface="黑体" panose="02010609060101010101" pitchFamily="49" charset="-122"/>
              </a:rPr>
              <a:t>生活案例：博物架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</a:pPr>
            <a:endParaRPr lang="zh-CN" altLang="zh-CN" sz="2400" b="1">
              <a:ea typeface="黑体" panose="02010609060101010101" pitchFamily="49" charset="-122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-23813"/>
            <a:ext cx="7761288" cy="7889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838200" indent="-838200" algn="r">
              <a:buFontTx/>
              <a:buNone/>
            </a:pPr>
            <a:r>
              <a:rPr lang="zh-CN" altLang="en-US" sz="2800" b="1" dirty="0">
                <a:ea typeface="黑体" panose="02010609060101010101" pitchFamily="49" charset="-122"/>
              </a:rPr>
              <a:t>为什么需要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数组</a:t>
            </a:r>
            <a:endParaRPr lang="zh-CN" altLang="en-US" sz="2800" b="1" dirty="0">
              <a:ea typeface="黑体" panose="02010609060101010101" pitchFamily="49" charset="-122"/>
            </a:endParaRPr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5143504" y="4429132"/>
            <a:ext cx="1441450" cy="366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800080"/>
            </a:solidFill>
            <a:rou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b="1" dirty="0">
                <a:ea typeface="黑体" panose="02010609060101010101" pitchFamily="49" charset="-122"/>
              </a:rPr>
              <a:t>字画类</a:t>
            </a:r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395288" y="2565400"/>
            <a:ext cx="3960812" cy="18002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/>
        </p:spPr>
        <p:txBody>
          <a:bodyPr/>
          <a:lstStyle/>
          <a:p>
            <a:pPr>
              <a:buNone/>
            </a:pPr>
            <a:r>
              <a:rPr lang="zh-CN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好办法</a:t>
            </a:r>
            <a:r>
              <a:rPr lang="zh-CN" altLang="zh-CN" b="1">
                <a:latin typeface="Arial" panose="020B0604020202020204"/>
                <a:ea typeface="黑体" panose="02010609060101010101" pitchFamily="49" charset="-122"/>
              </a:rPr>
              <a:t>——</a:t>
            </a:r>
            <a:r>
              <a:rPr lang="zh-CN" b="1">
                <a:latin typeface="黑体" panose="02010609060101010101" pitchFamily="49" charset="-122"/>
                <a:ea typeface="黑体" panose="02010609060101010101" pitchFamily="49" charset="-122"/>
              </a:rPr>
              <a:t>分类放，易于找</a:t>
            </a:r>
          </a:p>
          <a:p>
            <a:pPr>
              <a:buNone/>
            </a:pPr>
            <a:endParaRPr 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b="1">
                <a:latin typeface="黑体" panose="02010609060101010101" pitchFamily="49" charset="-122"/>
                <a:ea typeface="黑体" panose="02010609060101010101" pitchFamily="49" charset="-122"/>
              </a:rPr>
              <a:t>、格子提供了存储空间</a:t>
            </a:r>
          </a:p>
          <a:p>
            <a:pPr>
              <a:buNone/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b="1">
                <a:latin typeface="黑体" panose="02010609060101010101" pitchFamily="49" charset="-122"/>
                <a:ea typeface="黑体" panose="02010609060101010101" pitchFamily="49" charset="-122"/>
              </a:rPr>
              <a:t>、每一类别都起一个名字</a:t>
            </a:r>
          </a:p>
          <a:p>
            <a:pPr>
              <a:buNone/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b="1">
                <a:latin typeface="黑体" panose="02010609060101010101" pitchFamily="49" charset="-122"/>
                <a:ea typeface="黑体" panose="02010609060101010101" pitchFamily="49" charset="-122"/>
              </a:rPr>
              <a:t>、每件物品都有个标号</a:t>
            </a:r>
          </a:p>
        </p:txBody>
      </p:sp>
      <p:graphicFrame>
        <p:nvGraphicFramePr>
          <p:cNvPr id="9223" name="Group 7"/>
          <p:cNvGraphicFramePr>
            <a:graphicFrameLocks noGrp="1"/>
          </p:cNvGraphicFramePr>
          <p:nvPr/>
        </p:nvGraphicFramePr>
        <p:xfrm>
          <a:off x="4857752" y="1142984"/>
          <a:ext cx="1824037" cy="3960813"/>
        </p:xfrm>
        <a:graphic>
          <a:graphicData uri="http://schemas.openxmlformats.org/drawingml/2006/table">
            <a:tbl>
              <a:tblPr/>
              <a:tblGrid>
                <a:gridCol w="1824037"/>
              </a:tblGrid>
              <a:tr h="968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6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6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8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35" name="Group 19"/>
          <p:cNvGraphicFramePr>
            <a:graphicFrameLocks noGrp="1"/>
          </p:cNvGraphicFramePr>
          <p:nvPr/>
        </p:nvGraphicFramePr>
        <p:xfrm>
          <a:off x="6929454" y="1142984"/>
          <a:ext cx="1824037" cy="3960814"/>
        </p:xfrm>
        <a:graphic>
          <a:graphicData uri="http://schemas.openxmlformats.org/drawingml/2006/table">
            <a:tbl>
              <a:tblPr/>
              <a:tblGrid>
                <a:gridCol w="1824037"/>
              </a:tblGrid>
              <a:tr h="985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0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8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247" name="Picture 31" descr="古玩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5206" y="2143116"/>
            <a:ext cx="12223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48" name="AutoShape 32"/>
          <p:cNvSpPr>
            <a:spLocks noChangeArrowheads="1"/>
          </p:cNvSpPr>
          <p:nvPr/>
        </p:nvSpPr>
        <p:spPr bwMode="auto">
          <a:xfrm>
            <a:off x="7143768" y="4429132"/>
            <a:ext cx="1441450" cy="366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800080"/>
            </a:solidFill>
            <a:rou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buNone/>
            </a:pPr>
            <a:r>
              <a:rPr lang="zh-CN" b="1" dirty="0">
                <a:ea typeface="黑体" panose="02010609060101010101" pitchFamily="49" charset="-122"/>
              </a:rPr>
              <a:t>古玩类</a:t>
            </a:r>
          </a:p>
        </p:txBody>
      </p:sp>
      <p:pic>
        <p:nvPicPr>
          <p:cNvPr id="9249" name="Picture 33" descr="古玩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4942" y="1357298"/>
            <a:ext cx="1008063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50" name="Picture 34" descr="古玩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29256" y="2143116"/>
            <a:ext cx="7397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51" name="Picture 35" descr="古玩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86380" y="3143248"/>
            <a:ext cx="107950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52" name="Picture 36" descr="古玩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500958" y="1142984"/>
            <a:ext cx="7842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53" name="Picture 37" descr="未标题-2 拷贝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29520" y="3143248"/>
            <a:ext cx="936625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 autoUpdateAnimBg="0"/>
      <p:bldP spid="9222" grpId="0" animBg="1" autoUpdateAnimBg="0"/>
      <p:bldP spid="9248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8883650" y="1200150"/>
            <a:ext cx="18415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/>
            <a:endParaRPr lang="zh-CN" altLang="zh-CN" sz="4400" b="1">
              <a:solidFill>
                <a:schemeClr val="tx2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84213" y="1196975"/>
            <a:ext cx="8280400" cy="9461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zh-CN" sz="2400" b="1" dirty="0">
                <a:ea typeface="黑体" panose="02010609060101010101" pitchFamily="49" charset="-122"/>
              </a:rPr>
              <a:t>类比博物架：可不可以把数据归类存放？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Blip>
                <a:blip r:embed="rId4"/>
              </a:buBlip>
            </a:pPr>
            <a:r>
              <a:rPr lang="zh-CN" sz="2000" b="1" dirty="0">
                <a:ea typeface="黑体" panose="02010609060101010101" pitchFamily="49" charset="-122"/>
              </a:rPr>
              <a:t>分类存放不同类型的数据</a:t>
            </a:r>
          </a:p>
          <a:p>
            <a:pPr marL="1143000" lvl="2" indent="-228600">
              <a:spcBef>
                <a:spcPct val="20000"/>
              </a:spcBef>
              <a:buFont typeface="Arial" panose="020B0604020202020204" pitchFamily="34" charset="0"/>
              <a:buBlip>
                <a:blip r:embed="rId5"/>
              </a:buBlip>
            </a:pPr>
            <a:endParaRPr lang="zh-CN" altLang="zh-CN" sz="2400" b="1" dirty="0">
              <a:ea typeface="黑体" panose="02010609060101010101" pitchFamily="49" charset="-122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714876" y="285727"/>
            <a:ext cx="3929090" cy="4794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838200" indent="-838200" algn="ctr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数组的使用</a:t>
            </a:r>
            <a:endParaRPr lang="zh-CN" altLang="en-US" sz="2800" b="1" dirty="0">
              <a:ea typeface="黑体" panose="02010609060101010101" pitchFamily="49" charset="-122"/>
            </a:endParaRPr>
          </a:p>
        </p:txBody>
      </p:sp>
      <p:graphicFrame>
        <p:nvGraphicFramePr>
          <p:cNvPr id="10245" name="Group 5"/>
          <p:cNvGraphicFramePr>
            <a:graphicFrameLocks noGrp="1"/>
          </p:cNvGraphicFramePr>
          <p:nvPr/>
        </p:nvGraphicFramePr>
        <p:xfrm>
          <a:off x="1500166" y="2389199"/>
          <a:ext cx="1008063" cy="3040065"/>
        </p:xfrm>
        <a:graphic>
          <a:graphicData uri="http://schemas.openxmlformats.org/drawingml/2006/table">
            <a:tbl>
              <a:tblPr/>
              <a:tblGrid>
                <a:gridCol w="1008063"/>
              </a:tblGrid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99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99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99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99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99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1285852" y="5562617"/>
            <a:ext cx="1441450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zh-CN" b="1" dirty="0">
                <a:ea typeface="黑体" panose="02010609060101010101" pitchFamily="49" charset="-122"/>
              </a:rPr>
              <a:t>int</a:t>
            </a:r>
            <a:r>
              <a:rPr lang="zh-CN" b="1" dirty="0">
                <a:ea typeface="黑体" panose="02010609060101010101" pitchFamily="49" charset="-122"/>
              </a:rPr>
              <a:t>类型</a:t>
            </a:r>
          </a:p>
        </p:txBody>
      </p:sp>
      <p:graphicFrame>
        <p:nvGraphicFramePr>
          <p:cNvPr id="10260" name="Group 20"/>
          <p:cNvGraphicFramePr>
            <a:graphicFrameLocks noGrp="1"/>
          </p:cNvGraphicFramePr>
          <p:nvPr/>
        </p:nvGraphicFramePr>
        <p:xfrm>
          <a:off x="4211638" y="2357430"/>
          <a:ext cx="1008062" cy="3040065"/>
        </p:xfrm>
        <a:graphic>
          <a:graphicData uri="http://schemas.openxmlformats.org/drawingml/2006/table">
            <a:tbl>
              <a:tblPr/>
              <a:tblGrid>
                <a:gridCol w="1008062"/>
              </a:tblGrid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12.5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99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15.6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99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66.78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99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99.5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99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88.7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99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0274" name="Text Box 34"/>
          <p:cNvSpPr txBox="1">
            <a:spLocks noChangeArrowheads="1"/>
          </p:cNvSpPr>
          <p:nvPr/>
        </p:nvSpPr>
        <p:spPr bwMode="auto">
          <a:xfrm>
            <a:off x="3995738" y="5526080"/>
            <a:ext cx="1441450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zh-CN" b="1" dirty="0">
                <a:ea typeface="黑体" panose="02010609060101010101" pitchFamily="49" charset="-122"/>
              </a:rPr>
              <a:t>double</a:t>
            </a:r>
            <a:r>
              <a:rPr lang="zh-CN" b="1" dirty="0">
                <a:ea typeface="黑体" panose="02010609060101010101" pitchFamily="49" charset="-122"/>
              </a:rPr>
              <a:t>类型</a:t>
            </a:r>
          </a:p>
        </p:txBody>
      </p:sp>
      <p:graphicFrame>
        <p:nvGraphicFramePr>
          <p:cNvPr id="10275" name="Group 35"/>
          <p:cNvGraphicFramePr>
            <a:graphicFrameLocks noGrp="1"/>
          </p:cNvGraphicFramePr>
          <p:nvPr/>
        </p:nvGraphicFramePr>
        <p:xfrm>
          <a:off x="6588125" y="2357430"/>
          <a:ext cx="1008063" cy="3040065"/>
        </p:xfrm>
        <a:graphic>
          <a:graphicData uri="http://schemas.openxmlformats.org/drawingml/2006/table">
            <a:tbl>
              <a:tblPr/>
              <a:tblGrid>
                <a:gridCol w="1008063"/>
              </a:tblGrid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99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g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99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h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99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99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k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99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0289" name="Text Box 49"/>
          <p:cNvSpPr txBox="1">
            <a:spLocks noChangeArrowheads="1"/>
          </p:cNvSpPr>
          <p:nvPr/>
        </p:nvSpPr>
        <p:spPr bwMode="auto">
          <a:xfrm>
            <a:off x="6300788" y="5500702"/>
            <a:ext cx="1441450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zh-CN" b="1" dirty="0">
                <a:ea typeface="黑体" panose="02010609060101010101" pitchFamily="49" charset="-122"/>
              </a:rPr>
              <a:t>char</a:t>
            </a:r>
            <a:r>
              <a:rPr lang="zh-CN" b="1" dirty="0">
                <a:ea typeface="黑体" panose="02010609060101010101" pitchFamily="49" charset="-122"/>
              </a:rPr>
              <a:t>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9" grpId="0" autoUpdateAnimBg="0"/>
      <p:bldP spid="10274" grpId="0" autoUpdateAnimBg="0"/>
      <p:bldP spid="1028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2918"/>
            <a:ext cx="8229600" cy="774720"/>
          </a:xfrm>
        </p:spPr>
        <p:txBody>
          <a:bodyPr/>
          <a:lstStyle/>
          <a:p>
            <a:pPr algn="ctr"/>
            <a:r>
              <a:rPr lang="zh-CN" dirty="0"/>
              <a:t>数组在内存中的存储</a:t>
            </a:r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auto">
          <a:xfrm>
            <a:off x="1547813" y="1557338"/>
            <a:ext cx="6119812" cy="3816350"/>
          </a:xfrm>
          <a:prstGeom prst="roundRect">
            <a:avLst>
              <a:gd name="adj" fmla="val 15556"/>
            </a:avLst>
          </a:prstGeom>
          <a:gradFill rotWithShape="1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2339975" y="2997200"/>
            <a:ext cx="865188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800080"/>
            </a:solidFill>
            <a:rou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buNone/>
            </a:pPr>
            <a:r>
              <a:rPr lang="zh-CN" altLang="zh-CN" b="1" dirty="0">
                <a:ea typeface="黑体" panose="02010609060101010101" pitchFamily="49" charset="-122"/>
              </a:rPr>
              <a:t>80</a:t>
            </a:r>
          </a:p>
        </p:txBody>
      </p:sp>
      <p:graphicFrame>
        <p:nvGraphicFramePr>
          <p:cNvPr id="12293" name="Group 5"/>
          <p:cNvGraphicFramePr>
            <a:graphicFrameLocks noGrp="1"/>
          </p:cNvGraphicFramePr>
          <p:nvPr/>
        </p:nvGraphicFramePr>
        <p:xfrm>
          <a:off x="5003800" y="2060575"/>
          <a:ext cx="815975" cy="2824164"/>
        </p:xfrm>
        <a:graphic>
          <a:graphicData uri="http://schemas.openxmlformats.org/drawingml/2006/table">
            <a:tbl>
              <a:tblPr/>
              <a:tblGrid>
                <a:gridCol w="81597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99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98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99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67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99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78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99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…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99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99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2051050" y="1773238"/>
            <a:ext cx="22320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sz="2000" b="1" dirty="0">
                <a:ea typeface="黑体" panose="02010609060101010101" pitchFamily="49" charset="-122"/>
              </a:rPr>
              <a:t>内存</a:t>
            </a:r>
          </a:p>
        </p:txBody>
      </p:sp>
      <p:sp>
        <p:nvSpPr>
          <p:cNvPr id="12310" name="AutoShape 22"/>
          <p:cNvSpPr>
            <a:spLocks noChangeArrowheads="1"/>
          </p:cNvSpPr>
          <p:nvPr/>
        </p:nvSpPr>
        <p:spPr bwMode="auto">
          <a:xfrm>
            <a:off x="5500694" y="5000636"/>
            <a:ext cx="2952750" cy="865187"/>
          </a:xfrm>
          <a:prstGeom prst="wedgeRoundRectCallout">
            <a:avLst>
              <a:gd name="adj1" fmla="val -40593"/>
              <a:gd name="adj2" fmla="val -11880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FF9900"/>
            </a:solidFill>
            <a:miter lim="800000"/>
          </a:ln>
          <a:effectLst/>
        </p:spPr>
        <p:txBody>
          <a:bodyPr/>
          <a:lstStyle/>
          <a:p>
            <a:pPr algn="ctr">
              <a:buNone/>
            </a:pPr>
            <a:r>
              <a:rPr lang="zh-CN" b="1">
                <a:ea typeface="黑体" panose="02010609060101010101" pitchFamily="49" charset="-122"/>
              </a:rPr>
              <a:t>整型数组</a:t>
            </a:r>
          </a:p>
          <a:p>
            <a:pPr algn="ctr">
              <a:buNone/>
            </a:pPr>
            <a:r>
              <a:rPr lang="zh-CN" altLang="zh-CN" b="1">
                <a:ea typeface="黑体" panose="02010609060101010101" pitchFamily="49" charset="-122"/>
              </a:rPr>
              <a:t>int[ ] b = {100</a:t>
            </a:r>
            <a:r>
              <a:rPr lang="zh-CN" b="1">
                <a:ea typeface="黑体" panose="02010609060101010101" pitchFamily="49" charset="-122"/>
              </a:rPr>
              <a:t>，</a:t>
            </a:r>
            <a:r>
              <a:rPr lang="zh-CN" altLang="zh-CN" b="1">
                <a:ea typeface="黑体" panose="02010609060101010101" pitchFamily="49" charset="-122"/>
              </a:rPr>
              <a:t>98</a:t>
            </a:r>
            <a:r>
              <a:rPr lang="zh-CN" b="1">
                <a:ea typeface="黑体" panose="02010609060101010101" pitchFamily="49" charset="-122"/>
              </a:rPr>
              <a:t>，</a:t>
            </a:r>
            <a:r>
              <a:rPr lang="zh-CN" altLang="zh-CN" b="1">
                <a:ea typeface="黑体" panose="02010609060101010101" pitchFamily="49" charset="-122"/>
              </a:rPr>
              <a:t>…};                    </a:t>
            </a:r>
          </a:p>
        </p:txBody>
      </p:sp>
      <p:sp>
        <p:nvSpPr>
          <p:cNvPr id="12311" name="AutoShape 23"/>
          <p:cNvSpPr>
            <a:spLocks noChangeArrowheads="1"/>
          </p:cNvSpPr>
          <p:nvPr/>
        </p:nvSpPr>
        <p:spPr bwMode="auto">
          <a:xfrm>
            <a:off x="395288" y="4365625"/>
            <a:ext cx="1944687" cy="863600"/>
          </a:xfrm>
          <a:prstGeom prst="wedgeRoundRectCallout">
            <a:avLst>
              <a:gd name="adj1" fmla="val 66569"/>
              <a:gd name="adj2" fmla="val -14007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FF9900"/>
            </a:solidFill>
            <a:miter lim="800000"/>
          </a:ln>
          <a:effectLst/>
        </p:spPr>
        <p:txBody>
          <a:bodyPr/>
          <a:lstStyle/>
          <a:p>
            <a:pPr algn="ctr">
              <a:buNone/>
            </a:pPr>
            <a:r>
              <a:rPr lang="zh-CN" b="1">
                <a:ea typeface="黑体" panose="02010609060101010101" pitchFamily="49" charset="-122"/>
              </a:rPr>
              <a:t>整型变量</a:t>
            </a:r>
          </a:p>
          <a:p>
            <a:pPr algn="ctr">
              <a:buNone/>
            </a:pPr>
            <a:r>
              <a:rPr lang="zh-CN" altLang="zh-CN" b="1">
                <a:ea typeface="黑体" panose="02010609060101010101" pitchFamily="49" charset="-122"/>
              </a:rPr>
              <a:t>int a = 80;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 autoUpdateAnimBg="0"/>
      <p:bldP spid="12310" grpId="0" animBg="1" autoUpdateAnimBg="0"/>
      <p:bldP spid="12311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8959850" y="1158875"/>
            <a:ext cx="18415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 fontAlgn="b"/>
            <a:endParaRPr lang="zh-CN" altLang="zh-CN" sz="4400" b="1">
              <a:solidFill>
                <a:schemeClr val="tx2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95625" y="339725"/>
            <a:ext cx="6048375" cy="712788"/>
          </a:xfrm>
        </p:spPr>
        <p:txBody>
          <a:bodyPr/>
          <a:lstStyle/>
          <a:p>
            <a:r>
              <a:rPr lang="zh-CN"/>
              <a:t>数组定义</a:t>
            </a:r>
          </a:p>
        </p:txBody>
      </p:sp>
      <p:graphicFrame>
        <p:nvGraphicFramePr>
          <p:cNvPr id="13316" name="Group 4"/>
          <p:cNvGraphicFramePr>
            <a:graphicFrameLocks noGrp="1"/>
          </p:cNvGraphicFramePr>
          <p:nvPr/>
        </p:nvGraphicFramePr>
        <p:xfrm>
          <a:off x="5643570" y="2690826"/>
          <a:ext cx="1008063" cy="3024190"/>
        </p:xfrm>
        <a:graphic>
          <a:graphicData uri="http://schemas.openxmlformats.org/drawingml/2006/table">
            <a:tbl>
              <a:tblPr/>
              <a:tblGrid>
                <a:gridCol w="1008063"/>
              </a:tblGrid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67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64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900113" y="2420938"/>
            <a:ext cx="36004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zh-CN" altLang="zh-CN" b="1"/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468313" y="1341438"/>
            <a:ext cx="8424862" cy="6588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</a:pPr>
            <a:r>
              <a:rPr lang="zh-CN" sz="2400" b="1">
                <a:ea typeface="黑体" panose="02010609060101010101" pitchFamily="49" charset="-122"/>
              </a:rPr>
              <a:t>数组是一个变量，存储相同</a:t>
            </a:r>
            <a:r>
              <a:rPr lang="zh-CN" sz="2400" b="1">
                <a:solidFill>
                  <a:srgbClr val="3333FF"/>
                </a:solidFill>
                <a:ea typeface="黑体" panose="02010609060101010101" pitchFamily="49" charset="-122"/>
              </a:rPr>
              <a:t>数据类型</a:t>
            </a:r>
            <a:r>
              <a:rPr lang="zh-CN" sz="2400" b="1">
                <a:ea typeface="黑体" panose="02010609060101010101" pitchFamily="49" charset="-122"/>
              </a:rPr>
              <a:t>的一组数据</a:t>
            </a:r>
          </a:p>
        </p:txBody>
      </p:sp>
      <p:sp>
        <p:nvSpPr>
          <p:cNvPr id="13332" name="AutoShape 20"/>
          <p:cNvSpPr>
            <a:spLocks noChangeArrowheads="1"/>
          </p:cNvSpPr>
          <p:nvPr/>
        </p:nvSpPr>
        <p:spPr bwMode="auto">
          <a:xfrm>
            <a:off x="5572132" y="1928802"/>
            <a:ext cx="1152525" cy="366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800080"/>
            </a:solidFill>
            <a:rou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buNone/>
            </a:pPr>
            <a:r>
              <a:rPr lang="zh-CN" altLang="zh-CN" b="1">
                <a:ea typeface="黑体" panose="02010609060101010101" pitchFamily="49" charset="-122"/>
              </a:rPr>
              <a:t>int</a:t>
            </a:r>
            <a:r>
              <a:rPr lang="zh-CN" b="1">
                <a:ea typeface="黑体" panose="02010609060101010101" pitchFamily="49" charset="-122"/>
              </a:rPr>
              <a:t>类型</a:t>
            </a:r>
          </a:p>
        </p:txBody>
      </p:sp>
      <p:grpSp>
        <p:nvGrpSpPr>
          <p:cNvPr id="2" name="Group 21"/>
          <p:cNvGrpSpPr/>
          <p:nvPr/>
        </p:nvGrpSpPr>
        <p:grpSpPr bwMode="auto">
          <a:xfrm>
            <a:off x="3240088" y="2728913"/>
            <a:ext cx="5508625" cy="3797300"/>
            <a:chOff x="0" y="0"/>
            <a:chExt cx="3470" cy="2392"/>
          </a:xfrm>
        </p:grpSpPr>
        <p:sp>
          <p:nvSpPr>
            <p:cNvPr id="13334" name="Line 22"/>
            <p:cNvSpPr>
              <a:spLocks noChangeShapeType="1"/>
            </p:cNvSpPr>
            <p:nvPr/>
          </p:nvSpPr>
          <p:spPr bwMode="auto">
            <a:xfrm>
              <a:off x="2540" y="90"/>
              <a:ext cx="499" cy="81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3335" name="Line 23"/>
            <p:cNvSpPr>
              <a:spLocks noChangeShapeType="1"/>
            </p:cNvSpPr>
            <p:nvPr/>
          </p:nvSpPr>
          <p:spPr bwMode="auto">
            <a:xfrm>
              <a:off x="2540" y="544"/>
              <a:ext cx="499" cy="36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3336" name="Line 24"/>
            <p:cNvSpPr>
              <a:spLocks noChangeShapeType="1"/>
            </p:cNvSpPr>
            <p:nvPr/>
          </p:nvSpPr>
          <p:spPr bwMode="auto">
            <a:xfrm>
              <a:off x="2540" y="907"/>
              <a:ext cx="45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3337" name="Line 25"/>
            <p:cNvSpPr>
              <a:spLocks noChangeShapeType="1"/>
            </p:cNvSpPr>
            <p:nvPr/>
          </p:nvSpPr>
          <p:spPr bwMode="auto">
            <a:xfrm flipV="1">
              <a:off x="2540" y="907"/>
              <a:ext cx="454" cy="36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3338" name="Line 26"/>
            <p:cNvSpPr>
              <a:spLocks noChangeShapeType="1"/>
            </p:cNvSpPr>
            <p:nvPr/>
          </p:nvSpPr>
          <p:spPr bwMode="auto">
            <a:xfrm flipV="1">
              <a:off x="2586" y="907"/>
              <a:ext cx="408" cy="77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3339" name="Text Box 27"/>
            <p:cNvSpPr txBox="1">
              <a:spLocks noChangeArrowheads="1"/>
            </p:cNvSpPr>
            <p:nvPr/>
          </p:nvSpPr>
          <p:spPr bwMode="auto">
            <a:xfrm>
              <a:off x="3039" y="767"/>
              <a:ext cx="431" cy="2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lang="zh-CN" b="1">
                  <a:ea typeface="黑体" panose="02010609060101010101" pitchFamily="49" charset="-122"/>
                </a:rPr>
                <a:t>下标</a:t>
              </a:r>
            </a:p>
          </p:txBody>
        </p:sp>
        <p:grpSp>
          <p:nvGrpSpPr>
            <p:cNvPr id="3" name="Group 28"/>
            <p:cNvGrpSpPr/>
            <p:nvPr/>
          </p:nvGrpSpPr>
          <p:grpSpPr bwMode="auto">
            <a:xfrm>
              <a:off x="0" y="0"/>
              <a:ext cx="3221" cy="2392"/>
              <a:chOff x="0" y="0"/>
              <a:chExt cx="3221" cy="2392"/>
            </a:xfrm>
          </p:grpSpPr>
          <p:sp>
            <p:nvSpPr>
              <p:cNvPr id="13341" name="AutoShape 29"/>
              <p:cNvSpPr>
                <a:spLocks noChangeArrowheads="1"/>
              </p:cNvSpPr>
              <p:nvPr/>
            </p:nvSpPr>
            <p:spPr bwMode="auto">
              <a:xfrm>
                <a:off x="1451" y="1905"/>
                <a:ext cx="862" cy="23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99FF"/>
                  </a:gs>
                  <a:gs pos="100000">
                    <a:srgbClr val="CC99FF">
                      <a:gamma/>
                      <a:tint val="0"/>
                      <a:invGamma/>
                    </a:srgbClr>
                  </a:gs>
                </a:gsLst>
                <a:lin ang="5400000" scaled="1"/>
              </a:gradFill>
              <a:ln w="9525" cmpd="sng">
                <a:solidFill>
                  <a:srgbClr val="800080"/>
                </a:solidFill>
                <a:round/>
              </a:ln>
              <a:effectLst>
                <a:outerShdw dist="107763" dir="81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None/>
                </a:pPr>
                <a:r>
                  <a:rPr lang="zh-CN" altLang="zh-CN" b="1">
                    <a:ea typeface="黑体" panose="02010609060101010101" pitchFamily="49" charset="-122"/>
                  </a:rPr>
                  <a:t>score[5]</a:t>
                </a:r>
              </a:p>
            </p:txBody>
          </p:sp>
          <p:sp>
            <p:nvSpPr>
              <p:cNvPr id="13342" name="AutoShape 30"/>
              <p:cNvSpPr>
                <a:spLocks noChangeArrowheads="1"/>
              </p:cNvSpPr>
              <p:nvPr/>
            </p:nvSpPr>
            <p:spPr bwMode="auto">
              <a:xfrm>
                <a:off x="2268" y="1134"/>
                <a:ext cx="272" cy="231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99FF"/>
                  </a:gs>
                  <a:gs pos="100000">
                    <a:srgbClr val="CC99FF">
                      <a:gamma/>
                      <a:tint val="0"/>
                      <a:invGamma/>
                    </a:srgbClr>
                  </a:gs>
                </a:gsLst>
                <a:lin ang="5400000" scaled="1"/>
              </a:gradFill>
              <a:ln w="9525" cmpd="sng">
                <a:solidFill>
                  <a:srgbClr val="800080"/>
                </a:solidFill>
                <a:round/>
              </a:ln>
              <a:effectLst>
                <a:outerShdw dist="107763" dir="81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None/>
                </a:pPr>
                <a:r>
                  <a:rPr lang="zh-CN" altLang="zh-CN" b="1"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13343" name="AutoShape 31"/>
              <p:cNvSpPr>
                <a:spLocks noChangeArrowheads="1"/>
              </p:cNvSpPr>
              <p:nvPr/>
            </p:nvSpPr>
            <p:spPr bwMode="auto">
              <a:xfrm>
                <a:off x="2268" y="1542"/>
                <a:ext cx="272" cy="231"/>
              </a:xfrm>
              <a:prstGeom prst="roundRect">
                <a:avLst>
                  <a:gd name="adj" fmla="val 16667"/>
                </a:avLst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 eaLnBrk="0" hangingPunct="0">
                  <a:buNone/>
                </a:pPr>
                <a:r>
                  <a:rPr lang="zh-CN" altLang="zh-CN" b="1" dirty="0">
                    <a:ea typeface="黑体" panose="02010609060101010101" pitchFamily="49" charset="-122"/>
                  </a:rPr>
                  <a:t>0</a:t>
                </a:r>
              </a:p>
            </p:txBody>
          </p:sp>
          <p:sp>
            <p:nvSpPr>
              <p:cNvPr id="13344" name="AutoShape 32"/>
              <p:cNvSpPr>
                <a:spLocks noChangeArrowheads="1"/>
              </p:cNvSpPr>
              <p:nvPr/>
            </p:nvSpPr>
            <p:spPr bwMode="auto">
              <a:xfrm>
                <a:off x="2268" y="771"/>
                <a:ext cx="272" cy="231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99FF"/>
                  </a:gs>
                  <a:gs pos="100000">
                    <a:srgbClr val="CC99FF">
                      <a:gamma/>
                      <a:tint val="0"/>
                      <a:invGamma/>
                    </a:srgbClr>
                  </a:gs>
                </a:gsLst>
                <a:lin ang="5400000" scaled="1"/>
              </a:gradFill>
              <a:ln w="9525" cmpd="sng">
                <a:solidFill>
                  <a:srgbClr val="800080"/>
                </a:solidFill>
                <a:round/>
              </a:ln>
              <a:effectLst>
                <a:outerShdw dist="107763" dir="81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None/>
                </a:pPr>
                <a:r>
                  <a:rPr lang="zh-CN" altLang="zh-CN" b="1"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13345" name="AutoShape 33"/>
              <p:cNvSpPr>
                <a:spLocks noChangeArrowheads="1"/>
              </p:cNvSpPr>
              <p:nvPr/>
            </p:nvSpPr>
            <p:spPr bwMode="auto">
              <a:xfrm>
                <a:off x="2268" y="408"/>
                <a:ext cx="272" cy="231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99FF"/>
                  </a:gs>
                  <a:gs pos="100000">
                    <a:srgbClr val="CC99FF">
                      <a:gamma/>
                      <a:tint val="0"/>
                      <a:invGamma/>
                    </a:srgbClr>
                  </a:gs>
                </a:gsLst>
                <a:lin ang="5400000" scaled="1"/>
              </a:gradFill>
              <a:ln w="9525" cmpd="sng">
                <a:solidFill>
                  <a:srgbClr val="800080"/>
                </a:solidFill>
                <a:round/>
              </a:ln>
              <a:effectLst>
                <a:outerShdw dist="107763" dir="81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None/>
                </a:pPr>
                <a:r>
                  <a:rPr lang="zh-CN" altLang="zh-CN" b="1" dirty="0">
                    <a:ea typeface="黑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13346" name="AutoShape 34"/>
              <p:cNvSpPr>
                <a:spLocks noChangeArrowheads="1"/>
              </p:cNvSpPr>
              <p:nvPr/>
            </p:nvSpPr>
            <p:spPr bwMode="auto">
              <a:xfrm>
                <a:off x="2268" y="0"/>
                <a:ext cx="272" cy="231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99FF"/>
                  </a:gs>
                  <a:gs pos="100000">
                    <a:srgbClr val="CC99FF">
                      <a:gamma/>
                      <a:tint val="0"/>
                      <a:invGamma/>
                    </a:srgbClr>
                  </a:gs>
                </a:gsLst>
                <a:lin ang="5400000" scaled="1"/>
              </a:gradFill>
              <a:ln w="9525" cmpd="sng">
                <a:solidFill>
                  <a:srgbClr val="800080"/>
                </a:solidFill>
                <a:round/>
              </a:ln>
              <a:effectLst>
                <a:outerShdw dist="107763" dir="81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None/>
                </a:pPr>
                <a:r>
                  <a:rPr lang="zh-CN" altLang="zh-CN" b="1" dirty="0">
                    <a:ea typeface="黑体" panose="02010609060101010101" pitchFamily="49" charset="-122"/>
                  </a:rPr>
                  <a:t>4</a:t>
                </a:r>
              </a:p>
            </p:txBody>
          </p:sp>
          <p:sp>
            <p:nvSpPr>
              <p:cNvPr id="13347" name="Text Box 35"/>
              <p:cNvSpPr txBox="1">
                <a:spLocks noChangeArrowheads="1"/>
              </p:cNvSpPr>
              <p:nvPr/>
            </p:nvSpPr>
            <p:spPr bwMode="auto">
              <a:xfrm>
                <a:off x="2586" y="1678"/>
                <a:ext cx="635" cy="2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None/>
                </a:pPr>
                <a:r>
                  <a:rPr lang="zh-CN" altLang="zh-CN" b="1">
                    <a:ea typeface="黑体" panose="02010609060101010101" pitchFamily="49" charset="-122"/>
                  </a:rPr>
                  <a:t>score[0]</a:t>
                </a:r>
              </a:p>
            </p:txBody>
          </p:sp>
          <p:sp>
            <p:nvSpPr>
              <p:cNvPr id="13348" name="Line 36"/>
              <p:cNvSpPr>
                <a:spLocks noChangeShapeType="1"/>
              </p:cNvSpPr>
              <p:nvPr/>
            </p:nvSpPr>
            <p:spPr bwMode="auto">
              <a:xfrm flipH="1">
                <a:off x="2139" y="1791"/>
                <a:ext cx="500" cy="0"/>
              </a:xfrm>
              <a:prstGeom prst="line">
                <a:avLst/>
              </a:prstGeom>
              <a:noFill/>
              <a:ln w="28575" cmpd="sng">
                <a:solidFill>
                  <a:srgbClr val="80008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3349" name="Text Box 37"/>
              <p:cNvSpPr txBox="1">
                <a:spLocks noChangeArrowheads="1"/>
              </p:cNvSpPr>
              <p:nvPr/>
            </p:nvSpPr>
            <p:spPr bwMode="auto">
              <a:xfrm>
                <a:off x="0" y="1946"/>
                <a:ext cx="908" cy="4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None/>
                </a:pPr>
                <a:r>
                  <a:rPr lang="zh-CN" b="1" dirty="0">
                    <a:ea typeface="黑体" panose="02010609060101010101" pitchFamily="49" charset="-122"/>
                  </a:rPr>
                  <a:t>数组名称</a:t>
                </a:r>
              </a:p>
              <a:p>
                <a:pPr algn="ctr">
                  <a:spcBef>
                    <a:spcPct val="50000"/>
                  </a:spcBef>
                  <a:buNone/>
                </a:pPr>
                <a:r>
                  <a:rPr lang="zh-CN" b="1" dirty="0">
                    <a:ea typeface="黑体" panose="02010609060101010101" pitchFamily="49" charset="-122"/>
                  </a:rPr>
                  <a:t>即“标识符”</a:t>
                </a:r>
              </a:p>
            </p:txBody>
          </p:sp>
          <p:sp>
            <p:nvSpPr>
              <p:cNvPr id="13350" name="Line 38"/>
              <p:cNvSpPr>
                <a:spLocks noChangeShapeType="1"/>
              </p:cNvSpPr>
              <p:nvPr/>
            </p:nvSpPr>
            <p:spPr bwMode="auto">
              <a:xfrm>
                <a:off x="771" y="2041"/>
                <a:ext cx="635" cy="0"/>
              </a:xfrm>
              <a:prstGeom prst="line">
                <a:avLst/>
              </a:prstGeom>
              <a:noFill/>
              <a:ln w="28575" cmpd="sng">
                <a:solidFill>
                  <a:srgbClr val="80008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</p:grpSp>
      </p:grp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4351341" y="3714752"/>
            <a:ext cx="792163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b="1" dirty="0">
                <a:ea typeface="黑体" panose="02010609060101010101" pitchFamily="49" charset="-122"/>
              </a:rPr>
              <a:t>元素</a:t>
            </a:r>
          </a:p>
        </p:txBody>
      </p:sp>
      <p:sp>
        <p:nvSpPr>
          <p:cNvPr id="13352" name="AutoShape 40"/>
          <p:cNvSpPr>
            <a:spLocks noChangeArrowheads="1"/>
          </p:cNvSpPr>
          <p:nvPr/>
        </p:nvSpPr>
        <p:spPr bwMode="auto">
          <a:xfrm>
            <a:off x="581021" y="2214554"/>
            <a:ext cx="1152525" cy="503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zh-CN" altLang="zh-CN" b="1">
                <a:ea typeface="黑体" panose="02010609060101010101" pitchFamily="49" charset="-122"/>
              </a:rPr>
              <a:t>  </a:t>
            </a:r>
            <a:r>
              <a:rPr lang="zh-CN" b="1">
                <a:ea typeface="黑体" panose="02010609060101010101" pitchFamily="49" charset="-122"/>
              </a:rPr>
              <a:t>博物架名</a:t>
            </a:r>
          </a:p>
        </p:txBody>
      </p:sp>
      <p:sp>
        <p:nvSpPr>
          <p:cNvPr id="13353" name="Line 41"/>
          <p:cNvSpPr>
            <a:spLocks noChangeShapeType="1"/>
          </p:cNvSpPr>
          <p:nvPr/>
        </p:nvSpPr>
        <p:spPr bwMode="auto">
          <a:xfrm>
            <a:off x="1731959" y="2501891"/>
            <a:ext cx="1152525" cy="0"/>
          </a:xfrm>
          <a:prstGeom prst="line">
            <a:avLst/>
          </a:prstGeom>
          <a:noFill/>
          <a:ln w="28575" cmpd="sng">
            <a:solidFill>
              <a:srgbClr val="800080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3354" name="AutoShape 42"/>
          <p:cNvSpPr>
            <a:spLocks noChangeArrowheads="1"/>
          </p:cNvSpPr>
          <p:nvPr/>
        </p:nvSpPr>
        <p:spPr bwMode="auto">
          <a:xfrm>
            <a:off x="2884484" y="2216141"/>
            <a:ext cx="1081087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zh-CN" altLang="zh-CN" b="1">
                <a:ea typeface="黑体" panose="02010609060101010101" pitchFamily="49" charset="-122"/>
              </a:rPr>
              <a:t>  </a:t>
            </a:r>
            <a:r>
              <a:rPr lang="zh-CN" b="1">
                <a:ea typeface="黑体" panose="02010609060101010101" pitchFamily="49" charset="-122"/>
              </a:rPr>
              <a:t>标识符</a:t>
            </a:r>
          </a:p>
        </p:txBody>
      </p:sp>
      <p:sp>
        <p:nvSpPr>
          <p:cNvPr id="13355" name="AutoShape 43"/>
          <p:cNvSpPr>
            <a:spLocks noChangeArrowheads="1"/>
          </p:cNvSpPr>
          <p:nvPr/>
        </p:nvSpPr>
        <p:spPr bwMode="auto">
          <a:xfrm>
            <a:off x="581021" y="3078154"/>
            <a:ext cx="1152525" cy="503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zh-CN" altLang="zh-CN" b="1">
                <a:ea typeface="黑体" panose="02010609060101010101" pitchFamily="49" charset="-122"/>
              </a:rPr>
              <a:t> </a:t>
            </a:r>
            <a:r>
              <a:rPr lang="zh-CN" b="1">
                <a:ea typeface="黑体" panose="02010609060101010101" pitchFamily="49" charset="-122"/>
              </a:rPr>
              <a:t>古玩 </a:t>
            </a:r>
          </a:p>
        </p:txBody>
      </p:sp>
      <p:sp>
        <p:nvSpPr>
          <p:cNvPr id="13356" name="AutoShape 44"/>
          <p:cNvSpPr>
            <a:spLocks noChangeArrowheads="1"/>
          </p:cNvSpPr>
          <p:nvPr/>
        </p:nvSpPr>
        <p:spPr bwMode="auto">
          <a:xfrm>
            <a:off x="581021" y="3870316"/>
            <a:ext cx="1152525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zh-CN" b="1">
                <a:ea typeface="黑体" panose="02010609060101010101" pitchFamily="49" charset="-122"/>
              </a:rPr>
              <a:t>物品编号 </a:t>
            </a:r>
          </a:p>
        </p:txBody>
      </p:sp>
      <p:sp>
        <p:nvSpPr>
          <p:cNvPr id="13357" name="Line 45"/>
          <p:cNvSpPr>
            <a:spLocks noChangeShapeType="1"/>
          </p:cNvSpPr>
          <p:nvPr/>
        </p:nvSpPr>
        <p:spPr bwMode="auto">
          <a:xfrm flipV="1">
            <a:off x="1731959" y="4157654"/>
            <a:ext cx="1152525" cy="1587"/>
          </a:xfrm>
          <a:prstGeom prst="line">
            <a:avLst/>
          </a:prstGeom>
          <a:noFill/>
          <a:ln w="28575" cmpd="sng">
            <a:solidFill>
              <a:srgbClr val="800080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3358" name="AutoShape 46"/>
          <p:cNvSpPr>
            <a:spLocks noChangeArrowheads="1"/>
          </p:cNvSpPr>
          <p:nvPr/>
        </p:nvSpPr>
        <p:spPr bwMode="auto">
          <a:xfrm>
            <a:off x="2884484" y="3871904"/>
            <a:ext cx="1081087" cy="503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zh-CN" altLang="zh-CN" b="1">
                <a:ea typeface="黑体" panose="02010609060101010101" pitchFamily="49" charset="-122"/>
              </a:rPr>
              <a:t> </a:t>
            </a:r>
            <a:r>
              <a:rPr lang="zh-CN" b="1">
                <a:ea typeface="黑体" panose="02010609060101010101" pitchFamily="49" charset="-122"/>
              </a:rPr>
              <a:t>元素下标</a:t>
            </a:r>
          </a:p>
        </p:txBody>
      </p:sp>
      <p:sp>
        <p:nvSpPr>
          <p:cNvPr id="13359" name="AutoShape 47"/>
          <p:cNvSpPr>
            <a:spLocks noChangeArrowheads="1"/>
          </p:cNvSpPr>
          <p:nvPr/>
        </p:nvSpPr>
        <p:spPr bwMode="auto">
          <a:xfrm>
            <a:off x="617534" y="4662479"/>
            <a:ext cx="1116012" cy="503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zh-CN" altLang="zh-CN" b="1">
                <a:ea typeface="黑体" panose="02010609060101010101" pitchFamily="49" charset="-122"/>
              </a:rPr>
              <a:t> </a:t>
            </a:r>
            <a:r>
              <a:rPr lang="zh-CN" b="1">
                <a:ea typeface="黑体" panose="02010609060101010101" pitchFamily="49" charset="-122"/>
              </a:rPr>
              <a:t>物品类型</a:t>
            </a:r>
          </a:p>
        </p:txBody>
      </p:sp>
      <p:sp>
        <p:nvSpPr>
          <p:cNvPr id="13360" name="Line 48"/>
          <p:cNvSpPr>
            <a:spLocks noChangeShapeType="1"/>
          </p:cNvSpPr>
          <p:nvPr/>
        </p:nvSpPr>
        <p:spPr bwMode="auto">
          <a:xfrm>
            <a:off x="1731959" y="4949816"/>
            <a:ext cx="1152525" cy="0"/>
          </a:xfrm>
          <a:prstGeom prst="line">
            <a:avLst/>
          </a:prstGeom>
          <a:noFill/>
          <a:ln w="28575" cmpd="sng">
            <a:solidFill>
              <a:srgbClr val="800080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3361" name="AutoShape 49"/>
          <p:cNvSpPr>
            <a:spLocks noChangeArrowheads="1"/>
          </p:cNvSpPr>
          <p:nvPr/>
        </p:nvSpPr>
        <p:spPr bwMode="auto">
          <a:xfrm>
            <a:off x="2884484" y="4664066"/>
            <a:ext cx="1081087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zh-CN" b="1">
                <a:ea typeface="黑体" panose="02010609060101010101" pitchFamily="49" charset="-122"/>
              </a:rPr>
              <a:t>元素类型</a:t>
            </a:r>
          </a:p>
        </p:txBody>
      </p:sp>
      <p:sp>
        <p:nvSpPr>
          <p:cNvPr id="13362" name="Line 50"/>
          <p:cNvSpPr>
            <a:spLocks noChangeShapeType="1"/>
          </p:cNvSpPr>
          <p:nvPr/>
        </p:nvSpPr>
        <p:spPr bwMode="auto">
          <a:xfrm>
            <a:off x="1731959" y="3365491"/>
            <a:ext cx="1152525" cy="0"/>
          </a:xfrm>
          <a:prstGeom prst="line">
            <a:avLst/>
          </a:prstGeom>
          <a:noFill/>
          <a:ln w="28575" cmpd="sng">
            <a:solidFill>
              <a:srgbClr val="800080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3363" name="AutoShape 51"/>
          <p:cNvSpPr>
            <a:spLocks noChangeArrowheads="1"/>
          </p:cNvSpPr>
          <p:nvPr/>
        </p:nvSpPr>
        <p:spPr bwMode="auto">
          <a:xfrm>
            <a:off x="2884484" y="3079741"/>
            <a:ext cx="1116012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zh-CN" altLang="zh-CN" b="1">
                <a:ea typeface="黑体" panose="02010609060101010101" pitchFamily="49" charset="-122"/>
              </a:rPr>
              <a:t> </a:t>
            </a:r>
            <a:r>
              <a:rPr lang="zh-CN" b="1">
                <a:ea typeface="黑体" panose="02010609060101010101" pitchFamily="49" charset="-122"/>
              </a:rPr>
              <a:t>数据 </a:t>
            </a:r>
          </a:p>
        </p:txBody>
      </p:sp>
      <p:sp>
        <p:nvSpPr>
          <p:cNvPr id="13364" name="Line 52"/>
          <p:cNvSpPr>
            <a:spLocks noChangeShapeType="1"/>
          </p:cNvSpPr>
          <p:nvPr/>
        </p:nvSpPr>
        <p:spPr bwMode="auto">
          <a:xfrm>
            <a:off x="5000628" y="3929066"/>
            <a:ext cx="719137" cy="0"/>
          </a:xfrm>
          <a:prstGeom prst="line">
            <a:avLst/>
          </a:prstGeom>
          <a:noFill/>
          <a:ln w="28575" cmpd="sng">
            <a:solidFill>
              <a:srgbClr val="80008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2" grpId="0" animBg="1" autoUpdateAnimBg="0"/>
      <p:bldP spid="13353" grpId="0" animBg="1"/>
      <p:bldP spid="13354" grpId="0" animBg="1" autoUpdateAnimBg="0"/>
      <p:bldP spid="13355" grpId="0" animBg="1" autoUpdateAnimBg="0"/>
      <p:bldP spid="13356" grpId="0" animBg="1" autoUpdateAnimBg="0"/>
      <p:bldP spid="13357" grpId="0" animBg="1"/>
      <p:bldP spid="13358" grpId="0" animBg="1" autoUpdateAnimBg="0"/>
      <p:bldP spid="13359" grpId="0" animBg="1" autoUpdateAnimBg="0"/>
      <p:bldP spid="13360" grpId="0" animBg="1"/>
      <p:bldP spid="13361" grpId="0" animBg="1" autoUpdateAnimBg="0"/>
      <p:bldP spid="13362" grpId="0" animBg="1"/>
      <p:bldP spid="13363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08" y="214290"/>
            <a:ext cx="7000892" cy="788988"/>
          </a:xfrm>
        </p:spPr>
        <p:txBody>
          <a:bodyPr/>
          <a:lstStyle/>
          <a:p>
            <a:pPr algn="ctr"/>
            <a:r>
              <a:rPr lang="zh-CN" dirty="0" smtClean="0"/>
              <a:t>小结</a:t>
            </a:r>
            <a:endParaRPr lang="zh-CN" altLang="zh-CN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41438"/>
            <a:ext cx="8137525" cy="4802206"/>
          </a:xfrm>
        </p:spPr>
        <p:txBody>
          <a:bodyPr/>
          <a:lstStyle/>
          <a:p>
            <a:pPr marL="533400" indent="-533400">
              <a:buFontTx/>
              <a:buNone/>
            </a:pPr>
            <a:endParaRPr lang="zh-CN" altLang="zh-CN" dirty="0"/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zh-CN" altLang="zh-CN" dirty="0"/>
              <a:t>1</a:t>
            </a:r>
            <a:r>
              <a:rPr lang="zh-CN" dirty="0"/>
              <a:t>、使用数组的好处是什么？</a:t>
            </a:r>
          </a:p>
          <a:p>
            <a:pPr marL="533400" indent="-533400">
              <a:buFont typeface="Wingdings" panose="05000000000000000000" pitchFamily="2" charset="2"/>
              <a:buChar char="q"/>
            </a:pPr>
            <a:endParaRPr lang="zh-CN" dirty="0"/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zh-CN" altLang="zh-CN" dirty="0"/>
              <a:t>2</a:t>
            </a:r>
            <a:r>
              <a:rPr lang="zh-CN" dirty="0"/>
              <a:t>、下列哪组数据能存储在数组中？数组的类型是什么？ </a:t>
            </a:r>
          </a:p>
          <a:p>
            <a:pPr marL="914400" lvl="1" indent="-457200">
              <a:buFont typeface="Wingdings" panose="05000000000000000000" pitchFamily="2" charset="2"/>
              <a:buAutoNum type="alphaLcParenR"/>
            </a:pPr>
            <a:r>
              <a:rPr lang="zh-CN" sz="2400" dirty="0"/>
              <a:t>“刘星”，“夏雨”，“夏雪”</a:t>
            </a:r>
          </a:p>
          <a:p>
            <a:pPr marL="914400" lvl="1" indent="-457200">
              <a:buFont typeface="Wingdings" panose="05000000000000000000" pitchFamily="2" charset="2"/>
              <a:buAutoNum type="alphaLcParenR"/>
            </a:pPr>
            <a:r>
              <a:rPr lang="zh-CN" altLang="zh-CN" sz="2400" dirty="0"/>
              <a:t>8</a:t>
            </a:r>
            <a:r>
              <a:rPr lang="zh-CN" sz="2400" dirty="0"/>
              <a:t>，</a:t>
            </a:r>
            <a:r>
              <a:rPr lang="zh-CN" altLang="zh-CN" sz="2400" dirty="0"/>
              <a:t>98</a:t>
            </a:r>
            <a:r>
              <a:rPr lang="zh-CN" sz="2400" dirty="0"/>
              <a:t>，‘</a:t>
            </a:r>
            <a:r>
              <a:rPr lang="zh-CN" altLang="zh-CN" sz="2400" dirty="0"/>
              <a:t>c’</a:t>
            </a:r>
            <a:r>
              <a:rPr lang="zh-CN" sz="2400" dirty="0"/>
              <a:t>，</a:t>
            </a:r>
            <a:r>
              <a:rPr lang="zh-CN" altLang="zh-CN" sz="2400" dirty="0"/>
              <a:t>23</a:t>
            </a:r>
          </a:p>
          <a:p>
            <a:pPr marL="914400" lvl="1" indent="-457200">
              <a:buFont typeface="Wingdings" panose="05000000000000000000" pitchFamily="2" charset="2"/>
              <a:buAutoNum type="alphaLcParenR"/>
            </a:pPr>
            <a:r>
              <a:rPr lang="zh-CN" altLang="zh-CN" sz="2400" dirty="0"/>
              <a:t>98.1</a:t>
            </a:r>
            <a:r>
              <a:rPr lang="zh-CN" sz="2400" dirty="0"/>
              <a:t>，</a:t>
            </a:r>
            <a:r>
              <a:rPr lang="zh-CN" altLang="zh-CN" sz="2400" dirty="0"/>
              <a:t>341.2</a:t>
            </a:r>
            <a:r>
              <a:rPr lang="zh-CN" sz="2400" dirty="0"/>
              <a:t>，</a:t>
            </a:r>
            <a:r>
              <a:rPr lang="zh-CN" altLang="zh-CN" sz="2400" dirty="0"/>
              <a:t>34.3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endParaRPr lang="zh-CN" altLang="zh-CN" sz="2000" dirty="0"/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2214546" y="1071546"/>
            <a:ext cx="5715040" cy="650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800080"/>
            </a:solidFill>
            <a:rou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buNone/>
            </a:pPr>
            <a:r>
              <a:rPr lang="zh-CN" altLang="zh-CN" sz="2000" b="1" dirty="0">
                <a:ea typeface="黑体" panose="02010609060101010101" pitchFamily="49" charset="-122"/>
              </a:rPr>
              <a:t>      </a:t>
            </a:r>
            <a:r>
              <a:rPr lang="zh-CN" sz="2000" b="1" dirty="0">
                <a:ea typeface="黑体" panose="02010609060101010101" pitchFamily="49" charset="-122"/>
              </a:rPr>
              <a:t>数组中的所有元素必须属于相同的数据类型      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4357686" y="4357694"/>
            <a:ext cx="431800" cy="360363"/>
            <a:chOff x="0" y="0"/>
            <a:chExt cx="272" cy="227"/>
          </a:xfrm>
        </p:grpSpPr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>
              <a:off x="0" y="46"/>
              <a:ext cx="272" cy="181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 flipH="1">
              <a:off x="45" y="0"/>
              <a:ext cx="182" cy="227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5715008" y="4143380"/>
            <a:ext cx="433387" cy="360363"/>
            <a:chOff x="0" y="0"/>
            <a:chExt cx="273" cy="227"/>
          </a:xfrm>
        </p:grpSpPr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 flipH="1">
              <a:off x="91" y="0"/>
              <a:ext cx="182" cy="227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>
              <a:off x="0" y="91"/>
              <a:ext cx="91" cy="136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4071934" y="5143512"/>
            <a:ext cx="433387" cy="360363"/>
            <a:chOff x="0" y="0"/>
            <a:chExt cx="273" cy="227"/>
          </a:xfrm>
        </p:grpSpPr>
        <p:sp>
          <p:nvSpPr>
            <p:cNvPr id="14348" name="Line 12"/>
            <p:cNvSpPr>
              <a:spLocks noChangeShapeType="1"/>
            </p:cNvSpPr>
            <p:nvPr/>
          </p:nvSpPr>
          <p:spPr bwMode="auto">
            <a:xfrm flipH="1">
              <a:off x="91" y="0"/>
              <a:ext cx="182" cy="227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>
              <a:off x="0" y="91"/>
              <a:ext cx="91" cy="136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50" name="AutoShape 14"/>
          <p:cNvSpPr>
            <a:spLocks noChangeArrowheads="1"/>
          </p:cNvSpPr>
          <p:nvPr/>
        </p:nvSpPr>
        <p:spPr bwMode="auto">
          <a:xfrm>
            <a:off x="6715140" y="4429132"/>
            <a:ext cx="1368425" cy="374571"/>
          </a:xfrm>
          <a:prstGeom prst="wedgeRoundRectCallout">
            <a:avLst>
              <a:gd name="adj1" fmla="val -95940"/>
              <a:gd name="adj2" fmla="val -6633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None/>
            </a:pPr>
            <a:r>
              <a:rPr lang="zh-CN" altLang="zh-CN" b="1" dirty="0">
                <a:ea typeface="黑体" panose="02010609060101010101" pitchFamily="49" charset="-122"/>
              </a:rPr>
              <a:t>String</a:t>
            </a:r>
            <a:r>
              <a:rPr lang="zh-CN" b="1" dirty="0">
                <a:ea typeface="黑体" panose="02010609060101010101" pitchFamily="49" charset="-122"/>
              </a:rPr>
              <a:t>型 </a:t>
            </a:r>
          </a:p>
        </p:txBody>
      </p:sp>
      <p:sp>
        <p:nvSpPr>
          <p:cNvPr id="14351" name="AutoShape 15"/>
          <p:cNvSpPr>
            <a:spLocks noChangeArrowheads="1"/>
          </p:cNvSpPr>
          <p:nvPr/>
        </p:nvSpPr>
        <p:spPr bwMode="auto">
          <a:xfrm>
            <a:off x="4357686" y="5643578"/>
            <a:ext cx="1714512" cy="374571"/>
          </a:xfrm>
          <a:prstGeom prst="wedgeRoundRectCallout">
            <a:avLst>
              <a:gd name="adj1" fmla="val -47065"/>
              <a:gd name="adj2" fmla="val -12769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ctr">
              <a:buNone/>
            </a:pPr>
            <a:r>
              <a:rPr lang="zh-CN" altLang="zh-CN" b="1" dirty="0">
                <a:ea typeface="黑体" panose="02010609060101010101" pitchFamily="49" charset="-122"/>
              </a:rPr>
              <a:t>double</a:t>
            </a:r>
            <a:r>
              <a:rPr lang="zh-CN" b="1" dirty="0">
                <a:ea typeface="黑体" panose="02010609060101010101" pitchFamily="49" charset="-122"/>
              </a:rPr>
              <a:t>型 </a:t>
            </a:r>
          </a:p>
        </p:txBody>
      </p:sp>
      <p:pic>
        <p:nvPicPr>
          <p:cNvPr id="14352" name="Picture 16" descr="提问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908050"/>
            <a:ext cx="1008063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 autoUpdateAnimBg="0"/>
      <p:bldP spid="14350" grpId="0" animBg="1" autoUpdateAnimBg="0"/>
      <p:bldP spid="14351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8731250" y="1082675"/>
            <a:ext cx="18415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 fontAlgn="b"/>
            <a:endParaRPr lang="zh-CN" altLang="zh-CN" sz="4400" b="1">
              <a:solidFill>
                <a:schemeClr val="tx2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95288" y="1611313"/>
            <a:ext cx="6913562" cy="3978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</a:pPr>
            <a:r>
              <a:rPr lang="zh-CN" altLang="en-US" sz="2400" b="1" dirty="0">
                <a:ea typeface="黑体" panose="02010609060101010101" pitchFamily="49" charset="-122"/>
              </a:rPr>
              <a:t>使用数组四步走：</a:t>
            </a:r>
          </a:p>
          <a:p>
            <a:pPr marL="742950" lvl="1" indent="-285750">
              <a:spcBef>
                <a:spcPct val="20000"/>
              </a:spcBef>
              <a:buNone/>
            </a:pPr>
            <a:r>
              <a:rPr lang="en-GB" altLang="en-US" sz="2000" b="1" dirty="0">
                <a:ea typeface="黑体" panose="02010609060101010101" pitchFamily="49" charset="-122"/>
              </a:rPr>
              <a:t>1</a:t>
            </a:r>
            <a:r>
              <a:rPr lang="zh-CN" altLang="en-US" sz="2000" b="1" dirty="0">
                <a:ea typeface="黑体" panose="02010609060101010101" pitchFamily="49" charset="-122"/>
              </a:rPr>
              <a:t>、声明数组</a:t>
            </a:r>
          </a:p>
          <a:p>
            <a:pPr marL="742950" lvl="1" indent="-285750">
              <a:spcBef>
                <a:spcPct val="20000"/>
              </a:spcBef>
              <a:buNone/>
            </a:pPr>
            <a:endParaRPr lang="zh-CN" altLang="en-US" sz="2400" b="1" dirty="0">
              <a:ea typeface="黑体" panose="02010609060101010101" pitchFamily="49" charset="-122"/>
            </a:endParaRPr>
          </a:p>
          <a:p>
            <a:pPr marL="742950" lvl="1" indent="-285750">
              <a:spcBef>
                <a:spcPct val="20000"/>
              </a:spcBef>
              <a:buNone/>
            </a:pPr>
            <a:r>
              <a:rPr lang="en-GB" altLang="en-US" sz="2000" b="1" dirty="0">
                <a:ea typeface="黑体" panose="02010609060101010101" pitchFamily="49" charset="-122"/>
              </a:rPr>
              <a:t>2</a:t>
            </a:r>
            <a:r>
              <a:rPr lang="zh-CN" altLang="en-US" sz="2000" b="1" dirty="0">
                <a:ea typeface="黑体" panose="02010609060101010101" pitchFamily="49" charset="-122"/>
              </a:rPr>
              <a:t>、分配空间</a:t>
            </a:r>
          </a:p>
          <a:p>
            <a:pPr marL="742950" lvl="1" indent="-285750">
              <a:spcBef>
                <a:spcPct val="20000"/>
              </a:spcBef>
              <a:buNone/>
            </a:pPr>
            <a:endParaRPr lang="zh-CN" altLang="en-US" sz="2400" b="1" dirty="0">
              <a:ea typeface="黑体" panose="02010609060101010101" pitchFamily="49" charset="-122"/>
            </a:endParaRPr>
          </a:p>
          <a:p>
            <a:pPr marL="742950" lvl="1" indent="-285750">
              <a:spcBef>
                <a:spcPct val="20000"/>
              </a:spcBef>
              <a:buNone/>
            </a:pPr>
            <a:r>
              <a:rPr lang="en-GB" altLang="en-US" sz="2000" b="1" dirty="0">
                <a:ea typeface="黑体" panose="02010609060101010101" pitchFamily="49" charset="-122"/>
              </a:rPr>
              <a:t>3</a:t>
            </a:r>
            <a:r>
              <a:rPr lang="zh-CN" altLang="en-US" sz="2000" b="1" dirty="0">
                <a:ea typeface="黑体" panose="02010609060101010101" pitchFamily="49" charset="-122"/>
              </a:rPr>
              <a:t>、赋值</a:t>
            </a:r>
          </a:p>
          <a:p>
            <a:pPr marL="742950" lvl="1" indent="-285750">
              <a:spcBef>
                <a:spcPct val="20000"/>
              </a:spcBef>
              <a:buNone/>
            </a:pPr>
            <a:endParaRPr lang="zh-CN" altLang="en-US" sz="2000" b="1" dirty="0">
              <a:ea typeface="黑体" panose="02010609060101010101" pitchFamily="49" charset="-122"/>
            </a:endParaRPr>
          </a:p>
          <a:p>
            <a:pPr marL="742950" lvl="1" indent="-285750">
              <a:spcBef>
                <a:spcPct val="20000"/>
              </a:spcBef>
              <a:buNone/>
            </a:pPr>
            <a:r>
              <a:rPr lang="en-GB" altLang="en-US" sz="2000" b="1" dirty="0">
                <a:ea typeface="黑体" panose="02010609060101010101" pitchFamily="49" charset="-122"/>
              </a:rPr>
              <a:t>4</a:t>
            </a:r>
            <a:r>
              <a:rPr lang="zh-CN" altLang="en-US" sz="2000" b="1" dirty="0">
                <a:ea typeface="黑体" panose="02010609060101010101" pitchFamily="49" charset="-122"/>
              </a:rPr>
              <a:t>、处理数据</a:t>
            </a:r>
          </a:p>
          <a:p>
            <a:pPr marL="742950" lvl="1" indent="-285750">
              <a:spcBef>
                <a:spcPct val="20000"/>
              </a:spcBef>
              <a:buNone/>
            </a:pPr>
            <a:endParaRPr lang="zh-CN" altLang="en-US" sz="2400" b="1" dirty="0">
              <a:ea typeface="黑体" panose="02010609060101010101" pitchFamily="49" charset="-122"/>
            </a:endParaRPr>
          </a:p>
          <a:p>
            <a:pPr marL="742950" lvl="1" indent="-285750">
              <a:spcBef>
                <a:spcPct val="20000"/>
              </a:spcBef>
              <a:buNone/>
            </a:pPr>
            <a:r>
              <a:rPr lang="en-GB" altLang="zh-CN" sz="2000" b="1" dirty="0" smtClean="0">
                <a:ea typeface="黑体" panose="02010609060101010101" pitchFamily="49" charset="-122"/>
              </a:rPr>
              <a:t>5</a:t>
            </a:r>
            <a:r>
              <a:rPr lang="zh-CN" altLang="en-US" sz="2000" b="1" dirty="0" smtClean="0">
                <a:ea typeface="黑体" panose="02010609060101010101" pitchFamily="49" charset="-122"/>
              </a:rPr>
              <a:t>、数组的长度         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400" b="1" dirty="0">
              <a:ea typeface="黑体" panose="02010609060101010101" pitchFamily="49" charset="-122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71500"/>
            <a:ext cx="8229600" cy="774700"/>
          </a:xfrm>
        </p:spPr>
        <p:txBody>
          <a:bodyPr/>
          <a:lstStyle/>
          <a:p>
            <a:pPr algn="ctr"/>
            <a:r>
              <a:rPr lang="zh-CN" altLang="zh-CN" dirty="0"/>
              <a:t> </a:t>
            </a:r>
            <a:r>
              <a:rPr lang="zh-CN" dirty="0"/>
              <a:t>如何使用数组</a:t>
            </a:r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3260725" y="2117725"/>
            <a:ext cx="3379788" cy="37457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008080"/>
            </a:solidFill>
            <a:rou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zh-CN" b="1">
                <a:solidFill>
                  <a:srgbClr val="3333FF"/>
                </a:solidFill>
              </a:rPr>
              <a:t>int</a:t>
            </a:r>
            <a:r>
              <a:rPr lang="zh-CN" altLang="zh-CN" b="1"/>
              <a:t>[ ] a;             </a:t>
            </a:r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3294063" y="2924175"/>
            <a:ext cx="3379787" cy="37457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008080"/>
            </a:solidFill>
            <a:rou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zh-CN" b="1"/>
              <a:t>a = </a:t>
            </a:r>
            <a:r>
              <a:rPr lang="zh-CN" altLang="zh-CN" b="1">
                <a:solidFill>
                  <a:srgbClr val="3333FF"/>
                </a:solidFill>
              </a:rPr>
              <a:t>new</a:t>
            </a:r>
            <a:r>
              <a:rPr lang="zh-CN" altLang="zh-CN" b="1"/>
              <a:t> int[5];             </a:t>
            </a:r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3260725" y="3670300"/>
            <a:ext cx="3379788" cy="37457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008080"/>
            </a:solidFill>
            <a:rou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zh-CN" b="1"/>
              <a:t>a [0] = 8;             </a:t>
            </a:r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3260725" y="4437063"/>
            <a:ext cx="3379788" cy="37457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008080"/>
            </a:solidFill>
            <a:rou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zh-CN" b="1"/>
              <a:t>a [0] = a[0] * 10;             </a:t>
            </a:r>
          </a:p>
        </p:txBody>
      </p:sp>
      <p:graphicFrame>
        <p:nvGraphicFramePr>
          <p:cNvPr id="15369" name="Group 9"/>
          <p:cNvGraphicFramePr>
            <a:graphicFrameLocks noGrp="1"/>
          </p:cNvGraphicFramePr>
          <p:nvPr/>
        </p:nvGraphicFramePr>
        <p:xfrm>
          <a:off x="7740650" y="2133600"/>
          <a:ext cx="1008063" cy="2736852"/>
        </p:xfrm>
        <a:graphic>
          <a:graphicData uri="http://schemas.openxmlformats.org/drawingml/2006/table">
            <a:tbl>
              <a:tblPr/>
              <a:tblGrid>
                <a:gridCol w="1008063"/>
              </a:tblGrid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8101013" y="4868863"/>
            <a:ext cx="431800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zh-CN" b="1" dirty="0"/>
              <a:t>a</a:t>
            </a:r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8027988" y="4437063"/>
            <a:ext cx="576262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zh-CN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7993093" y="4429132"/>
            <a:ext cx="579435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zh-CN" b="1" dirty="0">
                <a:solidFill>
                  <a:srgbClr val="3333FF"/>
                </a:solidFill>
              </a:rPr>
              <a:t>80</a:t>
            </a:r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6875463" y="4437063"/>
            <a:ext cx="792162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zh-CN" b="1" dirty="0"/>
              <a:t>a[0]</a:t>
            </a:r>
          </a:p>
        </p:txBody>
      </p:sp>
      <p:sp>
        <p:nvSpPr>
          <p:cNvPr id="15387" name="Line 27"/>
          <p:cNvSpPr>
            <a:spLocks noChangeShapeType="1"/>
          </p:cNvSpPr>
          <p:nvPr/>
        </p:nvSpPr>
        <p:spPr bwMode="auto">
          <a:xfrm>
            <a:off x="7451725" y="4652963"/>
            <a:ext cx="288925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3263914" y="5143512"/>
            <a:ext cx="3379788" cy="37457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008080"/>
            </a:solidFill>
            <a:rou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zh-CN" b="1" dirty="0" smtClean="0"/>
              <a:t>a</a:t>
            </a:r>
            <a:r>
              <a:rPr lang="en-US" altLang="zh-CN" b="1" dirty="0" smtClean="0"/>
              <a:t>.length </a:t>
            </a:r>
            <a:r>
              <a:rPr lang="zh-CN" altLang="en-US" b="1" dirty="0" smtClean="0"/>
              <a:t>返回</a:t>
            </a:r>
            <a:r>
              <a:rPr lang="en-US" altLang="zh-CN" b="1" dirty="0" err="1" smtClean="0"/>
              <a:t>int</a:t>
            </a:r>
            <a:r>
              <a:rPr lang="zh-CN" altLang="en-US" b="1" dirty="0" smtClean="0"/>
              <a:t>类型</a:t>
            </a:r>
            <a:r>
              <a:rPr lang="zh-CN" altLang="zh-CN" b="1" dirty="0" smtClean="0"/>
              <a:t>;             </a:t>
            </a:r>
            <a:endParaRPr lang="zh-CN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6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 autoUpdateAnimBg="0"/>
      <p:bldP spid="15366" grpId="0" animBg="1" autoUpdateAnimBg="0"/>
      <p:bldP spid="15367" grpId="0" animBg="1" autoUpdateAnimBg="0"/>
      <p:bldP spid="15368" grpId="0" animBg="1" autoUpdateAnimBg="0"/>
      <p:bldP spid="15383" grpId="0" autoUpdateAnimBg="0"/>
      <p:bldP spid="15384" grpId="0" autoUpdateAnimBg="0"/>
      <p:bldP spid="15384" grpId="1" autoUpdateAnimBg="0"/>
      <p:bldP spid="15386" grpId="0" autoUpdateAnimBg="0"/>
      <p:bldP spid="15387" grpId="0" animBg="1"/>
      <p:bldP spid="15" grpId="0" animBg="1" autoUpdateAnimBg="0"/>
    </p:bldLst>
  </p:timing>
</p:sld>
</file>

<file path=ppt/theme/theme1.xml><?xml version="1.0" encoding="utf-8"?>
<a:theme xmlns:a="http://schemas.openxmlformats.org/drawingml/2006/main" name="易唐模板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宋体"/>
      </a:majorFont>
      <a:minorFont>
        <a:latin typeface="Calibri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9525">
          <a:noFill/>
          <a:miter lim="800000"/>
        </a:ln>
      </a:spPr>
      <a:bodyPr anchor="b"/>
      <a:lstStyle>
        <a:defPPr algn="l">
          <a:defRPr kumimoji="0" sz="3200" b="1" dirty="0">
            <a:latin typeface="Arial" panose="020B0604020202020204" pitchFamily="34" charset="0"/>
            <a:ea typeface="隶书" panose="020105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6ECCB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1771</Words>
  <Application>WPS 演示</Application>
  <PresentationFormat>全屏显示(4:3)</PresentationFormat>
  <Paragraphs>313</Paragraphs>
  <Slides>27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易唐模板</vt:lpstr>
      <vt:lpstr>Microsoft Office Visio 绘图</vt:lpstr>
      <vt:lpstr>幻灯片 1</vt:lpstr>
      <vt:lpstr>幻灯片 2</vt:lpstr>
      <vt:lpstr>幻灯片 3</vt:lpstr>
      <vt:lpstr>幻灯片 4</vt:lpstr>
      <vt:lpstr>幻灯片 5</vt:lpstr>
      <vt:lpstr>数组在内存中的存储</vt:lpstr>
      <vt:lpstr>数组定义</vt:lpstr>
      <vt:lpstr>小结</vt:lpstr>
      <vt:lpstr> 如何使用数组</vt:lpstr>
      <vt:lpstr> 数组的声明</vt:lpstr>
      <vt:lpstr> 数组初始化</vt:lpstr>
      <vt:lpstr> 数组赋值</vt:lpstr>
      <vt:lpstr>数组赋值</vt:lpstr>
      <vt:lpstr> 使用数组求平均值</vt:lpstr>
      <vt:lpstr>使用数组求平均值</vt:lpstr>
      <vt:lpstr> 常见错误3-1</vt:lpstr>
      <vt:lpstr> 常见错误3-2</vt:lpstr>
      <vt:lpstr>常见错误3-3 </vt:lpstr>
      <vt:lpstr> int数组元素缺省值为0</vt:lpstr>
      <vt:lpstr>小结</vt:lpstr>
      <vt:lpstr> 求最大值</vt:lpstr>
      <vt:lpstr> 求最大值</vt:lpstr>
      <vt:lpstr>求最大值</vt:lpstr>
      <vt:lpstr>小结</vt:lpstr>
      <vt:lpstr>练习题</vt:lpstr>
      <vt:lpstr>练习：字符串统计案例   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ZHQL</dc:creator>
  <cp:lastModifiedBy>YangZhaoxiang</cp:lastModifiedBy>
  <cp:revision>8</cp:revision>
  <dcterms:created xsi:type="dcterms:W3CDTF">2015-12-17T09:38:00Z</dcterms:created>
  <dcterms:modified xsi:type="dcterms:W3CDTF">2017-05-11T07:12:42Z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