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9" r:id="rId4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72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83F93-AF70-4D54-BF25-5AC838F7DE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071EB-6914-4131-89D0-5BC3065CD2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10926A8-2B56-4670-9C4D-05EF8A4B927C}" type="slidenum">
              <a:rPr lang="en-US" altLang="zh-CN"/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A81AF44-7F03-4CF8-AAE8-E181D2AA6F03}" type="slidenum">
              <a:rPr lang="en-US" altLang="zh-CN"/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6BE39EA-3D0D-4569-9210-17E51463B5D7}" type="slidenum">
              <a:rPr lang="en-US" altLang="zh-CN"/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479FF9-4167-46F9-92D7-5D9DA54ECB95}" type="slidenum">
              <a:rPr lang="en-US" altLang="zh-CN"/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400B-6B5D-4D04-A2B3-C694A52BC2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0D6-8EB4-4E49-9F4D-3D14F0885F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FCB3B-29EA-4E41-B659-3AFA01819A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9543-A24C-4377-8D43-95CA914074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1ACA1-96B5-4CF7-A40F-C042BAE642E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3D43-AF41-4DA8-8019-B1FE0CBCAB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415C7E-8AB1-402D-8E90-B15140A0E7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7067B-48E5-4507-83A6-007F0A7596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C08A-7117-4EFB-A299-2B2F47EC73B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9744E-6C68-4B23-A0AE-3E27AAFF987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51A03-5799-427B-8524-D957F143202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773A-369C-4BEA-B73D-3A614205C1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7C1F9-6471-4375-A17D-9E1B237215A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72FB4-A744-4F1A-8A4B-D297F8D152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D3709-315C-4D1F-A32E-83C591AE153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14D07-6507-437C-B678-667845948B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C7262-69B8-4EC8-9A79-5F74EB584AC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630B7-B9A1-46C9-AD53-6E22EF9131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C28C-60AC-454A-A7B3-2D5926095C5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A7E8A-4889-40C3-8DDD-08B26EAA2E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6D782-0BE0-4B1A-BB67-FC6C4CE5DB9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75B2E-7E22-4C07-990B-EEDC874D80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BFC51-1834-4890-AB2C-A05FB1925B6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49CD4-8177-4F96-A63C-748EEF453B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:\Users\Administrator\Desktop\entor2-B 20142拷贝.jpg"/>
          <p:cNvPicPr>
            <a:picLocks noChangeAspect="1" noChangeArrowheads="1"/>
          </p:cNvPicPr>
          <p:nvPr/>
        </p:nvPicPr>
        <p:blipFill>
          <a:blip r:embed="rId14"/>
          <a:stretch>
            <a:fillRect/>
          </a:stretch>
        </p:blipFill>
        <p:spPr bwMode="auto">
          <a:xfrm>
            <a:off x="3175" y="7"/>
            <a:ext cx="9137650" cy="685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5794"/>
            <a:ext cx="8229600" cy="631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DB2C7C80-26A9-417B-A2AA-EDA34D241D0D}" type="datetimeFigureOut">
              <a:rPr lang="zh-CN" altLang="en-US"/>
            </a:fld>
            <a:endParaRPr lang="zh-CN" altLang="en-US"/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3FD3E40F-F293-4283-A872-95936A9B84B2}" type="slidenum">
              <a:rPr lang="zh-CN" altLang="en-US"/>
            </a:fld>
            <a:endParaRPr lang="zh-CN" altLang="en-US"/>
          </a:p>
        </p:txBody>
      </p:sp>
      <p:pic>
        <p:nvPicPr>
          <p:cNvPr id="8" name="图片 7" descr="Entor2016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346075" y="222885"/>
            <a:ext cx="2170430" cy="5435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pitchFamily="2" charset="-122"/>
          <a:cs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pitchFamily="2" charset="-122"/>
          <a:cs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pitchFamily="2" charset="-122"/>
          <a:cs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pitchFamily="2" charset="-122"/>
          <a:cs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pitchFamily="2" charset="-122"/>
          <a:cs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pitchFamily="2" charset="-122"/>
          <a:cs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pitchFamily="2" charset="-122"/>
          <a:cs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pitchFamily="2" charset="-122"/>
          <a:cs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14348" y="2571744"/>
            <a:ext cx="778674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4400" b="1" dirty="0" smtClean="0"/>
              <a:t>会话概述</a:t>
            </a:r>
            <a:endParaRPr lang="en-US" altLang="zh-CN" sz="4400" b="1" dirty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内容占位符 1"/>
          <p:cNvSpPr>
            <a:spLocks noGrp="1"/>
          </p:cNvSpPr>
          <p:nvPr>
            <p:ph idx="4294967295"/>
          </p:nvPr>
        </p:nvSpPr>
        <p:spPr>
          <a:xfrm>
            <a:off x="428596" y="1214438"/>
            <a:ext cx="8229600" cy="47148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dirty="0"/>
              <a:t>request</a:t>
            </a:r>
            <a:endParaRPr lang="en-US" altLang="zh-CN" sz="2400" dirty="0"/>
          </a:p>
          <a:p>
            <a:pPr lvl="1"/>
            <a:r>
              <a:rPr lang="zh-CN" altLang="en-US" sz="2400" dirty="0"/>
              <a:t>命名属性</a:t>
            </a:r>
            <a:r>
              <a:rPr lang="zh-CN" altLang="en-US" sz="2400" dirty="0">
                <a:solidFill>
                  <a:srgbClr val="FF00FF"/>
                </a:solidFill>
              </a:rPr>
              <a:t>可以在由</a:t>
            </a:r>
            <a:r>
              <a:rPr lang="en-US" altLang="zh-CN" sz="2400" dirty="0">
                <a:solidFill>
                  <a:srgbClr val="FF00FF"/>
                </a:solidFill>
              </a:rPr>
              <a:t>forward</a:t>
            </a:r>
            <a:r>
              <a:rPr lang="zh-CN" altLang="en-US" sz="2400" dirty="0">
                <a:solidFill>
                  <a:srgbClr val="FF00FF"/>
                </a:solidFill>
              </a:rPr>
              <a:t>连接的多个</a:t>
            </a:r>
            <a:r>
              <a:rPr lang="en-US" altLang="zh-CN" sz="2400" dirty="0" err="1">
                <a:solidFill>
                  <a:srgbClr val="FF00FF"/>
                </a:solidFill>
              </a:rPr>
              <a:t>servlet</a:t>
            </a:r>
            <a:r>
              <a:rPr lang="zh-CN" altLang="en-US" sz="2400" dirty="0">
                <a:solidFill>
                  <a:srgbClr val="FF00FF"/>
                </a:solidFill>
              </a:rPr>
              <a:t>之间共享</a:t>
            </a:r>
            <a:endParaRPr lang="zh-CN" altLang="en-US" sz="2400" dirty="0">
              <a:solidFill>
                <a:srgbClr val="FF00FF"/>
              </a:solidFill>
            </a:endParaRPr>
          </a:p>
          <a:p>
            <a:pPr lvl="1"/>
            <a:r>
              <a:rPr lang="zh-CN" altLang="en-US" sz="2400" dirty="0" smtClean="0"/>
              <a:t>生命周期</a:t>
            </a:r>
            <a:r>
              <a:rPr lang="zh-CN" altLang="en-US" sz="2400" dirty="0"/>
              <a:t>较为短暂</a:t>
            </a:r>
            <a:endParaRPr lang="zh-CN" altLang="en-US" sz="2400" dirty="0"/>
          </a:p>
          <a:p>
            <a:pPr lvl="2"/>
            <a:r>
              <a:rPr lang="zh-CN" altLang="en-US" dirty="0">
                <a:solidFill>
                  <a:srgbClr val="0000FF"/>
                </a:solidFill>
              </a:rPr>
              <a:t>当请求到达服务器时创建</a:t>
            </a:r>
            <a:endParaRPr lang="zh-CN" altLang="en-US" dirty="0">
              <a:solidFill>
                <a:srgbClr val="0000FF"/>
              </a:solidFill>
            </a:endParaRPr>
          </a:p>
          <a:p>
            <a:pPr lvl="2"/>
            <a:r>
              <a:rPr lang="zh-CN" altLang="en-US" dirty="0">
                <a:solidFill>
                  <a:srgbClr val="0000FF"/>
                </a:solidFill>
              </a:rPr>
              <a:t>当应答送回到浏览器时销毁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sz="2400" dirty="0" err="1"/>
              <a:t>Sesison</a:t>
            </a:r>
            <a:endParaRPr lang="en-US" altLang="zh-CN" sz="2400" dirty="0"/>
          </a:p>
          <a:p>
            <a:pPr lvl="1"/>
            <a:r>
              <a:rPr lang="zh-CN" altLang="en-US" sz="2400" dirty="0"/>
              <a:t>命名属性</a:t>
            </a:r>
            <a:r>
              <a:rPr lang="zh-CN" altLang="en-US" sz="2400" dirty="0">
                <a:solidFill>
                  <a:srgbClr val="FF00FF"/>
                </a:solidFill>
              </a:rPr>
              <a:t>可以在同一个浏览器的多次请求之间共享</a:t>
            </a:r>
            <a:endParaRPr lang="zh-CN" altLang="en-US" sz="2400" dirty="0">
              <a:solidFill>
                <a:srgbClr val="FF00FF"/>
              </a:solidFill>
            </a:endParaRPr>
          </a:p>
          <a:p>
            <a:pPr lvl="1"/>
            <a:r>
              <a:rPr lang="zh-CN" altLang="en-US" sz="2400" dirty="0" smtClean="0"/>
              <a:t>生命周期</a:t>
            </a:r>
            <a:r>
              <a:rPr lang="zh-CN" altLang="en-US" sz="2400" dirty="0"/>
              <a:t>较长</a:t>
            </a:r>
            <a:endParaRPr lang="zh-CN" altLang="en-US" sz="2400" dirty="0"/>
          </a:p>
          <a:p>
            <a:pPr lvl="2"/>
            <a:r>
              <a:rPr lang="zh-CN" altLang="en-US" dirty="0">
                <a:solidFill>
                  <a:srgbClr val="0000FF"/>
                </a:solidFill>
              </a:rPr>
              <a:t>在调用</a:t>
            </a:r>
            <a:r>
              <a:rPr lang="en-US" altLang="zh-CN" dirty="0" err="1">
                <a:solidFill>
                  <a:srgbClr val="0000FF"/>
                </a:solidFill>
              </a:rPr>
              <a:t>request.getSession</a:t>
            </a:r>
            <a:r>
              <a:rPr lang="en-US" altLang="zh-CN" dirty="0">
                <a:solidFill>
                  <a:srgbClr val="0000FF"/>
                </a:solidFill>
              </a:rPr>
              <a:t>(true)</a:t>
            </a:r>
            <a:r>
              <a:rPr lang="zh-CN" altLang="en-US" dirty="0">
                <a:solidFill>
                  <a:srgbClr val="0000FF"/>
                </a:solidFill>
              </a:rPr>
              <a:t>时</a:t>
            </a:r>
            <a:r>
              <a:rPr lang="zh-CN" altLang="en-US" dirty="0" smtClean="0">
                <a:solidFill>
                  <a:srgbClr val="0000FF"/>
                </a:solidFill>
              </a:rPr>
              <a:t>被创建</a:t>
            </a:r>
            <a:endParaRPr lang="zh-CN" altLang="en-US" dirty="0">
              <a:solidFill>
                <a:srgbClr val="0000FF"/>
              </a:solidFill>
            </a:endParaRPr>
          </a:p>
          <a:p>
            <a:pPr lvl="2"/>
            <a:r>
              <a:rPr lang="zh-CN" altLang="en-US" dirty="0">
                <a:solidFill>
                  <a:srgbClr val="0000FF"/>
                </a:solidFill>
              </a:rPr>
              <a:t>在超时之后被销毁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14388" y="274638"/>
            <a:ext cx="8329612" cy="939800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Session</a:t>
            </a:r>
            <a:r>
              <a:rPr lang="zh-CN" altLang="en-US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与</a:t>
            </a:r>
            <a:r>
              <a:rPr lang="en-US" altLang="zh-CN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request</a:t>
            </a:r>
            <a:endParaRPr lang="zh-CN" altLang="en-US" sz="4100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85804" y="1214458"/>
            <a:ext cx="8229600" cy="521493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800" dirty="0" err="1"/>
              <a:t>getSession</a:t>
            </a:r>
            <a:r>
              <a:rPr lang="en-US" altLang="zh-CN" sz="2800" dirty="0"/>
              <a:t>()</a:t>
            </a:r>
            <a:r>
              <a:rPr lang="zh-CN" altLang="en-US" sz="2800" dirty="0"/>
              <a:t>方法是如何将</a:t>
            </a:r>
            <a:r>
              <a:rPr lang="en-US" altLang="zh-CN" sz="2800" dirty="0"/>
              <a:t>session</a:t>
            </a:r>
            <a:r>
              <a:rPr lang="zh-CN" altLang="en-US" sz="2800" dirty="0"/>
              <a:t>对象与浏览器对应起来的？</a:t>
            </a:r>
            <a:endParaRPr lang="zh-CN" altLang="en-US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Tomcat</a:t>
            </a:r>
            <a:r>
              <a:rPr lang="zh-CN" altLang="en-US" sz="2400" dirty="0">
                <a:solidFill>
                  <a:srgbClr val="FF0000"/>
                </a:solidFill>
              </a:rPr>
              <a:t>会为每个拥有</a:t>
            </a:r>
            <a:r>
              <a:rPr lang="en-US" altLang="zh-CN" sz="2400" dirty="0">
                <a:solidFill>
                  <a:srgbClr val="FF0000"/>
                </a:solidFill>
              </a:rPr>
              <a:t>session</a:t>
            </a:r>
            <a:r>
              <a:rPr lang="zh-CN" altLang="en-US" sz="2400" dirty="0">
                <a:solidFill>
                  <a:srgbClr val="FF0000"/>
                </a:solidFill>
              </a:rPr>
              <a:t>的浏览器设置一个特别的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zh-CN" altLang="en-US" sz="2400" dirty="0"/>
              <a:t>，称作</a:t>
            </a:r>
            <a:r>
              <a:rPr lang="zh-CN" altLang="en-US" sz="2400" dirty="0">
                <a:solidFill>
                  <a:srgbClr val="FF0000"/>
                </a:solidFill>
              </a:rPr>
              <a:t>会话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en-US" altLang="zh-CN" sz="2400" dirty="0"/>
              <a:t>.</a:t>
            </a:r>
            <a:r>
              <a:rPr lang="zh-CN" altLang="en-US" sz="2400" dirty="0">
                <a:solidFill>
                  <a:srgbClr val="0000FF"/>
                </a:solidFill>
              </a:rPr>
              <a:t>会话</a:t>
            </a:r>
            <a:r>
              <a:rPr lang="en-US" altLang="zh-CN" sz="2400" dirty="0">
                <a:solidFill>
                  <a:srgbClr val="0000FF"/>
                </a:solidFill>
              </a:rPr>
              <a:t>Cookie</a:t>
            </a:r>
            <a:r>
              <a:rPr lang="zh-CN" altLang="en-US" sz="2400" dirty="0">
                <a:solidFill>
                  <a:srgbClr val="0000FF"/>
                </a:solidFill>
              </a:rPr>
              <a:t>的名字固定叫做  “</a:t>
            </a:r>
            <a:r>
              <a:rPr lang="en-US" altLang="zh-CN" sz="2400" dirty="0">
                <a:solidFill>
                  <a:srgbClr val="0000FF"/>
                </a:solidFill>
              </a:rPr>
              <a:t>JSESSIONID”</a:t>
            </a:r>
            <a:r>
              <a:rPr lang="en-US" altLang="zh-CN" sz="2400" dirty="0"/>
              <a:t>, Cookie</a:t>
            </a:r>
            <a:r>
              <a:rPr lang="zh-CN" altLang="en-US" sz="2400" dirty="0"/>
              <a:t>的值就是该浏览器对应的</a:t>
            </a:r>
            <a:r>
              <a:rPr lang="en-US" altLang="zh-CN" sz="2400" dirty="0"/>
              <a:t>session ID</a:t>
            </a:r>
            <a:r>
              <a:rPr lang="zh-CN" altLang="en-US" sz="2400" dirty="0"/>
              <a:t>号，其生命周期为</a:t>
            </a:r>
            <a:r>
              <a:rPr lang="en-US" altLang="zh-CN" sz="2400" dirty="0"/>
              <a:t>-1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1"/>
            <a:r>
              <a:rPr lang="zh-CN" altLang="en-US" sz="2400" dirty="0"/>
              <a:t>当调用</a:t>
            </a:r>
            <a:r>
              <a:rPr lang="en-US" altLang="zh-CN" sz="2400" dirty="0" err="1"/>
              <a:t>getSession</a:t>
            </a:r>
            <a:r>
              <a:rPr lang="en-US" altLang="zh-CN" sz="2400" dirty="0"/>
              <a:t>(true)</a:t>
            </a:r>
            <a:r>
              <a:rPr lang="zh-CN" altLang="en-US" sz="2400" dirty="0"/>
              <a:t>时，他首先检查用户的会话</a:t>
            </a:r>
            <a:r>
              <a:rPr lang="en-US" altLang="zh-CN" sz="2400" dirty="0"/>
              <a:t>Cookie</a:t>
            </a:r>
            <a:r>
              <a:rPr lang="zh-CN" altLang="en-US" sz="2400" dirty="0"/>
              <a:t>是否存在</a:t>
            </a:r>
            <a:endParaRPr lang="zh-CN" altLang="en-US" sz="2400" dirty="0"/>
          </a:p>
          <a:p>
            <a:pPr lvl="2"/>
            <a:r>
              <a:rPr lang="zh-CN" altLang="en-US" dirty="0"/>
              <a:t>如果不存在 </a:t>
            </a:r>
            <a:r>
              <a:rPr lang="en-US" altLang="zh-CN" dirty="0"/>
              <a:t>: </a:t>
            </a:r>
            <a:r>
              <a:rPr lang="zh-CN" altLang="en-US" dirty="0" smtClean="0"/>
              <a:t>为其创建</a:t>
            </a:r>
            <a:r>
              <a:rPr lang="zh-CN" altLang="en-US" dirty="0"/>
              <a:t>新的</a:t>
            </a:r>
            <a:r>
              <a:rPr lang="en-US" altLang="zh-CN" dirty="0"/>
              <a:t>session</a:t>
            </a:r>
            <a:r>
              <a:rPr lang="zh-CN" altLang="en-US" dirty="0"/>
              <a:t>对象，将</a:t>
            </a:r>
            <a:r>
              <a:rPr lang="en-US" altLang="zh-CN" dirty="0"/>
              <a:t>session</a:t>
            </a:r>
            <a:r>
              <a:rPr lang="zh-CN" altLang="en-US" dirty="0"/>
              <a:t>对象的</a:t>
            </a:r>
            <a:r>
              <a:rPr lang="en-US" altLang="zh-CN" dirty="0"/>
              <a:t>ID</a:t>
            </a:r>
            <a:r>
              <a:rPr lang="zh-CN" altLang="en-US" dirty="0"/>
              <a:t>保存到新建的会话</a:t>
            </a:r>
            <a:r>
              <a:rPr lang="en-US" altLang="zh-CN" dirty="0"/>
              <a:t>Cookie</a:t>
            </a:r>
            <a:r>
              <a:rPr lang="zh-CN" altLang="en-US" dirty="0"/>
              <a:t>中，并</a:t>
            </a:r>
            <a:r>
              <a:rPr lang="zh-CN" altLang="en-US" dirty="0">
                <a:solidFill>
                  <a:srgbClr val="FF0000"/>
                </a:solidFill>
              </a:rPr>
              <a:t>将会话</a:t>
            </a:r>
            <a:r>
              <a:rPr lang="en-US" altLang="zh-CN" dirty="0">
                <a:solidFill>
                  <a:srgbClr val="FF0000"/>
                </a:solidFill>
              </a:rPr>
              <a:t>cookie</a:t>
            </a:r>
            <a:r>
              <a:rPr lang="zh-CN" altLang="en-US" dirty="0">
                <a:solidFill>
                  <a:srgbClr val="FF0000"/>
                </a:solidFill>
              </a:rPr>
              <a:t>送回浏览器 。</a:t>
            </a:r>
            <a:endParaRPr lang="zh-CN" alt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如果存在 </a:t>
            </a:r>
            <a:r>
              <a:rPr lang="en-US" altLang="zh-CN" dirty="0"/>
              <a:t>: </a:t>
            </a:r>
            <a:r>
              <a:rPr lang="zh-CN" altLang="en-US" dirty="0"/>
              <a:t>则按照会话</a:t>
            </a:r>
            <a:r>
              <a:rPr lang="en-US" altLang="zh-CN" dirty="0"/>
              <a:t>Cookie </a:t>
            </a:r>
            <a:r>
              <a:rPr lang="zh-CN" altLang="en-US" dirty="0"/>
              <a:t>的值找到对应的</a:t>
            </a:r>
            <a:r>
              <a:rPr lang="en-US" altLang="zh-CN" dirty="0"/>
              <a:t>session</a:t>
            </a:r>
            <a:r>
              <a:rPr lang="zh-CN" altLang="en-US" dirty="0"/>
              <a:t>对象返回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642958"/>
            <a:ext cx="8229600" cy="571500"/>
          </a:xfrm>
          <a:noFill/>
        </p:spPr>
        <p:txBody>
          <a:bodyPr rtlCol="0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Session</a:t>
            </a:r>
            <a:r>
              <a:rPr lang="zh-CN" altLang="en-US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的实现机制</a:t>
            </a:r>
            <a:r>
              <a:rPr lang="en-US" altLang="zh-CN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	</a:t>
            </a:r>
            <a:endParaRPr lang="zh-CN" altLang="en-US" sz="4100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260350"/>
            <a:ext cx="8229600" cy="792163"/>
          </a:xfrm>
          <a:noFill/>
        </p:spPr>
        <p:txBody>
          <a:bodyPr/>
          <a:lstStyle/>
          <a:p>
            <a:pPr algn="ctr"/>
            <a:r>
              <a:rPr lang="zh-CN" altLang="en-US" dirty="0"/>
              <a:t>会话跟踪示例</a:t>
            </a:r>
            <a:endParaRPr lang="zh-CN" altLang="en-US" dirty="0"/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84213" y="1341438"/>
            <a:ext cx="67691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600CC"/>
              </a:buClr>
              <a:buFont typeface="Wingdings" pitchFamily="2" charset="2"/>
              <a:buChar char="q"/>
            </a:pPr>
            <a:r>
              <a:rPr lang="en-US" sz="2400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此示例演示会话跟踪的概念</a:t>
            </a:r>
            <a:endParaRPr lang="zh-CN" altLang="en-US" sz="2400">
              <a:ea typeface="黑体" pitchFamily="49" charset="-122"/>
            </a:endParaRP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1331913" y="6165850"/>
            <a:ext cx="6478587" cy="468313"/>
          </a:xfrm>
          <a:prstGeom prst="rect">
            <a:avLst/>
          </a:prstGeom>
          <a:gradFill rotWithShape="1">
            <a:gsLst>
              <a:gs pos="0">
                <a:srgbClr val="7FCDA6"/>
              </a:gs>
              <a:gs pos="100000">
                <a:srgbClr val="FFFFFF"/>
              </a:gs>
            </a:gsLst>
            <a:lin ang="5400000" scaled="1"/>
          </a:gradFill>
          <a:ln w="34925" cmpd="thinThick" algn="ctr">
            <a:solidFill>
              <a:srgbClr val="5C208E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演示：示例 </a:t>
            </a:r>
            <a:r>
              <a:rPr lang="en-US" altLang="zh-CN" sz="2000" b="1"/>
              <a:t>7</a:t>
            </a:r>
            <a:endParaRPr lang="en-US" altLang="zh-CN" sz="2000" b="1"/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684213" y="1125538"/>
            <a:ext cx="8064500" cy="48974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en-US" dirty="0" err="1">
                <a:ea typeface="黑体" pitchFamily="49" charset="-122"/>
              </a:rPr>
              <a:t>PrintWriter</a:t>
            </a:r>
            <a:r>
              <a:rPr lang="en-US" dirty="0">
                <a:ea typeface="黑体" pitchFamily="49" charset="-122"/>
              </a:rPr>
              <a:t> out = </a:t>
            </a:r>
            <a:r>
              <a:rPr lang="en-US" dirty="0" err="1">
                <a:ea typeface="黑体" pitchFamily="49" charset="-122"/>
              </a:rPr>
              <a:t>response.getWriter</a:t>
            </a:r>
            <a:r>
              <a:rPr lang="en-US" dirty="0">
                <a:ea typeface="黑体" pitchFamily="49" charset="-122"/>
              </a:rPr>
              <a:t>();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 err="1">
                <a:ea typeface="黑体" pitchFamily="49" charset="-122"/>
              </a:rPr>
              <a:t>HttpSession</a:t>
            </a:r>
            <a:r>
              <a:rPr lang="en-US" dirty="0">
                <a:ea typeface="黑体" pitchFamily="49" charset="-122"/>
              </a:rPr>
              <a:t> session=</a:t>
            </a:r>
            <a:r>
              <a:rPr lang="en-US" dirty="0" err="1">
                <a:ea typeface="黑体" pitchFamily="49" charset="-122"/>
              </a:rPr>
              <a:t>request.getSession</a:t>
            </a:r>
            <a:r>
              <a:rPr lang="en-US" dirty="0">
                <a:ea typeface="黑体" pitchFamily="49" charset="-122"/>
              </a:rPr>
              <a:t>();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 err="1">
                <a:ea typeface="黑体" pitchFamily="49" charset="-122"/>
              </a:rPr>
              <a:t>response.setContentType</a:t>
            </a:r>
            <a:r>
              <a:rPr lang="en-US" dirty="0">
                <a:ea typeface="黑体" pitchFamily="49" charset="-122"/>
              </a:rPr>
              <a:t>(CONTENT_TYPE);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if(</a:t>
            </a:r>
            <a:r>
              <a:rPr lang="en-US" dirty="0" err="1">
                <a:ea typeface="黑体" pitchFamily="49" charset="-122"/>
              </a:rPr>
              <a:t>session.isNew</a:t>
            </a:r>
            <a:r>
              <a:rPr lang="en-US" dirty="0">
                <a:ea typeface="黑体" pitchFamily="49" charset="-122"/>
              </a:rPr>
              <a:t>())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{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    </a:t>
            </a:r>
            <a:r>
              <a:rPr lang="en-US" dirty="0" err="1">
                <a:ea typeface="黑体" pitchFamily="49" charset="-122"/>
              </a:rPr>
              <a:t>out.println</a:t>
            </a:r>
            <a:r>
              <a:rPr lang="en-US" dirty="0">
                <a:ea typeface="黑体" pitchFamily="49" charset="-122"/>
              </a:rPr>
              <a:t>(“</a:t>
            </a:r>
            <a:r>
              <a:rPr lang="zh-CN" altLang="en-US" dirty="0">
                <a:ea typeface="黑体" pitchFamily="49" charset="-122"/>
              </a:rPr>
              <a:t>新建的会话</a:t>
            </a:r>
            <a:r>
              <a:rPr lang="en-US" dirty="0">
                <a:ea typeface="黑体" pitchFamily="49" charset="-122"/>
              </a:rPr>
              <a:t>...&lt;</a:t>
            </a:r>
            <a:r>
              <a:rPr lang="en-US" dirty="0" err="1">
                <a:ea typeface="黑体" pitchFamily="49" charset="-122"/>
              </a:rPr>
              <a:t>br</a:t>
            </a:r>
            <a:r>
              <a:rPr lang="en-US" dirty="0">
                <a:ea typeface="黑体" pitchFamily="49" charset="-122"/>
              </a:rPr>
              <a:t>/&gt;");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}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else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{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    </a:t>
            </a:r>
            <a:r>
              <a:rPr lang="en-US" dirty="0" err="1">
                <a:ea typeface="黑体" pitchFamily="49" charset="-122"/>
              </a:rPr>
              <a:t>out.println</a:t>
            </a:r>
            <a:r>
              <a:rPr lang="en-US" dirty="0">
                <a:ea typeface="黑体" pitchFamily="49" charset="-122"/>
              </a:rPr>
              <a:t>(“</a:t>
            </a:r>
            <a:r>
              <a:rPr lang="zh-CN" altLang="en-US" dirty="0">
                <a:ea typeface="黑体" pitchFamily="49" charset="-122"/>
              </a:rPr>
              <a:t>已有会话</a:t>
            </a:r>
            <a:r>
              <a:rPr lang="en-US" dirty="0">
                <a:ea typeface="黑体" pitchFamily="49" charset="-122"/>
              </a:rPr>
              <a:t>...&lt;</a:t>
            </a:r>
            <a:r>
              <a:rPr lang="en-US" dirty="0" err="1">
                <a:ea typeface="黑体" pitchFamily="49" charset="-122"/>
              </a:rPr>
              <a:t>br</a:t>
            </a:r>
            <a:r>
              <a:rPr lang="en-US" dirty="0">
                <a:ea typeface="黑体" pitchFamily="49" charset="-122"/>
              </a:rPr>
              <a:t>/&gt;");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}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    </a:t>
            </a:r>
            <a:r>
              <a:rPr lang="en-US" dirty="0" err="1">
                <a:ea typeface="黑体" pitchFamily="49" charset="-122"/>
              </a:rPr>
              <a:t>out.println</a:t>
            </a:r>
            <a:r>
              <a:rPr lang="en-US" dirty="0">
                <a:ea typeface="黑体" pitchFamily="49" charset="-122"/>
              </a:rPr>
              <a:t>(“&lt;</a:t>
            </a:r>
            <a:r>
              <a:rPr lang="en-US" dirty="0" err="1">
                <a:ea typeface="黑体" pitchFamily="49" charset="-122"/>
              </a:rPr>
              <a:t>br</a:t>
            </a:r>
            <a:r>
              <a:rPr lang="en-US" dirty="0">
                <a:ea typeface="黑体" pitchFamily="49" charset="-122"/>
              </a:rPr>
              <a:t>/&gt;</a:t>
            </a:r>
            <a:r>
              <a:rPr lang="zh-CN" altLang="en-US" dirty="0">
                <a:ea typeface="黑体" pitchFamily="49" charset="-122"/>
              </a:rPr>
              <a:t>会话 </a:t>
            </a:r>
            <a:r>
              <a:rPr lang="en-US" altLang="zh-CN" dirty="0">
                <a:ea typeface="黑体" pitchFamily="49" charset="-122"/>
              </a:rPr>
              <a:t>ID</a:t>
            </a:r>
            <a:r>
              <a:rPr lang="en-US" dirty="0">
                <a:ea typeface="黑体" pitchFamily="49" charset="-122"/>
              </a:rPr>
              <a:t>:</a:t>
            </a:r>
            <a:r>
              <a:rPr lang="en-US" altLang="zh-CN" dirty="0">
                <a:ea typeface="黑体" pitchFamily="49" charset="-122"/>
              </a:rPr>
              <a:t> </a:t>
            </a:r>
            <a:r>
              <a:rPr lang="en-US" dirty="0">
                <a:ea typeface="黑体" pitchFamily="49" charset="-122"/>
              </a:rPr>
              <a:t>"+</a:t>
            </a:r>
            <a:r>
              <a:rPr lang="en-US" dirty="0" err="1">
                <a:ea typeface="黑体" pitchFamily="49" charset="-122"/>
              </a:rPr>
              <a:t>session.getId</a:t>
            </a:r>
            <a:r>
              <a:rPr lang="en-US" dirty="0">
                <a:ea typeface="黑体" pitchFamily="49" charset="-122"/>
              </a:rPr>
              <a:t>());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    </a:t>
            </a:r>
            <a:r>
              <a:rPr lang="en-US" dirty="0" err="1">
                <a:ea typeface="黑体" pitchFamily="49" charset="-122"/>
              </a:rPr>
              <a:t>out.println</a:t>
            </a:r>
            <a:r>
              <a:rPr lang="en-US" dirty="0">
                <a:ea typeface="黑体" pitchFamily="49" charset="-122"/>
              </a:rPr>
              <a:t>("&lt;</a:t>
            </a:r>
            <a:r>
              <a:rPr lang="en-US" dirty="0" err="1">
                <a:ea typeface="黑体" pitchFamily="49" charset="-122"/>
              </a:rPr>
              <a:t>br</a:t>
            </a:r>
            <a:r>
              <a:rPr lang="en-US" dirty="0">
                <a:ea typeface="黑体" pitchFamily="49" charset="-122"/>
              </a:rPr>
              <a:t>/&gt;</a:t>
            </a:r>
            <a:r>
              <a:rPr lang="zh-CN" altLang="en-US" dirty="0">
                <a:ea typeface="黑体" pitchFamily="49" charset="-122"/>
              </a:rPr>
              <a:t>创建时间</a:t>
            </a:r>
            <a:r>
              <a:rPr lang="en-US" dirty="0">
                <a:ea typeface="黑体" pitchFamily="49" charset="-122"/>
              </a:rPr>
              <a:t>:</a:t>
            </a:r>
            <a:r>
              <a:rPr lang="en-US" altLang="zh-CN" dirty="0">
                <a:ea typeface="黑体" pitchFamily="49" charset="-122"/>
              </a:rPr>
              <a:t> </a:t>
            </a:r>
            <a:r>
              <a:rPr lang="en-US" dirty="0">
                <a:ea typeface="黑体" pitchFamily="49" charset="-122"/>
              </a:rPr>
              <a:t>");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    </a:t>
            </a:r>
            <a:r>
              <a:rPr lang="en-US" dirty="0" err="1">
                <a:ea typeface="黑体" pitchFamily="49" charset="-122"/>
              </a:rPr>
              <a:t>out.println</a:t>
            </a:r>
            <a:r>
              <a:rPr lang="en-US" dirty="0">
                <a:ea typeface="黑体" pitchFamily="49" charset="-122"/>
              </a:rPr>
              <a:t>(new Date(</a:t>
            </a:r>
            <a:r>
              <a:rPr lang="en-US" dirty="0" err="1">
                <a:ea typeface="黑体" pitchFamily="49" charset="-122"/>
              </a:rPr>
              <a:t>session.getCreationTime</a:t>
            </a:r>
            <a:r>
              <a:rPr lang="en-US" dirty="0">
                <a:ea typeface="黑体" pitchFamily="49" charset="-122"/>
              </a:rPr>
              <a:t>()));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    </a:t>
            </a:r>
            <a:r>
              <a:rPr lang="en-US" dirty="0" err="1">
                <a:ea typeface="黑体" pitchFamily="49" charset="-122"/>
              </a:rPr>
              <a:t>out.println</a:t>
            </a:r>
            <a:r>
              <a:rPr lang="en-US" dirty="0">
                <a:ea typeface="黑体" pitchFamily="49" charset="-122"/>
              </a:rPr>
              <a:t>("&lt;</a:t>
            </a:r>
            <a:r>
              <a:rPr lang="en-US" dirty="0" err="1">
                <a:ea typeface="黑体" pitchFamily="49" charset="-122"/>
              </a:rPr>
              <a:t>br</a:t>
            </a:r>
            <a:r>
              <a:rPr lang="en-US" dirty="0">
                <a:ea typeface="黑体" pitchFamily="49" charset="-122"/>
              </a:rPr>
              <a:t>/&gt;</a:t>
            </a:r>
            <a:r>
              <a:rPr lang="zh-CN" altLang="en-US" dirty="0">
                <a:ea typeface="黑体" pitchFamily="49" charset="-122"/>
              </a:rPr>
              <a:t>最后访问日期</a:t>
            </a:r>
            <a:r>
              <a:rPr lang="en-US" dirty="0">
                <a:ea typeface="黑体" pitchFamily="49" charset="-122"/>
              </a:rPr>
              <a:t>:</a:t>
            </a:r>
            <a:r>
              <a:rPr lang="en-US" altLang="zh-CN" dirty="0">
                <a:ea typeface="黑体" pitchFamily="49" charset="-122"/>
              </a:rPr>
              <a:t> </a:t>
            </a:r>
            <a:r>
              <a:rPr lang="en-US" dirty="0">
                <a:ea typeface="黑体" pitchFamily="49" charset="-122"/>
              </a:rPr>
              <a:t>");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    </a:t>
            </a:r>
            <a:r>
              <a:rPr lang="en-US" dirty="0" err="1">
                <a:ea typeface="黑体" pitchFamily="49" charset="-122"/>
              </a:rPr>
              <a:t>out.println</a:t>
            </a:r>
            <a:r>
              <a:rPr lang="en-US" dirty="0">
                <a:ea typeface="黑体" pitchFamily="49" charset="-122"/>
              </a:rPr>
              <a:t>(new Date(</a:t>
            </a:r>
            <a:r>
              <a:rPr lang="en-US" dirty="0" err="1">
                <a:ea typeface="黑体" pitchFamily="49" charset="-122"/>
              </a:rPr>
              <a:t>session.getLastAccessedTime</a:t>
            </a:r>
            <a:r>
              <a:rPr lang="en-US" dirty="0">
                <a:ea typeface="黑体" pitchFamily="49" charset="-122"/>
              </a:rPr>
              <a:t>()));</a:t>
            </a:r>
            <a:endParaRPr lang="en-US" dirty="0">
              <a:ea typeface="黑体" pitchFamily="49" charset="-122"/>
            </a:endParaRP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2484438" y="3141663"/>
            <a:ext cx="6119812" cy="5032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zh-CN" altLang="en-US">
                <a:ea typeface="黑体" pitchFamily="49" charset="-122"/>
              </a:rPr>
              <a:t>此示例将各种会话属性作为输出结果显示出来。</a:t>
            </a:r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4" grpId="0" animBg="1"/>
      <p:bldP spid="1658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内容占位符 1"/>
          <p:cNvSpPr>
            <a:spLocks noGrp="1"/>
          </p:cNvSpPr>
          <p:nvPr>
            <p:ph idx="4294967295"/>
          </p:nvPr>
        </p:nvSpPr>
        <p:spPr>
          <a:xfrm>
            <a:off x="428596" y="1331929"/>
            <a:ext cx="8286750" cy="45259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FF"/>
                </a:solidFill>
              </a:rPr>
              <a:t>服务器</a:t>
            </a:r>
            <a:r>
              <a:rPr lang="zh-CN" altLang="en-US" dirty="0">
                <a:solidFill>
                  <a:srgbClr val="FF0000"/>
                </a:solidFill>
              </a:rPr>
              <a:t>保存在</a:t>
            </a:r>
            <a:r>
              <a:rPr lang="zh-CN" altLang="en-US" dirty="0">
                <a:solidFill>
                  <a:srgbClr val="0000FF"/>
                </a:solidFill>
              </a:rPr>
              <a:t>用户浏览器</a:t>
            </a:r>
            <a:r>
              <a:rPr lang="zh-CN" altLang="en-US" dirty="0" smtClean="0">
                <a:solidFill>
                  <a:srgbClr val="FF0000"/>
                </a:solidFill>
              </a:rPr>
              <a:t>上的一段</a:t>
            </a:r>
            <a:r>
              <a:rPr lang="zh-CN" altLang="en-US" dirty="0">
                <a:solidFill>
                  <a:srgbClr val="FF0000"/>
                </a:solidFill>
              </a:rPr>
              <a:t>字符串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当浏览器向服务器</a:t>
            </a:r>
            <a:r>
              <a:rPr lang="zh-CN" altLang="en-US" dirty="0">
                <a:solidFill>
                  <a:srgbClr val="FF00FF"/>
                </a:solidFill>
              </a:rPr>
              <a:t>发送请求时，会自动将</a:t>
            </a:r>
            <a:r>
              <a:rPr lang="zh-CN" altLang="en-US" dirty="0" smtClean="0">
                <a:solidFill>
                  <a:srgbClr val="FF00FF"/>
                </a:solidFill>
              </a:rPr>
              <a:t>这些浏览器存储</a:t>
            </a:r>
            <a:r>
              <a:rPr lang="zh-CN" altLang="en-US" dirty="0">
                <a:solidFill>
                  <a:srgbClr val="FF00FF"/>
                </a:solidFill>
              </a:rPr>
              <a:t>的字符串发送到服务器</a:t>
            </a:r>
            <a:endParaRPr lang="zh-CN" altLang="en-US" dirty="0">
              <a:solidFill>
                <a:srgbClr val="FF00FF"/>
              </a:solidFill>
            </a:endParaRPr>
          </a:p>
          <a:p>
            <a:r>
              <a:rPr lang="zh-CN" altLang="en-US" dirty="0"/>
              <a:t>我们可以利用这些字符串记录用户的重要状态，如是否登录，用户权限等</a:t>
            </a:r>
            <a:endParaRPr lang="zh-CN" altLang="en-US" dirty="0"/>
          </a:p>
          <a:p>
            <a:r>
              <a:rPr lang="zh-CN" altLang="en-US" dirty="0"/>
              <a:t>在服务器端的</a:t>
            </a:r>
            <a:r>
              <a:rPr lang="en-US" altLang="zh-CN" dirty="0" err="1"/>
              <a:t>Servlet</a:t>
            </a:r>
            <a:r>
              <a:rPr lang="zh-CN" altLang="en-US" dirty="0"/>
              <a:t>中，通过检查这些字符串来判断用户的状态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8229600" cy="785812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Cookie</a:t>
            </a:r>
            <a:r>
              <a:rPr lang="en-US" altLang="zh-CN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	</a:t>
            </a:r>
            <a:endParaRPr lang="zh-CN" altLang="en-US" sz="4100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内容占位符 1"/>
          <p:cNvSpPr>
            <a:spLocks noGrp="1"/>
          </p:cNvSpPr>
          <p:nvPr>
            <p:ph idx="4294967295"/>
          </p:nvPr>
        </p:nvSpPr>
        <p:spPr>
          <a:xfrm>
            <a:off x="485804" y="1357313"/>
            <a:ext cx="8229600" cy="40005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、创建</a:t>
            </a:r>
            <a:r>
              <a:rPr lang="en-US" altLang="zh-CN" sz="3600" dirty="0"/>
              <a:t>Cookie</a:t>
            </a:r>
            <a:endParaRPr lang="en-US" altLang="zh-CN" sz="3600" dirty="0"/>
          </a:p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、设置</a:t>
            </a:r>
            <a:r>
              <a:rPr lang="en-US" altLang="zh-CN" sz="3600" dirty="0"/>
              <a:t>Cookie</a:t>
            </a:r>
            <a:r>
              <a:rPr lang="zh-CN" altLang="en-US" sz="3600" dirty="0"/>
              <a:t>的生命周期</a:t>
            </a:r>
            <a:endParaRPr lang="zh-CN" altLang="en-US" sz="3600" dirty="0"/>
          </a:p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、将</a:t>
            </a:r>
            <a:r>
              <a:rPr lang="en-US" altLang="zh-CN" sz="3600" dirty="0"/>
              <a:t>Cookie</a:t>
            </a:r>
            <a:r>
              <a:rPr lang="zh-CN" altLang="en-US" sz="3600" dirty="0"/>
              <a:t>存储在用户的浏览器中</a:t>
            </a: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571500"/>
            <a:ext cx="8229600" cy="846138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如何将</a:t>
            </a:r>
            <a:r>
              <a:rPr lang="en-US" altLang="zh-CN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Cookie</a:t>
            </a:r>
            <a:r>
              <a:rPr lang="zh-CN" altLang="en-US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存储到浏览器</a:t>
            </a:r>
            <a:endParaRPr lang="zh-CN" altLang="en-US" sz="4100" b="1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内容占位符 1"/>
          <p:cNvSpPr>
            <a:spLocks noGrp="1"/>
          </p:cNvSpPr>
          <p:nvPr>
            <p:ph idx="4294967295"/>
          </p:nvPr>
        </p:nvSpPr>
        <p:spPr>
          <a:xfrm>
            <a:off x="428596" y="1214438"/>
            <a:ext cx="8229600" cy="471487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dirty="0" err="1"/>
              <a:t>javax.servlet.http.Cookie</a:t>
            </a:r>
            <a:endParaRPr lang="en-US" altLang="zh-CN" sz="2400" dirty="0"/>
          </a:p>
          <a:p>
            <a:r>
              <a:rPr lang="en-US" altLang="zh-CN" sz="2400" dirty="0"/>
              <a:t>Cookie c = new Cookie( “</a:t>
            </a:r>
            <a:r>
              <a:rPr lang="en-US" altLang="zh-CN" sz="2400" dirty="0" err="1"/>
              <a:t>username”,”liucy</a:t>
            </a:r>
            <a:r>
              <a:rPr lang="en-US" altLang="zh-CN" sz="2400" dirty="0"/>
              <a:t>”);</a:t>
            </a:r>
            <a:endParaRPr lang="en-US" altLang="zh-CN" sz="2400" dirty="0"/>
          </a:p>
          <a:p>
            <a:r>
              <a:rPr lang="en-US" altLang="zh-CN" sz="2400" dirty="0" err="1"/>
              <a:t>c.setMaxAge</a:t>
            </a:r>
            <a:r>
              <a:rPr lang="en-US" altLang="zh-CN" sz="2400" dirty="0"/>
              <a:t>( 24 * 60 * 60 ) ;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setMaxAge</a:t>
            </a:r>
            <a:r>
              <a:rPr lang="en-US" altLang="zh-CN" sz="2400" dirty="0"/>
              <a:t> </a:t>
            </a:r>
            <a:r>
              <a:rPr lang="zh-CN" altLang="en-US" sz="2400" dirty="0"/>
              <a:t>用于指定</a:t>
            </a:r>
            <a:r>
              <a:rPr lang="en-US" altLang="zh-CN" sz="2400" dirty="0"/>
              <a:t>cookie</a:t>
            </a:r>
            <a:r>
              <a:rPr lang="zh-CN" altLang="en-US" sz="2400" dirty="0"/>
              <a:t>在客户端浏览器上存储的生命周期，以秒为单位。</a:t>
            </a:r>
            <a:endParaRPr lang="zh-CN" altLang="en-US" sz="2400" dirty="0"/>
          </a:p>
          <a:p>
            <a:pPr lvl="1"/>
            <a:r>
              <a:rPr lang="zh-CN" altLang="en-US" sz="2400" dirty="0"/>
              <a:t>当</a:t>
            </a:r>
            <a:r>
              <a:rPr lang="en-US" altLang="zh-CN" sz="2400" dirty="0"/>
              <a:t>cookie</a:t>
            </a:r>
            <a:r>
              <a:rPr lang="zh-CN" altLang="en-US" sz="2400" dirty="0"/>
              <a:t>的生命周期结束时，浏览器会自动删除该</a:t>
            </a:r>
            <a:r>
              <a:rPr lang="en-US" altLang="zh-CN" sz="2400" dirty="0"/>
              <a:t>cookie</a:t>
            </a:r>
            <a:endParaRPr lang="en-US" altLang="zh-CN" sz="2400" dirty="0"/>
          </a:p>
          <a:p>
            <a:pPr lvl="1"/>
            <a:r>
              <a:rPr lang="en-US" altLang="zh-CN" sz="2400" dirty="0" err="1">
                <a:solidFill>
                  <a:srgbClr val="FF00FF"/>
                </a:solidFill>
              </a:rPr>
              <a:t>setMaxAge</a:t>
            </a:r>
            <a:r>
              <a:rPr lang="zh-CN" altLang="en-US" sz="2400" dirty="0">
                <a:solidFill>
                  <a:srgbClr val="FF00FF"/>
                </a:solidFill>
              </a:rPr>
              <a:t>的特殊值：</a:t>
            </a:r>
            <a:endParaRPr lang="zh-CN" altLang="en-US" sz="2400" dirty="0">
              <a:solidFill>
                <a:srgbClr val="FF00FF"/>
              </a:solidFill>
            </a:endParaRPr>
          </a:p>
          <a:p>
            <a:pPr lvl="2"/>
            <a:r>
              <a:rPr lang="en-US" altLang="zh-CN" dirty="0">
                <a:solidFill>
                  <a:srgbClr val="FF00FF"/>
                </a:solidFill>
              </a:rPr>
              <a:t>-1 </a:t>
            </a:r>
            <a:r>
              <a:rPr lang="zh-CN" altLang="en-US" dirty="0">
                <a:solidFill>
                  <a:srgbClr val="FF00FF"/>
                </a:solidFill>
              </a:rPr>
              <a:t>：会话</a:t>
            </a:r>
            <a:r>
              <a:rPr lang="en-US" altLang="zh-CN" dirty="0">
                <a:solidFill>
                  <a:srgbClr val="FF00FF"/>
                </a:solidFill>
              </a:rPr>
              <a:t>Cookie</a:t>
            </a:r>
            <a:r>
              <a:rPr lang="zh-CN" altLang="en-US" dirty="0">
                <a:solidFill>
                  <a:srgbClr val="FF00FF"/>
                </a:solidFill>
              </a:rPr>
              <a:t>，浏览器关闭时自动删除</a:t>
            </a:r>
            <a:endParaRPr lang="zh-CN" altLang="en-US" dirty="0">
              <a:solidFill>
                <a:srgbClr val="FF00FF"/>
              </a:solidFill>
            </a:endParaRPr>
          </a:p>
          <a:p>
            <a:pPr lvl="2"/>
            <a:r>
              <a:rPr lang="en-US" altLang="zh-CN" dirty="0">
                <a:solidFill>
                  <a:srgbClr val="FF00FF"/>
                </a:solidFill>
              </a:rPr>
              <a:t>0 </a:t>
            </a:r>
            <a:r>
              <a:rPr lang="zh-CN" altLang="en-US" dirty="0">
                <a:solidFill>
                  <a:srgbClr val="FF00FF"/>
                </a:solidFill>
              </a:rPr>
              <a:t>： 表示要删除一个</a:t>
            </a:r>
            <a:r>
              <a:rPr lang="en-US" altLang="zh-CN" dirty="0">
                <a:solidFill>
                  <a:srgbClr val="FF00FF"/>
                </a:solidFill>
              </a:rPr>
              <a:t>cookie</a:t>
            </a:r>
            <a:endParaRPr lang="en-US" altLang="zh-CN" dirty="0">
              <a:solidFill>
                <a:srgbClr val="FF00FF"/>
              </a:solidFill>
            </a:endParaRPr>
          </a:p>
          <a:p>
            <a:r>
              <a:rPr lang="zh-CN" altLang="en-US" sz="2400" dirty="0"/>
              <a:t>如果没有调用</a:t>
            </a:r>
            <a:r>
              <a:rPr lang="en-US" altLang="zh-CN" sz="2400" dirty="0" err="1"/>
              <a:t>setMaxAge</a:t>
            </a:r>
            <a:r>
              <a:rPr lang="en-US" altLang="zh-CN" sz="2400" dirty="0"/>
              <a:t>()</a:t>
            </a:r>
            <a:r>
              <a:rPr lang="zh-CN" altLang="en-US" sz="2400" dirty="0"/>
              <a:t>方法，</a:t>
            </a:r>
            <a:r>
              <a:rPr lang="zh-CN" altLang="en-US" sz="2400" dirty="0">
                <a:solidFill>
                  <a:srgbClr val="FF00FF"/>
                </a:solidFill>
              </a:rPr>
              <a:t>默认值为</a:t>
            </a:r>
            <a:r>
              <a:rPr lang="en-US" altLang="zh-CN" sz="2400" dirty="0">
                <a:solidFill>
                  <a:srgbClr val="FF00FF"/>
                </a:solidFill>
              </a:rPr>
              <a:t>-1</a:t>
            </a:r>
            <a:endParaRPr lang="en-US" altLang="zh-CN" sz="2400" dirty="0">
              <a:solidFill>
                <a:srgbClr val="FF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428625"/>
            <a:ext cx="8229600" cy="714375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40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创建</a:t>
            </a:r>
            <a:r>
              <a:rPr lang="en-US" altLang="zh-CN" sz="40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Cookie</a:t>
            </a:r>
            <a:endParaRPr lang="zh-CN" altLang="en-US" sz="4000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28596" y="1428769"/>
            <a:ext cx="8229600" cy="471487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None/>
            </a:pPr>
            <a:r>
              <a:rPr lang="en-US" altLang="zh-CN" dirty="0"/>
              <a:t>Cookie c = new Cookie( “</a:t>
            </a:r>
            <a:r>
              <a:rPr lang="en-US" altLang="zh-CN" dirty="0" err="1"/>
              <a:t>name”,”liucy</a:t>
            </a:r>
            <a:r>
              <a:rPr lang="en-US" altLang="zh-CN" dirty="0"/>
              <a:t>” );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 err="1"/>
              <a:t>response.addCookie</a:t>
            </a:r>
            <a:r>
              <a:rPr lang="en-US" altLang="zh-CN" dirty="0"/>
              <a:t>(  c ) 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zh-CN" altLang="en-US" dirty="0"/>
              <a:t>当调用</a:t>
            </a:r>
            <a:r>
              <a:rPr lang="en-US" altLang="zh-CN" dirty="0" err="1"/>
              <a:t>response.addCookie</a:t>
            </a:r>
            <a:r>
              <a:rPr lang="en-US" altLang="zh-CN" dirty="0"/>
              <a:t>()</a:t>
            </a:r>
            <a:r>
              <a:rPr lang="zh-CN" altLang="en-US" dirty="0"/>
              <a:t>的时候，</a:t>
            </a:r>
            <a:r>
              <a:rPr lang="en-US" altLang="zh-CN" dirty="0"/>
              <a:t>Cookie</a:t>
            </a:r>
            <a:r>
              <a:rPr lang="zh-CN" altLang="en-US" dirty="0"/>
              <a:t>并没有立即被送回到客户端，</a:t>
            </a:r>
            <a:r>
              <a:rPr lang="zh-CN" altLang="en-US" dirty="0">
                <a:solidFill>
                  <a:srgbClr val="FF00FF"/>
                </a:solidFill>
              </a:rPr>
              <a:t>只有当本次请求的应答返回到客户端时，</a:t>
            </a:r>
            <a:r>
              <a:rPr lang="en-US" altLang="zh-CN" dirty="0">
                <a:solidFill>
                  <a:srgbClr val="FF00FF"/>
                </a:solidFill>
              </a:rPr>
              <a:t>Cookie</a:t>
            </a:r>
            <a:r>
              <a:rPr lang="zh-CN" altLang="en-US" dirty="0">
                <a:solidFill>
                  <a:srgbClr val="FF00FF"/>
                </a:solidFill>
              </a:rPr>
              <a:t>才会和应答内容一起到达浏览器</a:t>
            </a:r>
            <a:endParaRPr lang="zh-CN" altLang="en-US" dirty="0">
              <a:solidFill>
                <a:srgbClr val="FF00FF"/>
              </a:solidFill>
            </a:endParaRPr>
          </a:p>
          <a:p>
            <a:r>
              <a:rPr lang="en-US" altLang="zh-CN" dirty="0"/>
              <a:t>Cookie</a:t>
            </a:r>
            <a:r>
              <a:rPr lang="zh-CN" altLang="en-US" dirty="0"/>
              <a:t>是否被正确的添加到浏览 器中，可以</a:t>
            </a:r>
            <a:r>
              <a:rPr lang="zh-CN" altLang="en-US" dirty="0">
                <a:solidFill>
                  <a:srgbClr val="FF00FF"/>
                </a:solidFill>
              </a:rPr>
              <a:t>通过浏览器的查看</a:t>
            </a:r>
            <a:r>
              <a:rPr lang="en-US" altLang="zh-CN" dirty="0">
                <a:solidFill>
                  <a:srgbClr val="FF00FF"/>
                </a:solidFill>
              </a:rPr>
              <a:t>Cookie</a:t>
            </a:r>
            <a:r>
              <a:rPr lang="zh-CN" altLang="en-US" dirty="0"/>
              <a:t>功能进行验证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417514"/>
            <a:ext cx="8229600" cy="1143000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将</a:t>
            </a:r>
            <a:r>
              <a:rPr lang="en-US" altLang="zh-CN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Cookie</a:t>
            </a:r>
            <a:r>
              <a:rPr lang="zh-CN" altLang="en-US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发送至客户端</a:t>
            </a:r>
            <a:endParaRPr lang="zh-CN" altLang="en-US" sz="4100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85804" y="1285875"/>
            <a:ext cx="8229600" cy="50720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 err="1"/>
              <a:t>request.getCookies</a:t>
            </a:r>
            <a:r>
              <a:rPr lang="en-US" altLang="zh-CN" sz="2800" dirty="0"/>
              <a:t>()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返回类型为</a:t>
            </a:r>
            <a:r>
              <a:rPr lang="en-US" altLang="zh-CN" sz="2800" dirty="0"/>
              <a:t>Cookie[] 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rgbClr val="FF00FF"/>
                </a:solidFill>
              </a:rPr>
              <a:t>如果客户端没有任何</a:t>
            </a:r>
            <a:r>
              <a:rPr lang="en-US" altLang="zh-CN" sz="2800" dirty="0">
                <a:solidFill>
                  <a:srgbClr val="FF00FF"/>
                </a:solidFill>
              </a:rPr>
              <a:t>cookie</a:t>
            </a:r>
            <a:r>
              <a:rPr lang="zh-CN" altLang="en-US" sz="2800" dirty="0">
                <a:solidFill>
                  <a:srgbClr val="FF00FF"/>
                </a:solidFill>
              </a:rPr>
              <a:t>，则该函数返回</a:t>
            </a:r>
            <a:r>
              <a:rPr lang="en-US" altLang="zh-CN" sz="2800" dirty="0">
                <a:solidFill>
                  <a:srgbClr val="FF00FF"/>
                </a:solidFill>
              </a:rPr>
              <a:t>null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rgbClr val="0000FF"/>
                </a:solidFill>
              </a:rPr>
              <a:t>服务器只能获取</a:t>
            </a:r>
            <a:r>
              <a:rPr lang="zh-CN" altLang="en-US" sz="2800" b="1" dirty="0">
                <a:solidFill>
                  <a:srgbClr val="0000FF"/>
                </a:solidFill>
              </a:rPr>
              <a:t>本应用</a:t>
            </a:r>
            <a:r>
              <a:rPr lang="zh-CN" altLang="en-US" sz="2800" dirty="0">
                <a:solidFill>
                  <a:srgbClr val="0000FF"/>
                </a:solidFill>
              </a:rPr>
              <a:t>向客户端中添加的</a:t>
            </a:r>
            <a:r>
              <a:rPr lang="en-US" altLang="zh-CN" sz="2800" dirty="0">
                <a:solidFill>
                  <a:srgbClr val="0000FF"/>
                </a:solidFill>
              </a:rPr>
              <a:t>Cookie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/>
              <a:t>打印客户端的所有</a:t>
            </a:r>
            <a:r>
              <a:rPr lang="en-US" altLang="zh-CN" sz="2800" dirty="0"/>
              <a:t>Cookie:</a:t>
            </a:r>
            <a:endParaRPr lang="en-US" altLang="zh-CN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Cookie cookies[] = </a:t>
            </a:r>
            <a:r>
              <a:rPr lang="en-US" altLang="zh-CN" sz="2800" dirty="0" err="1">
                <a:solidFill>
                  <a:srgbClr val="FF0000"/>
                </a:solidFill>
              </a:rPr>
              <a:t>request.getCookies</a:t>
            </a:r>
            <a:r>
              <a:rPr lang="en-US" altLang="zh-CN" sz="2800" dirty="0">
                <a:solidFill>
                  <a:srgbClr val="FF0000"/>
                </a:solidFill>
              </a:rPr>
              <a:t>();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If( </a:t>
            </a:r>
            <a:r>
              <a:rPr lang="en-US" altLang="zh-CN" sz="2800" dirty="0">
                <a:solidFill>
                  <a:srgbClr val="FF0000"/>
                </a:solidFill>
              </a:rPr>
              <a:t>cookies != null </a:t>
            </a:r>
            <a:r>
              <a:rPr lang="en-US" altLang="zh-CN" sz="2800" dirty="0"/>
              <a:t>){</a:t>
            </a:r>
            <a:endParaRPr lang="en-US" altLang="zh-CN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	for( </a:t>
            </a:r>
            <a:r>
              <a:rPr lang="en-US" altLang="zh-CN" sz="2800" dirty="0" smtClean="0"/>
              <a:t>Cookie </a:t>
            </a:r>
            <a:r>
              <a:rPr lang="en-US" altLang="zh-CN" sz="2800" dirty="0"/>
              <a:t>c : cookies ){</a:t>
            </a:r>
            <a:endParaRPr lang="en-US" altLang="zh-CN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		</a:t>
            </a:r>
            <a:r>
              <a:rPr lang="en-US" altLang="zh-CN" sz="2800" dirty="0" err="1"/>
              <a:t>System.out.println</a:t>
            </a:r>
            <a:r>
              <a:rPr lang="en-US" altLang="zh-CN" sz="2800" dirty="0"/>
              <a:t>( </a:t>
            </a:r>
            <a:r>
              <a:rPr lang="en-US" altLang="zh-CN" sz="2800" dirty="0" err="1">
                <a:solidFill>
                  <a:srgbClr val="FF0000"/>
                </a:solidFill>
              </a:rPr>
              <a:t>c.getName</a:t>
            </a:r>
            <a:r>
              <a:rPr lang="en-US" altLang="zh-CN" sz="2800" dirty="0">
                <a:solidFill>
                  <a:srgbClr val="FF0000"/>
                </a:solidFill>
              </a:rPr>
              <a:t>() </a:t>
            </a:r>
            <a:r>
              <a:rPr lang="en-US" altLang="zh-CN" sz="2800" dirty="0"/>
              <a:t>+ “:”</a:t>
            </a:r>
            <a:endParaRPr lang="en-US" altLang="zh-CN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				+ </a:t>
            </a:r>
            <a:r>
              <a:rPr lang="en-US" altLang="zh-CN" sz="2800" dirty="0" err="1">
                <a:solidFill>
                  <a:srgbClr val="FF0000"/>
                </a:solidFill>
              </a:rPr>
              <a:t>c.getValue</a:t>
            </a:r>
            <a:r>
              <a:rPr lang="en-US" altLang="zh-CN" sz="2800" dirty="0">
                <a:solidFill>
                  <a:srgbClr val="FF0000"/>
                </a:solidFill>
              </a:rPr>
              <a:t>() </a:t>
            </a:r>
            <a:r>
              <a:rPr lang="en-US" altLang="zh-CN" sz="2800" dirty="0"/>
              <a:t>) ;</a:t>
            </a:r>
            <a:endParaRPr lang="en-US" altLang="zh-CN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   }</a:t>
            </a:r>
            <a:endParaRPr lang="en-US" altLang="zh-CN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}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8229600" cy="917575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如何获得客户端的</a:t>
            </a:r>
            <a:r>
              <a:rPr lang="en-US" altLang="zh-CN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Cookie</a:t>
            </a:r>
            <a:endParaRPr lang="zh-CN" altLang="en-US" sz="4100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内容占位符 1"/>
          <p:cNvSpPr>
            <a:spLocks noGrp="1"/>
          </p:cNvSpPr>
          <p:nvPr>
            <p:ph idx="4294967295"/>
          </p:nvPr>
        </p:nvSpPr>
        <p:spPr>
          <a:xfrm>
            <a:off x="485804" y="1357329"/>
            <a:ext cx="8229600" cy="44291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3600" dirty="0" err="1"/>
              <a:t>LoginServlet</a:t>
            </a:r>
            <a:r>
              <a:rPr lang="en-US" altLang="zh-CN" sz="3600" dirty="0"/>
              <a:t> :</a:t>
            </a:r>
            <a:r>
              <a:rPr lang="zh-CN" altLang="en-US" sz="3600" dirty="0"/>
              <a:t>如果登陆成功，则在浏览器中添加一个</a:t>
            </a:r>
            <a:r>
              <a:rPr lang="zh-CN" altLang="en-US" sz="3600" dirty="0">
                <a:solidFill>
                  <a:srgbClr val="FF0000"/>
                </a:solidFill>
              </a:rPr>
              <a:t>特定名字</a:t>
            </a:r>
            <a:r>
              <a:rPr lang="zh-CN" altLang="en-US" sz="3600" dirty="0"/>
              <a:t>的</a:t>
            </a:r>
            <a:r>
              <a:rPr lang="en-US" altLang="zh-CN" sz="3600" dirty="0"/>
              <a:t>Cookie</a:t>
            </a:r>
            <a:endParaRPr lang="en-US" altLang="zh-CN" sz="3600" dirty="0"/>
          </a:p>
          <a:p>
            <a:r>
              <a:rPr lang="zh-CN" altLang="en-US" sz="3600" dirty="0"/>
              <a:t>在需要检查登陆状态的</a:t>
            </a:r>
            <a:r>
              <a:rPr lang="en-US" altLang="zh-CN" sz="3600" dirty="0" err="1"/>
              <a:t>Servlet</a:t>
            </a:r>
            <a:r>
              <a:rPr lang="zh-CN" altLang="en-US" sz="3600" dirty="0"/>
              <a:t>中检查</a:t>
            </a:r>
            <a:r>
              <a:rPr lang="zh-CN" altLang="en-US" sz="3600" dirty="0">
                <a:solidFill>
                  <a:srgbClr val="FF0000"/>
                </a:solidFill>
              </a:rPr>
              <a:t>特定名字</a:t>
            </a:r>
            <a:r>
              <a:rPr lang="zh-CN" altLang="en-US" sz="3600" dirty="0"/>
              <a:t>的</a:t>
            </a:r>
            <a:r>
              <a:rPr lang="en-US" altLang="zh-CN" sz="3600" dirty="0"/>
              <a:t>Cookie</a:t>
            </a:r>
            <a:r>
              <a:rPr lang="zh-CN" altLang="en-US" sz="3600" dirty="0"/>
              <a:t>是否存在，以此判断用户是否登陆</a:t>
            </a: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8229600" cy="785812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3200" b="0" kern="1200" dirty="0">
                <a:solidFill>
                  <a:schemeClr val="tx1"/>
                </a:solidFill>
                <a:effectLst/>
                <a:latin typeface="仿宋" charset="-122"/>
                <a:ea typeface="仿宋" charset="-122"/>
                <a:cs typeface="+mj-cs"/>
              </a:rPr>
              <a:t>利用</a:t>
            </a:r>
            <a:r>
              <a:rPr lang="en-US" altLang="zh-CN" sz="3200" b="0" kern="1200" dirty="0">
                <a:solidFill>
                  <a:schemeClr val="tx1"/>
                </a:solidFill>
                <a:effectLst/>
                <a:latin typeface="仿宋" charset="-122"/>
                <a:ea typeface="仿宋" charset="-122"/>
                <a:cs typeface="+mj-cs"/>
              </a:rPr>
              <a:t>Cookie</a:t>
            </a:r>
            <a:r>
              <a:rPr lang="zh-CN" altLang="en-US" sz="3200" b="0" kern="1200" dirty="0">
                <a:solidFill>
                  <a:schemeClr val="tx1"/>
                </a:solidFill>
                <a:effectLst/>
                <a:latin typeface="仿宋" charset="-122"/>
                <a:ea typeface="仿宋" charset="-122"/>
                <a:cs typeface="+mj-cs"/>
              </a:rPr>
              <a:t>解决登陆问题</a:t>
            </a:r>
            <a:endParaRPr lang="zh-CN" altLang="en-US" sz="3200" b="0" kern="1200" dirty="0">
              <a:solidFill>
                <a:schemeClr val="tx1"/>
              </a:solidFill>
              <a:effectLst/>
              <a:latin typeface="仿宋" charset="-122"/>
              <a:ea typeface="仿宋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内容占位符 1"/>
          <p:cNvSpPr>
            <a:spLocks noGrp="1"/>
          </p:cNvSpPr>
          <p:nvPr>
            <p:ph idx="4294967295"/>
          </p:nvPr>
        </p:nvSpPr>
        <p:spPr>
          <a:xfrm>
            <a:off x="485804" y="1285875"/>
            <a:ext cx="8229600" cy="428625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>
                <a:solidFill>
                  <a:srgbClr val="FF0000"/>
                </a:solidFill>
              </a:rPr>
              <a:t>字符串的形式</a:t>
            </a:r>
            <a:r>
              <a:rPr lang="zh-CN" altLang="en-US" dirty="0"/>
              <a:t>存储数据，</a:t>
            </a:r>
            <a:r>
              <a:rPr lang="zh-CN" altLang="en-US" dirty="0">
                <a:solidFill>
                  <a:srgbClr val="FF0000"/>
                </a:solidFill>
              </a:rPr>
              <a:t>简单灵活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存储在用户的浏览器上，减少对服务器的</a:t>
            </a:r>
            <a:r>
              <a:rPr lang="zh-CN" altLang="en-US" dirty="0" smtClean="0"/>
              <a:t>压力</a:t>
            </a:r>
            <a:endParaRPr lang="zh-CN" altLang="en-US" dirty="0"/>
          </a:p>
          <a:p>
            <a:r>
              <a:rPr lang="zh-CN" altLang="en-US" dirty="0"/>
              <a:t>对于重要数据而言，存储在浏览器上</a:t>
            </a:r>
            <a:r>
              <a:rPr lang="zh-CN" altLang="en-US" dirty="0">
                <a:solidFill>
                  <a:srgbClr val="FF0000"/>
                </a:solidFill>
              </a:rPr>
              <a:t>不够安全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无法存储格式复杂的数据格式</a:t>
            </a:r>
            <a:r>
              <a:rPr lang="zh-CN" altLang="en-US" dirty="0"/>
              <a:t>，如对象，集合等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428625"/>
            <a:ext cx="8229600" cy="785813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41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Cookie</a:t>
            </a:r>
            <a:r>
              <a:rPr lang="zh-CN" altLang="en-US" sz="41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的</a:t>
            </a:r>
            <a:r>
              <a:rPr lang="zh-CN" altLang="en-US" sz="4100" kern="120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特征</a:t>
            </a:r>
            <a:endParaRPr lang="zh-CN" altLang="en-US" sz="4100" kern="1200" dirty="0">
              <a:solidFill>
                <a:srgbClr val="FF0000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785818"/>
          </a:xfrm>
        </p:spPr>
        <p:txBody>
          <a:bodyPr/>
          <a:lstStyle/>
          <a:p>
            <a:pPr algn="ctr"/>
            <a:r>
              <a:rPr lang="zh-CN" altLang="en-US" dirty="0" smtClean="0"/>
              <a:t>本章学习目标</a:t>
            </a:r>
            <a:endParaRPr lang="zh-CN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28597" y="1341438"/>
            <a:ext cx="8286808" cy="437357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定义会话跟踪</a:t>
            </a:r>
            <a:endParaRPr lang="zh-CN" altLang="en-US" dirty="0"/>
          </a:p>
          <a:p>
            <a:r>
              <a:rPr lang="zh-CN" altLang="en-US" dirty="0"/>
              <a:t>创建会话</a:t>
            </a:r>
            <a:endParaRPr lang="zh-CN" altLang="en-US" dirty="0"/>
          </a:p>
          <a:p>
            <a:r>
              <a:rPr lang="zh-CN" altLang="en-US" dirty="0"/>
              <a:t>标识会话跟踪技术</a:t>
            </a:r>
            <a:r>
              <a:rPr lang="zh-CN" altLang="en-US" i="1" dirty="0"/>
              <a:t>	</a:t>
            </a:r>
            <a:endParaRPr lang="zh-CN" altLang="en-US" i="1" dirty="0"/>
          </a:p>
          <a:p>
            <a:r>
              <a:rPr lang="zh-CN" altLang="en-US" dirty="0"/>
              <a:t>讲解 </a:t>
            </a:r>
            <a:r>
              <a:rPr lang="en-US" altLang="zh-CN" dirty="0" err="1"/>
              <a:t>Servlet</a:t>
            </a:r>
            <a:r>
              <a:rPr lang="en-US" altLang="zh-CN" dirty="0"/>
              <a:t> </a:t>
            </a:r>
            <a:r>
              <a:rPr lang="zh-CN" altLang="en-US" dirty="0"/>
              <a:t>通信方法</a:t>
            </a:r>
            <a:endParaRPr lang="zh-CN" altLang="en-US" i="1" dirty="0"/>
          </a:p>
          <a:p>
            <a:r>
              <a:rPr lang="zh-CN" altLang="en-US" dirty="0"/>
              <a:t>描述 </a:t>
            </a:r>
            <a:r>
              <a:rPr lang="en-US" altLang="zh-CN" dirty="0" err="1"/>
              <a:t>Servlet</a:t>
            </a:r>
            <a:r>
              <a:rPr lang="en-US" altLang="zh-CN" dirty="0"/>
              <a:t> </a:t>
            </a:r>
            <a:r>
              <a:rPr lang="zh-CN" altLang="en-US" dirty="0"/>
              <a:t>上下文状态</a:t>
            </a:r>
            <a:r>
              <a:rPr lang="zh-CN" altLang="en-US" i="1" dirty="0"/>
              <a:t>	</a:t>
            </a:r>
            <a:endParaRPr lang="zh-CN" altLang="en-US" i="1" dirty="0"/>
          </a:p>
          <a:p>
            <a:r>
              <a:rPr lang="zh-CN" altLang="en-US" dirty="0"/>
              <a:t>创建程序以访问上下文状态</a:t>
            </a:r>
            <a:r>
              <a:rPr lang="zh-CN" altLang="en-US" i="1" dirty="0"/>
              <a:t>	</a:t>
            </a:r>
            <a:endParaRPr lang="zh-CN" altLang="en-US" i="1" dirty="0"/>
          </a:p>
          <a:p>
            <a:r>
              <a:rPr lang="zh-CN" altLang="en-US" dirty="0"/>
              <a:t>开发程序以修改上下文状态</a:t>
            </a:r>
            <a:r>
              <a:rPr lang="zh-CN" altLang="en-US" i="1" dirty="0"/>
              <a:t>	</a:t>
            </a:r>
            <a:endParaRPr lang="zh-CN" alt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nimBg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47688"/>
            <a:ext cx="8229600" cy="792163"/>
          </a:xfrm>
        </p:spPr>
        <p:txBody>
          <a:bodyPr/>
          <a:lstStyle/>
          <a:p>
            <a:r>
              <a:rPr lang="zh-CN" altLang="en-US" sz="3600" dirty="0"/>
              <a:t>演示 </a:t>
            </a:r>
            <a:r>
              <a:rPr lang="en-US" altLang="zh-CN" sz="3600" dirty="0"/>
              <a:t>URL </a:t>
            </a:r>
            <a:r>
              <a:rPr lang="zh-CN" altLang="en-US" sz="3600" dirty="0"/>
              <a:t>和 </a:t>
            </a:r>
            <a:r>
              <a:rPr lang="en-US" altLang="zh-CN" sz="3600" dirty="0"/>
              <a:t>Cookie </a:t>
            </a:r>
            <a:r>
              <a:rPr lang="zh-CN" altLang="en-US" sz="3600" dirty="0"/>
              <a:t>的示例 </a:t>
            </a:r>
            <a:r>
              <a:rPr lang="en-US" sz="3600" dirty="0"/>
              <a:t>2-1</a:t>
            </a:r>
            <a:endParaRPr lang="en-US" sz="3600" dirty="0"/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760411" y="6138884"/>
            <a:ext cx="6837363" cy="433388"/>
          </a:xfrm>
          <a:prstGeom prst="rect">
            <a:avLst/>
          </a:prstGeom>
          <a:gradFill rotWithShape="1">
            <a:gsLst>
              <a:gs pos="0">
                <a:srgbClr val="7FCDA6"/>
              </a:gs>
              <a:gs pos="100000">
                <a:srgbClr val="FFFFFF"/>
              </a:gs>
            </a:gsLst>
            <a:lin ang="5400000" scaled="1"/>
          </a:gradFill>
          <a:ln w="34925" cmpd="thinThick" algn="ctr">
            <a:solidFill>
              <a:srgbClr val="5C208E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演示：示例 </a:t>
            </a:r>
            <a:r>
              <a:rPr lang="en-US" altLang="zh-CN" sz="2000" b="1"/>
              <a:t>5</a:t>
            </a:r>
            <a:endParaRPr lang="en-US" altLang="zh-CN" sz="2000" b="1"/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468311" y="1408134"/>
            <a:ext cx="799306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600CC"/>
              </a:buClr>
              <a:buFont typeface="Wingdings" pitchFamily="2" charset="2"/>
              <a:buChar char="q"/>
            </a:pPr>
            <a:r>
              <a:rPr lang="zh-CN" altLang="en-US" sz="2400">
                <a:ea typeface="黑体" pitchFamily="49" charset="-122"/>
              </a:rPr>
              <a:t>以下示例讲解 </a:t>
            </a:r>
            <a:r>
              <a:rPr lang="en-US" altLang="zh-CN" sz="2400">
                <a:ea typeface="黑体" pitchFamily="49" charset="-122"/>
              </a:rPr>
              <a:t>URL </a:t>
            </a:r>
            <a:r>
              <a:rPr lang="zh-CN" altLang="en-US" sz="2400">
                <a:ea typeface="黑体" pitchFamily="49" charset="-122"/>
              </a:rPr>
              <a:t>重写和 </a:t>
            </a:r>
            <a:r>
              <a:rPr lang="en-US" altLang="zh-CN" sz="2400">
                <a:ea typeface="黑体" pitchFamily="49" charset="-122"/>
              </a:rPr>
              <a:t>Cookie </a:t>
            </a:r>
            <a:r>
              <a:rPr lang="zh-CN" altLang="en-US" sz="2400">
                <a:ea typeface="黑体" pitchFamily="49" charset="-122"/>
              </a:rPr>
              <a:t>的概念</a:t>
            </a:r>
            <a:endParaRPr lang="en-US" sz="2400">
              <a:ea typeface="黑体" pitchFamily="49" charset="-122"/>
            </a:endParaRP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469899" y="1892322"/>
            <a:ext cx="8280400" cy="374491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en-US" dirty="0" err="1">
                <a:ea typeface="黑体" pitchFamily="49" charset="-122"/>
              </a:rPr>
              <a:t>response.setContentType</a:t>
            </a:r>
            <a:r>
              <a:rPr lang="en-US" dirty="0">
                <a:ea typeface="黑体" pitchFamily="49" charset="-122"/>
              </a:rPr>
              <a:t>(CONTENT_TYPE);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 err="1">
                <a:ea typeface="黑体" pitchFamily="49" charset="-122"/>
              </a:rPr>
              <a:t>PrintWriter</a:t>
            </a:r>
            <a:r>
              <a:rPr lang="en-US" dirty="0">
                <a:ea typeface="黑体" pitchFamily="49" charset="-122"/>
              </a:rPr>
              <a:t> out = </a:t>
            </a:r>
            <a:r>
              <a:rPr lang="en-US" dirty="0" err="1">
                <a:ea typeface="黑体" pitchFamily="49" charset="-122"/>
              </a:rPr>
              <a:t>response.getWriter</a:t>
            </a:r>
            <a:r>
              <a:rPr lang="en-US" dirty="0">
                <a:ea typeface="黑体" pitchFamily="49" charset="-122"/>
              </a:rPr>
              <a:t>();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 err="1">
                <a:ea typeface="黑体" pitchFamily="49" charset="-122"/>
              </a:rPr>
              <a:t>out.println</a:t>
            </a:r>
            <a:r>
              <a:rPr lang="en-US" dirty="0">
                <a:ea typeface="黑体" pitchFamily="49" charset="-122"/>
              </a:rPr>
              <a:t>("&lt;html&gt;");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 err="1">
                <a:ea typeface="黑体" pitchFamily="49" charset="-122"/>
              </a:rPr>
              <a:t>out.println</a:t>
            </a:r>
            <a:r>
              <a:rPr lang="en-US" dirty="0">
                <a:ea typeface="黑体" pitchFamily="49" charset="-122"/>
              </a:rPr>
              <a:t>("&lt;head&gt;&lt;title&gt;</a:t>
            </a:r>
            <a:r>
              <a:rPr lang="en-US" dirty="0" err="1">
                <a:ea typeface="黑体" pitchFamily="49" charset="-122"/>
              </a:rPr>
              <a:t>UrlRedirectServlet</a:t>
            </a:r>
            <a:r>
              <a:rPr lang="en-US" dirty="0">
                <a:ea typeface="黑体" pitchFamily="49" charset="-122"/>
              </a:rPr>
              <a:t>&lt;/title&gt;&lt;/head&gt;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");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 err="1">
                <a:ea typeface="黑体" pitchFamily="49" charset="-122"/>
              </a:rPr>
              <a:t>out.println</a:t>
            </a:r>
            <a:r>
              <a:rPr lang="en-US" dirty="0">
                <a:ea typeface="黑体" pitchFamily="49" charset="-122"/>
              </a:rPr>
              <a:t>("&lt;body </a:t>
            </a:r>
            <a:r>
              <a:rPr lang="en-US" dirty="0" err="1">
                <a:ea typeface="黑体" pitchFamily="49" charset="-122"/>
              </a:rPr>
              <a:t>bgcolor</a:t>
            </a:r>
            <a:r>
              <a:rPr lang="en-US" dirty="0">
                <a:ea typeface="黑体" pitchFamily="49" charset="-122"/>
              </a:rPr>
              <a:t>=\"#</a:t>
            </a:r>
            <a:r>
              <a:rPr lang="en-US" dirty="0" err="1">
                <a:ea typeface="黑体" pitchFamily="49" charset="-122"/>
              </a:rPr>
              <a:t>ffffff</a:t>
            </a:r>
            <a:r>
              <a:rPr lang="en-US" dirty="0">
                <a:ea typeface="黑体" pitchFamily="49" charset="-122"/>
              </a:rPr>
              <a:t>\"&gt;");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String </a:t>
            </a:r>
            <a:r>
              <a:rPr lang="en-US" dirty="0" err="1">
                <a:ea typeface="黑体" pitchFamily="49" charset="-122"/>
              </a:rPr>
              <a:t>contextPath</a:t>
            </a:r>
            <a:r>
              <a:rPr lang="en-US" dirty="0">
                <a:ea typeface="黑体" pitchFamily="49" charset="-122"/>
              </a:rPr>
              <a:t> = </a:t>
            </a:r>
            <a:r>
              <a:rPr lang="en-US" dirty="0" err="1">
                <a:ea typeface="黑体" pitchFamily="49" charset="-122"/>
              </a:rPr>
              <a:t>request.getContextPath</a:t>
            </a:r>
            <a:r>
              <a:rPr lang="en-US" dirty="0">
                <a:ea typeface="黑体" pitchFamily="49" charset="-122"/>
              </a:rPr>
              <a:t>();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String </a:t>
            </a:r>
            <a:r>
              <a:rPr lang="en-US" dirty="0" err="1">
                <a:ea typeface="黑体" pitchFamily="49" charset="-122"/>
              </a:rPr>
              <a:t>encodedUrl</a:t>
            </a:r>
            <a:r>
              <a:rPr lang="en-US" dirty="0">
                <a:ea typeface="黑体" pitchFamily="49" charset="-122"/>
              </a:rPr>
              <a:t> = </a:t>
            </a:r>
            <a:r>
              <a:rPr lang="en-US" dirty="0" err="1">
                <a:ea typeface="黑体" pitchFamily="49" charset="-122"/>
              </a:rPr>
              <a:t>response.encodeURL</a:t>
            </a:r>
            <a:r>
              <a:rPr lang="en-US" dirty="0">
                <a:ea typeface="黑体" pitchFamily="49" charset="-122"/>
              </a:rPr>
              <a:t>(</a:t>
            </a:r>
            <a:r>
              <a:rPr lang="en-US" dirty="0" err="1">
                <a:ea typeface="黑体" pitchFamily="49" charset="-122"/>
              </a:rPr>
              <a:t>contextPath</a:t>
            </a:r>
            <a:r>
              <a:rPr lang="en-US" dirty="0">
                <a:ea typeface="黑体" pitchFamily="49" charset="-122"/>
              </a:rPr>
              <a:t> + 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>
                <a:ea typeface="黑体" pitchFamily="49" charset="-122"/>
              </a:rPr>
              <a:t>"/</a:t>
            </a:r>
            <a:r>
              <a:rPr lang="en-US" dirty="0" err="1">
                <a:ea typeface="黑体" pitchFamily="49" charset="-122"/>
              </a:rPr>
              <a:t>cookiereader</a:t>
            </a:r>
            <a:r>
              <a:rPr lang="en-US" dirty="0">
                <a:ea typeface="黑体" pitchFamily="49" charset="-122"/>
              </a:rPr>
              <a:t>");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 err="1">
                <a:ea typeface="黑体" pitchFamily="49" charset="-122"/>
              </a:rPr>
              <a:t>out.println</a:t>
            </a:r>
            <a:r>
              <a:rPr lang="en-US" dirty="0">
                <a:ea typeface="黑体" pitchFamily="49" charset="-122"/>
              </a:rPr>
              <a:t>("&lt;h3&gt;</a:t>
            </a:r>
            <a:r>
              <a:rPr lang="zh-CN" altLang="en-US" dirty="0">
                <a:ea typeface="黑体" pitchFamily="49" charset="-122"/>
              </a:rPr>
              <a:t>此页面将使用 </a:t>
            </a:r>
            <a:r>
              <a:rPr lang="en-US" altLang="zh-CN" dirty="0">
                <a:ea typeface="黑体" pitchFamily="49" charset="-122"/>
              </a:rPr>
              <a:t>URL </a:t>
            </a:r>
            <a:r>
              <a:rPr lang="zh-CN" altLang="en-US" dirty="0">
                <a:ea typeface="黑体" pitchFamily="49" charset="-122"/>
              </a:rPr>
              <a:t>重写（如有必要）</a:t>
            </a:r>
            <a:r>
              <a:rPr lang="en-US" dirty="0">
                <a:ea typeface="黑体" pitchFamily="49" charset="-122"/>
              </a:rPr>
              <a:t>&lt;/h3&gt;");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 err="1">
                <a:ea typeface="黑体" pitchFamily="49" charset="-122"/>
              </a:rPr>
              <a:t>out.println</a:t>
            </a:r>
            <a:r>
              <a:rPr lang="en-US" dirty="0">
                <a:ea typeface="黑体" pitchFamily="49" charset="-122"/>
              </a:rPr>
              <a:t>("</a:t>
            </a:r>
            <a:r>
              <a:rPr lang="zh-CN" altLang="en-US" dirty="0">
                <a:ea typeface="黑体" pitchFamily="49" charset="-122"/>
              </a:rPr>
              <a:t>转至 </a:t>
            </a:r>
            <a:r>
              <a:rPr lang="en-US" altLang="zh-CN" dirty="0">
                <a:ea typeface="黑体" pitchFamily="49" charset="-122"/>
              </a:rPr>
              <a:t>default.jsp </a:t>
            </a:r>
            <a:r>
              <a:rPr lang="zh-CN" altLang="en-US" dirty="0">
                <a:ea typeface="黑体" pitchFamily="49" charset="-122"/>
              </a:rPr>
              <a:t>页面</a:t>
            </a:r>
            <a:r>
              <a:rPr lang="en-US" dirty="0">
                <a:ea typeface="黑体" pitchFamily="49" charset="-122"/>
              </a:rPr>
              <a:t>&lt;a </a:t>
            </a:r>
            <a:r>
              <a:rPr lang="en-US" dirty="0" err="1">
                <a:ea typeface="黑体" pitchFamily="49" charset="-122"/>
              </a:rPr>
              <a:t>href</a:t>
            </a:r>
            <a:r>
              <a:rPr lang="en-US" dirty="0">
                <a:ea typeface="黑体" pitchFamily="49" charset="-122"/>
              </a:rPr>
              <a:t>=\"" + </a:t>
            </a:r>
            <a:endParaRPr lang="en-US" dirty="0">
              <a:ea typeface="黑体" pitchFamily="49" charset="-122"/>
            </a:endParaRPr>
          </a:p>
          <a:p>
            <a:pPr algn="l"/>
            <a:r>
              <a:rPr lang="en-US" dirty="0" err="1">
                <a:ea typeface="黑体" pitchFamily="49" charset="-122"/>
              </a:rPr>
              <a:t>encodedUrl</a:t>
            </a:r>
            <a:r>
              <a:rPr lang="en-US" altLang="zh-CN" dirty="0">
                <a:ea typeface="黑体" pitchFamily="49" charset="-122"/>
              </a:rPr>
              <a:t> </a:t>
            </a:r>
            <a:r>
              <a:rPr lang="en-US" dirty="0">
                <a:ea typeface="黑体" pitchFamily="49" charset="-122"/>
              </a:rPr>
              <a:t>+ “\”&gt;</a:t>
            </a:r>
            <a:r>
              <a:rPr lang="zh-CN" altLang="en-US" dirty="0">
                <a:ea typeface="黑体" pitchFamily="49" charset="-122"/>
              </a:rPr>
              <a:t>单击此处</a:t>
            </a:r>
            <a:r>
              <a:rPr lang="en-US" dirty="0">
                <a:ea typeface="黑体" pitchFamily="49" charset="-122"/>
              </a:rPr>
              <a:t>&lt;/a</a:t>
            </a:r>
            <a:r>
              <a:rPr lang="en-US" altLang="zh-CN" dirty="0">
                <a:ea typeface="黑体" pitchFamily="49" charset="-122"/>
              </a:rPr>
              <a:t>&gt;.");</a:t>
            </a:r>
            <a:endParaRPr lang="en-US" altLang="zh-CN" dirty="0">
              <a:ea typeface="黑体" pitchFamily="49" charset="-122"/>
            </a:endParaRP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757236" y="5492772"/>
            <a:ext cx="7921625" cy="57626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>
                <a:ea typeface="黑体" pitchFamily="49" charset="-122"/>
              </a:rPr>
              <a:t>getContextPath() </a:t>
            </a:r>
            <a:r>
              <a:rPr lang="zh-CN" altLang="en-US">
                <a:ea typeface="黑体" pitchFamily="49" charset="-122"/>
              </a:rPr>
              <a:t>返回上下文路径，</a:t>
            </a:r>
            <a:r>
              <a:rPr lang="en-US">
                <a:ea typeface="黑体" pitchFamily="49" charset="-122"/>
              </a:rPr>
              <a:t>encodeURL() </a:t>
            </a:r>
            <a:r>
              <a:rPr lang="zh-CN" altLang="en-US">
                <a:ea typeface="黑体" pitchFamily="49" charset="-122"/>
              </a:rPr>
              <a:t>将字符串转换为 </a:t>
            </a:r>
            <a:r>
              <a:rPr lang="en-US" altLang="zh-CN">
                <a:ea typeface="黑体" pitchFamily="49" charset="-122"/>
              </a:rPr>
              <a:t>URL </a:t>
            </a:r>
            <a:r>
              <a:rPr lang="zh-CN" altLang="en-US">
                <a:ea typeface="黑体" pitchFamily="49" charset="-122"/>
              </a:rPr>
              <a:t>路径</a:t>
            </a:r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/>
      <p:bldP spid="163846" grpId="0" animBg="1"/>
      <p:bldP spid="1638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56" y="620714"/>
            <a:ext cx="8229600" cy="623909"/>
          </a:xfrm>
        </p:spPr>
        <p:txBody>
          <a:bodyPr/>
          <a:lstStyle/>
          <a:p>
            <a:pPr algn="ctr"/>
            <a:r>
              <a:rPr lang="zh-CN" altLang="en-US" sz="3200" dirty="0"/>
              <a:t>演示 </a:t>
            </a:r>
            <a:r>
              <a:rPr lang="en-US" altLang="zh-CN" sz="3200" dirty="0"/>
              <a:t>URL </a:t>
            </a:r>
            <a:r>
              <a:rPr lang="zh-CN" altLang="en-US" sz="3200" dirty="0"/>
              <a:t>和 </a:t>
            </a:r>
            <a:r>
              <a:rPr lang="en-US" altLang="zh-CN" sz="3200" dirty="0"/>
              <a:t>Cookie </a:t>
            </a:r>
            <a:r>
              <a:rPr lang="zh-CN" altLang="en-US" sz="3200" dirty="0"/>
              <a:t>的示例</a:t>
            </a:r>
            <a:r>
              <a:rPr lang="en-US" sz="3200" dirty="0"/>
              <a:t> 2-2</a:t>
            </a:r>
            <a:endParaRPr lang="en-US" sz="3200" dirty="0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49319" y="1335094"/>
            <a:ext cx="7524750" cy="4805379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en-US">
                <a:ea typeface="黑体" pitchFamily="49" charset="-122"/>
              </a:rPr>
              <a:t>Cookie cookie = null;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Cookie[] cookies = request.getCookies();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boolean hasCookies = false;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if (cookies != null)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hasCookies = true;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if (hasCookies)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{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    out.println(“&lt;h2&gt;</a:t>
            </a:r>
            <a:r>
              <a:rPr lang="zh-CN" altLang="en-US">
                <a:ea typeface="黑体" pitchFamily="49" charset="-122"/>
              </a:rPr>
              <a:t>找到的每个 </a:t>
            </a:r>
            <a:r>
              <a:rPr lang="en-US" altLang="zh-CN">
                <a:ea typeface="黑体" pitchFamily="49" charset="-122"/>
              </a:rPr>
              <a:t>cookie </a:t>
            </a:r>
            <a:r>
              <a:rPr lang="zh-CN" altLang="en-US">
                <a:ea typeface="黑体" pitchFamily="49" charset="-122"/>
              </a:rPr>
              <a:t>的名称和值</a:t>
            </a:r>
            <a:r>
              <a:rPr lang="en-US">
                <a:ea typeface="黑体" pitchFamily="49" charset="-122"/>
              </a:rPr>
              <a:t>&lt;/h2&gt;");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    for (int i = 0; i &lt; cookies.length; i++)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    {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        cookie = cookies[i];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        cookie.getName();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        cookie.getValue();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    }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} </a:t>
            </a:r>
            <a:endParaRPr lang="en-US">
              <a:ea typeface="黑体" pitchFamily="49" charset="-122"/>
            </a:endParaRP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965206" y="5621374"/>
            <a:ext cx="6337300" cy="5048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zh-CN" altLang="en-US">
                <a:ea typeface="黑体" pitchFamily="49" charset="-122"/>
              </a:rPr>
              <a:t>如果请求的 </a:t>
            </a:r>
            <a:r>
              <a:rPr lang="en-US" altLang="zh-CN">
                <a:ea typeface="黑体" pitchFamily="49" charset="-122"/>
              </a:rPr>
              <a:t>URL </a:t>
            </a:r>
            <a:r>
              <a:rPr lang="zh-CN" altLang="en-US">
                <a:ea typeface="黑体" pitchFamily="49" charset="-122"/>
              </a:rPr>
              <a:t>包含 </a:t>
            </a:r>
            <a:r>
              <a:rPr lang="en-US" altLang="zh-CN">
                <a:ea typeface="黑体" pitchFamily="49" charset="-122"/>
              </a:rPr>
              <a:t>Cookie</a:t>
            </a:r>
            <a:r>
              <a:rPr lang="zh-CN" altLang="en-US">
                <a:ea typeface="黑体" pitchFamily="49" charset="-122"/>
              </a:rPr>
              <a:t>，则显示名称和值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1008094" y="6211910"/>
            <a:ext cx="6837362" cy="431800"/>
          </a:xfrm>
          <a:prstGeom prst="rect">
            <a:avLst/>
          </a:prstGeom>
          <a:gradFill rotWithShape="1">
            <a:gsLst>
              <a:gs pos="0">
                <a:srgbClr val="7FCDA6"/>
              </a:gs>
              <a:gs pos="100000">
                <a:srgbClr val="FFFFFF"/>
              </a:gs>
            </a:gsLst>
            <a:lin ang="5400000" scaled="1"/>
          </a:gradFill>
          <a:ln w="34925" cmpd="thinThick" algn="ctr">
            <a:solidFill>
              <a:srgbClr val="5C208E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演示：示例 </a:t>
            </a:r>
            <a:r>
              <a:rPr lang="en-US" altLang="zh-CN" sz="2000" b="1"/>
              <a:t>6</a:t>
            </a:r>
            <a:endParaRPr lang="en-US" altLang="zh-CN" sz="2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500042"/>
            <a:ext cx="8229600" cy="792163"/>
          </a:xfrm>
          <a:noFill/>
        </p:spPr>
        <p:txBody>
          <a:bodyPr/>
          <a:lstStyle/>
          <a:p>
            <a:pPr algn="ctr"/>
            <a:r>
              <a:rPr lang="en-US" altLang="zh-CN" dirty="0" err="1"/>
              <a:t>Servlet</a:t>
            </a:r>
            <a:r>
              <a:rPr lang="en-US" altLang="zh-CN" dirty="0"/>
              <a:t> </a:t>
            </a:r>
            <a:r>
              <a:rPr lang="zh-CN" altLang="en-US" dirty="0"/>
              <a:t>通信方法</a:t>
            </a:r>
            <a:endParaRPr lang="zh-CN" altLang="en-US" dirty="0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827088" y="47974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9758" name="AutoShape 14"/>
          <p:cNvSpPr>
            <a:spLocks noChangeArrowheads="1"/>
          </p:cNvSpPr>
          <p:nvPr/>
        </p:nvSpPr>
        <p:spPr bwMode="auto">
          <a:xfrm>
            <a:off x="827088" y="4365625"/>
            <a:ext cx="7993062" cy="649288"/>
          </a:xfrm>
          <a:prstGeom prst="flowChartAlternateProcess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altLang="zh-CN" b="1" dirty="0"/>
              <a:t> </a:t>
            </a:r>
            <a:r>
              <a:rPr lang="en-US" sz="2000" b="1" dirty="0"/>
              <a:t>public void include (</a:t>
            </a:r>
            <a:r>
              <a:rPr lang="en-US" sz="2000" b="1" dirty="0" err="1"/>
              <a:t>ServletRequest</a:t>
            </a:r>
            <a:r>
              <a:rPr lang="en-US" sz="2000" b="1" dirty="0"/>
              <a:t> </a:t>
            </a:r>
            <a:r>
              <a:rPr lang="en-US" sz="2000" b="1" dirty="0" err="1"/>
              <a:t>req</a:t>
            </a:r>
            <a:r>
              <a:rPr lang="en-US" sz="2000" b="1" dirty="0"/>
              <a:t>, </a:t>
            </a:r>
            <a:r>
              <a:rPr lang="en-US" sz="2000" b="1" dirty="0" err="1"/>
              <a:t>ServletResponse</a:t>
            </a:r>
            <a:r>
              <a:rPr lang="en-US" sz="2000" b="1" dirty="0"/>
              <a:t> res);</a:t>
            </a:r>
            <a:endParaRPr lang="en-US" sz="2000" b="1" dirty="0"/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682625" y="1296988"/>
            <a:ext cx="8353425" cy="17716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600CC"/>
              </a:buClr>
              <a:buFont typeface="Wingdings" pitchFamily="2" charset="2"/>
              <a:buChar char="q"/>
            </a:pPr>
            <a:r>
              <a:rPr lang="en-US" sz="2400" dirty="0" err="1">
                <a:ea typeface="黑体" pitchFamily="49" charset="-122"/>
              </a:rPr>
              <a:t>Servlet</a:t>
            </a:r>
            <a:r>
              <a:rPr lang="en-US" sz="2400" dirty="0">
                <a:ea typeface="黑体" pitchFamily="49" charset="-122"/>
              </a:rPr>
              <a:t> </a:t>
            </a:r>
            <a:r>
              <a:rPr lang="zh-CN" altLang="en-US" sz="2400" dirty="0">
                <a:ea typeface="黑体" pitchFamily="49" charset="-122"/>
              </a:rPr>
              <a:t>访问网络资源以满足客户端请求</a:t>
            </a:r>
            <a:endParaRPr lang="en-US" sz="2400" dirty="0">
              <a:ea typeface="黑体" pitchFamily="49" charset="-122"/>
            </a:endParaRPr>
          </a:p>
          <a:p>
            <a:pPr marL="342900" indent="-342900" algn="l">
              <a:spcBef>
                <a:spcPct val="20000"/>
              </a:spcBef>
              <a:buClr>
                <a:srgbClr val="6600CC"/>
              </a:buClr>
              <a:buFont typeface="Wingdings" pitchFamily="2" charset="2"/>
              <a:buChar char="q"/>
            </a:pPr>
            <a:r>
              <a:rPr lang="en-US" sz="2400" dirty="0" err="1">
                <a:ea typeface="黑体" pitchFamily="49" charset="-122"/>
              </a:rPr>
              <a:t>Servlet</a:t>
            </a:r>
            <a:r>
              <a:rPr lang="en-US" sz="2400" dirty="0">
                <a:ea typeface="黑体" pitchFamily="49" charset="-122"/>
              </a:rPr>
              <a:t> </a:t>
            </a:r>
            <a:r>
              <a:rPr lang="zh-CN" altLang="en-US" sz="2400" dirty="0">
                <a:ea typeface="黑体" pitchFamily="49" charset="-122"/>
              </a:rPr>
              <a:t>使用 </a:t>
            </a:r>
            <a:r>
              <a:rPr lang="en-US" altLang="zh-CN" sz="2400" dirty="0" err="1">
                <a:solidFill>
                  <a:srgbClr val="FF0000"/>
                </a:solidFill>
                <a:ea typeface="黑体" pitchFamily="49" charset="-122"/>
              </a:rPr>
              <a:t>RequestDispatcher</a:t>
            </a: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</a:rPr>
              <a:t>接口的 </a:t>
            </a: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</a:rPr>
              <a:t>forward() </a:t>
            </a:r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</a:rPr>
              <a:t>include() </a:t>
            </a:r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</a:rPr>
              <a:t>方法访问网络资源</a:t>
            </a:r>
            <a:endParaRPr lang="en-US" sz="2400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59764" name="Rectangle 20"/>
          <p:cNvSpPr>
            <a:spLocks noChangeArrowheads="1"/>
          </p:cNvSpPr>
          <p:nvPr/>
        </p:nvSpPr>
        <p:spPr bwMode="auto">
          <a:xfrm>
            <a:off x="827088" y="3571876"/>
            <a:ext cx="7920037" cy="577849"/>
          </a:xfrm>
          <a:prstGeom prst="rect">
            <a:avLst/>
          </a:prstGeom>
          <a:gradFill rotWithShape="1">
            <a:gsLst>
              <a:gs pos="0">
                <a:srgbClr val="A7E2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zh-CN" altLang="en-US" sz="2000" dirty="0">
                <a:ea typeface="黑体" pitchFamily="49" charset="-122"/>
              </a:rPr>
              <a:t>将请求从一个 </a:t>
            </a:r>
            <a:r>
              <a:rPr lang="en-US" altLang="zh-CN" sz="2000" dirty="0" err="1">
                <a:ea typeface="黑体" pitchFamily="49" charset="-122"/>
              </a:rPr>
              <a:t>Servlet</a:t>
            </a:r>
            <a:r>
              <a:rPr lang="en-US" altLang="zh-CN" sz="2000" dirty="0">
                <a:ea typeface="黑体" pitchFamily="49" charset="-122"/>
              </a:rPr>
              <a:t> </a:t>
            </a:r>
            <a:r>
              <a:rPr lang="zh-CN" altLang="en-US" sz="2000" dirty="0">
                <a:ea typeface="黑体" pitchFamily="49" charset="-122"/>
              </a:rPr>
              <a:t>转送到同一个服务器上的另一个 </a:t>
            </a:r>
            <a:r>
              <a:rPr lang="en-US" altLang="zh-CN" sz="2000" dirty="0" err="1">
                <a:ea typeface="黑体" pitchFamily="49" charset="-122"/>
              </a:rPr>
              <a:t>Servlet</a:t>
            </a:r>
            <a:endParaRPr lang="en-US" sz="2000" dirty="0">
              <a:ea typeface="黑体" pitchFamily="49" charset="-122"/>
            </a:endParaRPr>
          </a:p>
        </p:txBody>
      </p:sp>
      <p:sp>
        <p:nvSpPr>
          <p:cNvPr id="159765" name="AutoShape 21"/>
          <p:cNvSpPr>
            <a:spLocks noChangeArrowheads="1"/>
          </p:cNvSpPr>
          <p:nvPr/>
        </p:nvSpPr>
        <p:spPr bwMode="auto">
          <a:xfrm>
            <a:off x="785786" y="2571744"/>
            <a:ext cx="7993062" cy="857256"/>
          </a:xfrm>
          <a:prstGeom prst="flowChartAlternateProcess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altLang="zh-CN" b="1" dirty="0"/>
              <a:t> </a:t>
            </a:r>
            <a:r>
              <a:rPr lang="en-US" sz="2000" b="1" dirty="0"/>
              <a:t>public void forward (</a:t>
            </a:r>
            <a:r>
              <a:rPr lang="en-US" sz="2000" b="1" dirty="0" err="1"/>
              <a:t>ServletRequest</a:t>
            </a:r>
            <a:r>
              <a:rPr lang="en-US" sz="2000" b="1" dirty="0"/>
              <a:t> </a:t>
            </a:r>
            <a:r>
              <a:rPr lang="en-US" sz="2000" b="1" dirty="0" err="1"/>
              <a:t>req</a:t>
            </a:r>
            <a:r>
              <a:rPr lang="en-US" sz="2000" b="1" dirty="0"/>
              <a:t>, </a:t>
            </a:r>
            <a:r>
              <a:rPr lang="en-US" sz="2000" b="1" dirty="0" err="1"/>
              <a:t>ServletResponse</a:t>
            </a:r>
            <a:r>
              <a:rPr lang="en-US" sz="2000" b="1" dirty="0"/>
              <a:t> res);</a:t>
            </a:r>
            <a:endParaRPr lang="en-US" sz="2000" b="1" dirty="0"/>
          </a:p>
        </p:txBody>
      </p:sp>
      <p:sp>
        <p:nvSpPr>
          <p:cNvPr id="159766" name="Rectangle 22"/>
          <p:cNvSpPr>
            <a:spLocks noChangeArrowheads="1"/>
          </p:cNvSpPr>
          <p:nvPr/>
        </p:nvSpPr>
        <p:spPr bwMode="auto">
          <a:xfrm>
            <a:off x="827088" y="5230812"/>
            <a:ext cx="7920037" cy="627079"/>
          </a:xfrm>
          <a:prstGeom prst="rect">
            <a:avLst/>
          </a:prstGeom>
          <a:gradFill rotWithShape="1">
            <a:gsLst>
              <a:gs pos="0">
                <a:srgbClr val="A7E2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zh-CN" altLang="en-US" sz="2400" dirty="0">
                <a:ea typeface="黑体" pitchFamily="49" charset="-122"/>
              </a:rPr>
              <a:t>在一个 </a:t>
            </a:r>
            <a:r>
              <a:rPr lang="en-US" altLang="zh-CN" sz="2400" dirty="0" err="1">
                <a:ea typeface="黑体" pitchFamily="49" charset="-122"/>
              </a:rPr>
              <a:t>Servlet</a:t>
            </a:r>
            <a:r>
              <a:rPr lang="en-US" altLang="zh-CN" sz="2400" dirty="0">
                <a:ea typeface="黑体" pitchFamily="49" charset="-122"/>
              </a:rPr>
              <a:t> </a:t>
            </a:r>
            <a:r>
              <a:rPr lang="zh-CN" altLang="en-US" sz="2400" dirty="0">
                <a:ea typeface="黑体" pitchFamily="49" charset="-122"/>
              </a:rPr>
              <a:t>中包含另一个 </a:t>
            </a:r>
            <a:r>
              <a:rPr lang="en-US" altLang="zh-CN" sz="2400" dirty="0" err="1">
                <a:ea typeface="黑体" pitchFamily="49" charset="-122"/>
              </a:rPr>
              <a:t>Servlet</a:t>
            </a:r>
            <a:r>
              <a:rPr lang="en-US" altLang="zh-CN" sz="2400" dirty="0">
                <a:ea typeface="黑体" pitchFamily="49" charset="-122"/>
              </a:rPr>
              <a:t>  </a:t>
            </a:r>
            <a:r>
              <a:rPr lang="zh-CN" altLang="en-US" sz="2400" dirty="0">
                <a:ea typeface="黑体" pitchFamily="49" charset="-122"/>
              </a:rPr>
              <a:t>的内容</a:t>
            </a:r>
            <a:endParaRPr lang="zh-CN" altLang="en-US" sz="2400" dirty="0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8" grpId="0" animBg="1"/>
      <p:bldP spid="159764" grpId="0" animBg="1"/>
      <p:bldP spid="159765" grpId="0" animBg="1"/>
      <p:bldP spid="15976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88913"/>
            <a:ext cx="8229600" cy="792162"/>
          </a:xfrm>
        </p:spPr>
        <p:txBody>
          <a:bodyPr/>
          <a:lstStyle/>
          <a:p>
            <a:pPr algn="ctr"/>
            <a:r>
              <a:rPr lang="en-US" altLang="zh-CN" dirty="0" err="1"/>
              <a:t>Servlet</a:t>
            </a:r>
            <a:r>
              <a:rPr lang="en-US" altLang="zh-CN" dirty="0"/>
              <a:t> </a:t>
            </a:r>
            <a:r>
              <a:rPr lang="zh-CN" altLang="en-US" dirty="0"/>
              <a:t>间通信</a:t>
            </a:r>
            <a:endParaRPr lang="en-US" dirty="0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1333500" y="6165850"/>
            <a:ext cx="6478588" cy="468313"/>
          </a:xfrm>
          <a:prstGeom prst="rect">
            <a:avLst/>
          </a:prstGeom>
          <a:gradFill rotWithShape="1">
            <a:gsLst>
              <a:gs pos="0">
                <a:srgbClr val="7FCDA6"/>
              </a:gs>
              <a:gs pos="100000">
                <a:srgbClr val="FFFFFF"/>
              </a:gs>
            </a:gsLst>
            <a:lin ang="5400000" scaled="1"/>
          </a:gradFill>
          <a:ln w="34925" cmpd="thinThick" algn="ctr">
            <a:solidFill>
              <a:srgbClr val="5C208E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演示：示例 </a:t>
            </a:r>
            <a:r>
              <a:rPr lang="en-US" altLang="zh-CN" sz="2000" b="1"/>
              <a:t>10</a:t>
            </a:r>
            <a:endParaRPr lang="en-US" altLang="zh-CN" sz="2000" b="1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684213" y="1052513"/>
            <a:ext cx="8064500" cy="504031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en-US">
                <a:ea typeface="黑体" pitchFamily="49" charset="-122"/>
              </a:rPr>
              <a:t>Class.forName("sun.jdbc.odbc.JdbcOdbcDriver");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Connection 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con=DriverManager.getConnection("jdbc:odbc:</a:t>
            </a:r>
            <a:r>
              <a:rPr lang="en-US" altLang="zh-CN">
                <a:ea typeface="黑体" pitchFamily="49" charset="-122"/>
              </a:rPr>
              <a:t>petclinicapps 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",</a:t>
            </a:r>
            <a:r>
              <a:rPr lang="en-US" altLang="zh-CN">
                <a:ea typeface="黑体" pitchFamily="49" charset="-122"/>
              </a:rPr>
              <a:t> </a:t>
            </a:r>
            <a:r>
              <a:rPr lang="en-US">
                <a:ea typeface="黑体" pitchFamily="49" charset="-122"/>
              </a:rPr>
              <a:t>"sa",“</a:t>
            </a:r>
            <a:r>
              <a:rPr lang="en-US" altLang="zh-CN">
                <a:ea typeface="黑体" pitchFamily="49" charset="-122"/>
              </a:rPr>
              <a:t>sa</a:t>
            </a:r>
            <a:r>
              <a:rPr lang="en-US">
                <a:ea typeface="黑体" pitchFamily="49" charset="-122"/>
              </a:rPr>
              <a:t>");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Statement s=con.createStatement();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ResultSet rs=s.executeQuery("Select * from 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CustomerRegistration where UserId='"+obj.toString()+"'");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boolean flag=rs.next();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if(flag==true)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{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    password=rs.getString(2);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    confirm=rs.getString(3);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    firstname=rs.getString(4);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    lastname=rs.getString(5);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    gender=rs.getString(6);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    age=rs.getString(7);</a:t>
            </a:r>
            <a:endParaRPr lang="en-US">
              <a:ea typeface="黑体" pitchFamily="49" charset="-122"/>
            </a:endParaRPr>
          </a:p>
          <a:p>
            <a:pPr algn="l"/>
            <a:r>
              <a:rPr lang="en-US">
                <a:ea typeface="黑体" pitchFamily="49" charset="-122"/>
              </a:rPr>
              <a:t>}</a:t>
            </a:r>
            <a:endParaRPr lang="en-US">
              <a:ea typeface="黑体" pitchFamily="49" charset="-122"/>
            </a:endParaRP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4572000" y="4005263"/>
            <a:ext cx="3960813" cy="100806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zh-CN" altLang="en-US">
                <a:ea typeface="黑体" pitchFamily="49" charset="-122"/>
              </a:rPr>
              <a:t>调用第一个 </a:t>
            </a:r>
            <a:r>
              <a:rPr lang="en-US" altLang="zh-CN">
                <a:ea typeface="黑体" pitchFamily="49" charset="-122"/>
              </a:rPr>
              <a:t>Servlet </a:t>
            </a:r>
            <a:r>
              <a:rPr lang="zh-CN" altLang="en-US">
                <a:ea typeface="黑体" pitchFamily="49" charset="-122"/>
              </a:rPr>
              <a:t>时，此 </a:t>
            </a:r>
            <a:r>
              <a:rPr lang="en-US" altLang="zh-CN">
                <a:ea typeface="黑体" pitchFamily="49" charset="-122"/>
              </a:rPr>
              <a:t>Servlet </a:t>
            </a:r>
            <a:endParaRPr lang="en-US" altLang="zh-CN">
              <a:ea typeface="黑体" pitchFamily="49" charset="-122"/>
            </a:endParaRPr>
          </a:p>
          <a:p>
            <a:pPr algn="l"/>
            <a:r>
              <a:rPr lang="zh-CN" altLang="en-US">
                <a:ea typeface="黑体" pitchFamily="49" charset="-122"/>
              </a:rPr>
              <a:t>创建与 </a:t>
            </a:r>
            <a:r>
              <a:rPr lang="en-US">
                <a:ea typeface="黑体" pitchFamily="49" charset="-122"/>
              </a:rPr>
              <a:t>jdbc:odbc</a:t>
            </a:r>
            <a:r>
              <a:rPr lang="en-US" altLang="zh-CN">
                <a:ea typeface="黑体" pitchFamily="49" charset="-122"/>
              </a:rPr>
              <a:t> </a:t>
            </a:r>
            <a:r>
              <a:rPr lang="zh-CN" altLang="en-US">
                <a:ea typeface="黑体" pitchFamily="49" charset="-122"/>
              </a:rPr>
              <a:t>驱动程序的连接，</a:t>
            </a:r>
            <a:endParaRPr lang="zh-CN" altLang="en-US">
              <a:ea typeface="黑体" pitchFamily="49" charset="-122"/>
            </a:endParaRPr>
          </a:p>
          <a:p>
            <a:pPr algn="l"/>
            <a:r>
              <a:rPr lang="zh-CN" altLang="en-US">
                <a:ea typeface="黑体" pitchFamily="49" charset="-122"/>
              </a:rPr>
              <a:t>并获取用户的详细信息</a:t>
            </a:r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/>
      <p:bldP spid="1689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357166"/>
            <a:ext cx="8229600" cy="792162"/>
          </a:xfrm>
        </p:spPr>
        <p:txBody>
          <a:bodyPr/>
          <a:lstStyle/>
          <a:p>
            <a:pPr algn="ctr"/>
            <a:r>
              <a:rPr lang="en-US" altLang="zh-CN" dirty="0" err="1"/>
              <a:t>Servlet</a:t>
            </a:r>
            <a:r>
              <a:rPr lang="en-US" altLang="zh-CN" dirty="0"/>
              <a:t> </a:t>
            </a:r>
            <a:r>
              <a:rPr lang="zh-CN" altLang="en-US" dirty="0"/>
              <a:t>上下文 </a:t>
            </a:r>
            <a:endParaRPr lang="en-US" dirty="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idx="1"/>
          </p:nvPr>
        </p:nvSpPr>
        <p:spPr>
          <a:xfrm>
            <a:off x="611188" y="1142984"/>
            <a:ext cx="8135937" cy="989029"/>
          </a:xfrm>
        </p:spPr>
        <p:txBody>
          <a:bodyPr/>
          <a:lstStyle/>
          <a:p>
            <a:r>
              <a:rPr lang="zh-CN" altLang="en-US" sz="2800" dirty="0"/>
              <a:t>将所有 </a:t>
            </a:r>
            <a:r>
              <a:rPr lang="en-US" altLang="zh-CN" sz="2800" dirty="0" err="1"/>
              <a:t>Servlet</a:t>
            </a:r>
            <a:r>
              <a:rPr lang="en-US" altLang="zh-CN" sz="2800" dirty="0"/>
              <a:t> </a:t>
            </a:r>
            <a:r>
              <a:rPr lang="zh-CN" altLang="en-US" sz="2800" dirty="0"/>
              <a:t>所共有的属性和资源存储于 </a:t>
            </a:r>
            <a:r>
              <a:rPr lang="en-US" sz="2800" dirty="0" err="1"/>
              <a:t>ServletContext</a:t>
            </a:r>
            <a:r>
              <a:rPr lang="en-US" sz="2800" dirty="0"/>
              <a:t> </a:t>
            </a:r>
            <a:r>
              <a:rPr lang="zh-CN" altLang="en-US" sz="2800" dirty="0"/>
              <a:t>接口对象。</a:t>
            </a:r>
            <a:r>
              <a:rPr lang="zh-CN" altLang="en-US" sz="2400" dirty="0"/>
              <a:t>处理上下文属性的方法为：</a:t>
            </a:r>
            <a:endParaRPr lang="zh-CN" altLang="en-US" sz="2400" dirty="0"/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>
            <a:off x="900112" y="2276475"/>
            <a:ext cx="7243787" cy="503238"/>
          </a:xfrm>
          <a:prstGeom prst="flowChartAlternateProcess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b="1"/>
              <a:t> public Object getAttribute(String name);</a:t>
            </a:r>
            <a:endParaRPr lang="en-US" b="1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900113" y="2924175"/>
            <a:ext cx="7243762" cy="504825"/>
          </a:xfrm>
          <a:prstGeom prst="rect">
            <a:avLst/>
          </a:prstGeom>
          <a:gradFill rotWithShape="1">
            <a:gsLst>
              <a:gs pos="0">
                <a:srgbClr val="A7E2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zh-CN" altLang="en-US">
                <a:ea typeface="黑体" pitchFamily="49" charset="-122"/>
              </a:rPr>
              <a:t>返回 </a:t>
            </a:r>
            <a:r>
              <a:rPr lang="en-US" altLang="zh-CN">
                <a:ea typeface="黑体" pitchFamily="49" charset="-122"/>
              </a:rPr>
              <a:t>Servlet </a:t>
            </a:r>
            <a:r>
              <a:rPr lang="zh-CN" altLang="en-US">
                <a:ea typeface="黑体" pitchFamily="49" charset="-122"/>
              </a:rPr>
              <a:t>容器属性名称。如果该名称没有属性则返回 </a:t>
            </a:r>
            <a:r>
              <a:rPr lang="en-US" altLang="zh-CN">
                <a:ea typeface="黑体" pitchFamily="49" charset="-122"/>
              </a:rPr>
              <a:t>null</a:t>
            </a:r>
            <a:endParaRPr lang="en-US">
              <a:ea typeface="黑体" pitchFamily="49" charset="-122"/>
            </a:endParaRPr>
          </a:p>
        </p:txBody>
      </p:sp>
      <p:sp>
        <p:nvSpPr>
          <p:cNvPr id="104455" name="AutoShape 7"/>
          <p:cNvSpPr>
            <a:spLocks noChangeArrowheads="1"/>
          </p:cNvSpPr>
          <p:nvPr/>
        </p:nvSpPr>
        <p:spPr bwMode="auto">
          <a:xfrm>
            <a:off x="900113" y="3644900"/>
            <a:ext cx="7243787" cy="504825"/>
          </a:xfrm>
          <a:prstGeom prst="flowChartAlternateProcess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b="1"/>
              <a:t> public void setAttribute(String name, Object object);</a:t>
            </a:r>
            <a:endParaRPr lang="en-US" b="1"/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900113" y="4364038"/>
            <a:ext cx="7272337" cy="503237"/>
          </a:xfrm>
          <a:prstGeom prst="rect">
            <a:avLst/>
          </a:prstGeom>
          <a:gradFill rotWithShape="1">
            <a:gsLst>
              <a:gs pos="0">
                <a:srgbClr val="A7E2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zh-CN" altLang="en-US">
                <a:ea typeface="黑体" pitchFamily="49" charset="-122"/>
              </a:rPr>
              <a:t>将对象绑定到 </a:t>
            </a:r>
            <a:r>
              <a:rPr lang="en-US" altLang="zh-CN">
                <a:ea typeface="黑体" pitchFamily="49" charset="-122"/>
              </a:rPr>
              <a:t>Servlet </a:t>
            </a:r>
            <a:r>
              <a:rPr lang="zh-CN" altLang="en-US">
                <a:ea typeface="黑体" pitchFamily="49" charset="-122"/>
              </a:rPr>
              <a:t>上下文中给定的属性名称</a:t>
            </a:r>
            <a:endParaRPr lang="en-US">
              <a:ea typeface="黑体" pitchFamily="49" charset="-122"/>
            </a:endParaRPr>
          </a:p>
        </p:txBody>
      </p:sp>
      <p:sp>
        <p:nvSpPr>
          <p:cNvPr id="104457" name="AutoShape 9"/>
          <p:cNvSpPr>
            <a:spLocks noChangeArrowheads="1"/>
          </p:cNvSpPr>
          <p:nvPr/>
        </p:nvSpPr>
        <p:spPr bwMode="auto">
          <a:xfrm>
            <a:off x="900113" y="5084763"/>
            <a:ext cx="7243787" cy="504825"/>
          </a:xfrm>
          <a:prstGeom prst="flowChartAlternateProcess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b="1"/>
              <a:t> public void removeAttribute(String name);</a:t>
            </a:r>
            <a:endParaRPr lang="en-US" b="1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900113" y="5732463"/>
            <a:ext cx="7286625" cy="503237"/>
          </a:xfrm>
          <a:prstGeom prst="rect">
            <a:avLst/>
          </a:prstGeom>
          <a:gradFill rotWithShape="1">
            <a:gsLst>
              <a:gs pos="0">
                <a:srgbClr val="A7E2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zh-CN" altLang="en-US">
                <a:ea typeface="黑体" pitchFamily="49" charset="-122"/>
              </a:rPr>
              <a:t>删除给定名称的属性</a:t>
            </a:r>
            <a:endParaRPr lang="en-US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79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19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  <p:bldP spid="104454" grpId="0" animBg="1"/>
      <p:bldP spid="104455" grpId="0" animBg="1"/>
      <p:bldP spid="104456" grpId="0" animBg="1"/>
      <p:bldP spid="104457" grpId="0" animBg="1"/>
      <p:bldP spid="1044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285728"/>
            <a:ext cx="6048375" cy="712788"/>
          </a:xfrm>
        </p:spPr>
        <p:txBody>
          <a:bodyPr/>
          <a:lstStyle/>
          <a:p>
            <a:pPr algn="ctr"/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500035" y="1142984"/>
            <a:ext cx="8215370" cy="487840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5000"/>
              </a:lnSpc>
              <a:spcAft>
                <a:spcPct val="10000"/>
              </a:spcAft>
            </a:pPr>
            <a:r>
              <a:rPr lang="zh-CN" altLang="en-US" sz="2800" dirty="0"/>
              <a:t>可以使用会话跟踪对客户端发出的一系列请求进行跟踪</a:t>
            </a:r>
            <a:endParaRPr lang="en-US" sz="2800" dirty="0"/>
          </a:p>
          <a:p>
            <a:pPr>
              <a:lnSpc>
                <a:spcPct val="105000"/>
              </a:lnSpc>
              <a:spcAft>
                <a:spcPct val="10000"/>
              </a:spcAft>
            </a:pPr>
            <a:r>
              <a:rPr lang="zh-CN" altLang="en-US" sz="2800" dirty="0"/>
              <a:t>不同的会话跟踪技术包括用户授权、隐藏表单字段、</a:t>
            </a:r>
            <a:r>
              <a:rPr lang="en-US" altLang="zh-CN" sz="2800" dirty="0"/>
              <a:t>URL </a:t>
            </a:r>
            <a:r>
              <a:rPr lang="zh-CN" altLang="en-US" sz="2800" dirty="0"/>
              <a:t>重写和 </a:t>
            </a:r>
            <a:r>
              <a:rPr lang="en-US" altLang="zh-CN" sz="2800" dirty="0"/>
              <a:t>Cookie</a:t>
            </a:r>
            <a:endParaRPr lang="en-US" sz="2800" dirty="0"/>
          </a:p>
          <a:p>
            <a:pPr>
              <a:lnSpc>
                <a:spcPct val="105000"/>
              </a:lnSpc>
              <a:spcAft>
                <a:spcPct val="10000"/>
              </a:spcAft>
            </a:pPr>
            <a:r>
              <a:rPr lang="en-US" sz="2800" dirty="0" err="1"/>
              <a:t>Servlet</a:t>
            </a:r>
            <a:r>
              <a:rPr lang="en-US" sz="2800" dirty="0"/>
              <a:t> </a:t>
            </a:r>
            <a:r>
              <a:rPr lang="zh-CN" altLang="en-US" sz="2800" dirty="0"/>
              <a:t>使用 </a:t>
            </a:r>
            <a:r>
              <a:rPr lang="en-US" altLang="zh-CN" sz="2800" dirty="0" err="1"/>
              <a:t>RequestDispatcher</a:t>
            </a:r>
            <a:r>
              <a:rPr lang="en-US" altLang="zh-CN" sz="2800" dirty="0"/>
              <a:t> </a:t>
            </a:r>
            <a:r>
              <a:rPr lang="zh-CN" altLang="en-US" sz="2800" dirty="0"/>
              <a:t>接口的 </a:t>
            </a:r>
            <a:r>
              <a:rPr lang="en-US" altLang="zh-CN" sz="2800" dirty="0"/>
              <a:t>forward() </a:t>
            </a:r>
            <a:r>
              <a:rPr lang="zh-CN" altLang="en-US" sz="2800" dirty="0"/>
              <a:t>和 </a:t>
            </a:r>
            <a:r>
              <a:rPr lang="en-US" altLang="zh-CN" sz="2800" dirty="0"/>
              <a:t>include() </a:t>
            </a:r>
            <a:r>
              <a:rPr lang="zh-CN" altLang="en-US" sz="2800" dirty="0"/>
              <a:t>方法进行通信</a:t>
            </a:r>
            <a:endParaRPr lang="zh-CN" altLang="en-US" sz="2800" dirty="0"/>
          </a:p>
          <a:p>
            <a:pPr>
              <a:lnSpc>
                <a:spcPct val="105000"/>
              </a:lnSpc>
              <a:spcAft>
                <a:spcPct val="10000"/>
              </a:spcAft>
            </a:pPr>
            <a:r>
              <a:rPr lang="en-US" altLang="zh-CN" sz="2800" dirty="0" err="1"/>
              <a:t>Servlet</a:t>
            </a:r>
            <a:r>
              <a:rPr lang="en-US" altLang="zh-CN" sz="2800" dirty="0"/>
              <a:t> </a:t>
            </a:r>
            <a:r>
              <a:rPr lang="zh-CN" altLang="en-US" sz="2800" dirty="0"/>
              <a:t>上下文用于存储不同 </a:t>
            </a:r>
            <a:r>
              <a:rPr lang="en-US" altLang="zh-CN" sz="2800" dirty="0" err="1"/>
              <a:t>Servlet</a:t>
            </a:r>
            <a:r>
              <a:rPr lang="en-US" altLang="zh-CN" sz="2800" dirty="0"/>
              <a:t> </a:t>
            </a:r>
            <a:r>
              <a:rPr lang="zh-CN" altLang="en-US" sz="2800" dirty="0"/>
              <a:t>的信息</a:t>
            </a:r>
            <a:endParaRPr lang="zh-CN" altLang="en-US" sz="2800" dirty="0"/>
          </a:p>
          <a:p>
            <a:pPr>
              <a:lnSpc>
                <a:spcPct val="105000"/>
              </a:lnSpc>
              <a:spcAft>
                <a:spcPct val="10000"/>
              </a:spcAft>
            </a:pPr>
            <a:r>
              <a:rPr lang="en-US" sz="2800" dirty="0" err="1"/>
              <a:t>ServletConfig</a:t>
            </a:r>
            <a:r>
              <a:rPr lang="en-US" sz="2800" dirty="0"/>
              <a:t> </a:t>
            </a:r>
            <a:r>
              <a:rPr lang="zh-CN" altLang="en-US" sz="2800" dirty="0"/>
              <a:t>接口的 </a:t>
            </a:r>
            <a:r>
              <a:rPr lang="en-US" altLang="zh-CN" sz="2800" dirty="0" err="1"/>
              <a:t>getServletContext</a:t>
            </a:r>
            <a:r>
              <a:rPr lang="en-US" altLang="zh-CN" sz="2800" dirty="0"/>
              <a:t>() </a:t>
            </a:r>
            <a:r>
              <a:rPr lang="zh-CN" altLang="en-US" sz="2800" dirty="0"/>
              <a:t>方法用于配置 </a:t>
            </a:r>
            <a:r>
              <a:rPr lang="en-US" altLang="zh-CN" sz="2800" dirty="0" err="1"/>
              <a:t>Servlet</a:t>
            </a:r>
            <a:r>
              <a:rPr lang="en-US" altLang="zh-CN" sz="2800" dirty="0"/>
              <a:t> </a:t>
            </a:r>
            <a:r>
              <a:rPr lang="zh-CN" altLang="en-US" sz="2800" dirty="0"/>
              <a:t>上下文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会话跟踪</a:t>
            </a:r>
            <a:endParaRPr lang="en-US" dirty="0"/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682625" y="1341438"/>
            <a:ext cx="8281988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6600CC"/>
              </a:buClr>
              <a:buFont typeface="Wingdings" pitchFamily="2" charset="2"/>
              <a:buChar char="q"/>
            </a:pPr>
            <a:r>
              <a:rPr lang="en-US" sz="2400" dirty="0" err="1">
                <a:ea typeface="黑体" pitchFamily="49" charset="-122"/>
              </a:rPr>
              <a:t>HttpSe</a:t>
            </a:r>
            <a:r>
              <a:rPr lang="en-US" altLang="zh-CN" sz="2400" dirty="0" err="1">
                <a:ea typeface="黑体" pitchFamily="49" charset="-122"/>
              </a:rPr>
              <a:t>rvletRequest</a:t>
            </a:r>
            <a:r>
              <a:rPr lang="en-US" sz="2400" dirty="0">
                <a:ea typeface="黑体" pitchFamily="49" charset="-122"/>
              </a:rPr>
              <a:t> </a:t>
            </a:r>
            <a:r>
              <a:rPr lang="zh-CN" altLang="en-US" sz="2400" dirty="0">
                <a:ea typeface="黑体" pitchFamily="49" charset="-122"/>
              </a:rPr>
              <a:t>的 </a:t>
            </a:r>
            <a:r>
              <a:rPr lang="en-US" sz="2400" dirty="0" err="1">
                <a:ea typeface="黑体" pitchFamily="49" charset="-122"/>
              </a:rPr>
              <a:t>getSession</a:t>
            </a:r>
            <a:r>
              <a:rPr lang="en-US" sz="2400" dirty="0">
                <a:ea typeface="黑体" pitchFamily="49" charset="-122"/>
              </a:rPr>
              <a:t>()</a:t>
            </a:r>
            <a:r>
              <a:rPr lang="en-US" altLang="zh-CN" sz="2400" dirty="0">
                <a:ea typeface="黑体" pitchFamily="49" charset="-122"/>
              </a:rPr>
              <a:t> </a:t>
            </a:r>
            <a:r>
              <a:rPr lang="zh-CN" altLang="en-US" sz="2400" dirty="0">
                <a:ea typeface="黑体" pitchFamily="49" charset="-122"/>
              </a:rPr>
              <a:t>方法用于</a:t>
            </a:r>
            <a:r>
              <a:rPr lang="zh-CN" altLang="en-US" sz="2400" dirty="0">
                <a:solidFill>
                  <a:srgbClr val="FF00FF"/>
                </a:solidFill>
                <a:ea typeface="黑体" pitchFamily="49" charset="-122"/>
              </a:rPr>
              <a:t>创建会话</a:t>
            </a:r>
            <a:r>
              <a:rPr lang="zh-CN" altLang="en-US" sz="2400" dirty="0">
                <a:ea typeface="黑体" pitchFamily="49" charset="-122"/>
              </a:rPr>
              <a:t>，其语法如下：</a:t>
            </a:r>
            <a:endParaRPr lang="zh-CN" altLang="en-US" sz="2400" dirty="0">
              <a:ea typeface="黑体" pitchFamily="49" charset="-122"/>
            </a:endParaRPr>
          </a:p>
        </p:txBody>
      </p:sp>
      <p:sp>
        <p:nvSpPr>
          <p:cNvPr id="151567" name="AutoShape 15"/>
          <p:cNvSpPr>
            <a:spLocks noChangeArrowheads="1"/>
          </p:cNvSpPr>
          <p:nvPr/>
        </p:nvSpPr>
        <p:spPr bwMode="auto">
          <a:xfrm>
            <a:off x="1000100" y="2285992"/>
            <a:ext cx="6886575" cy="1214446"/>
          </a:xfrm>
          <a:prstGeom prst="flowChartAlternateProcess">
            <a:avLst/>
          </a:prstGeom>
          <a:gradFill rotWithShape="1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lIns="0"/>
          <a:lstStyle/>
          <a:p>
            <a:pPr algn="l"/>
            <a:r>
              <a:rPr lang="en-US" altLang="zh-CN" sz="2400" dirty="0">
                <a:ea typeface="黑体" pitchFamily="49" charset="-122"/>
              </a:rPr>
              <a:t> </a:t>
            </a:r>
            <a:r>
              <a:rPr lang="en-US" sz="2400" dirty="0">
                <a:ea typeface="黑体" pitchFamily="49" charset="-122"/>
              </a:rPr>
              <a:t>public </a:t>
            </a:r>
            <a:r>
              <a:rPr lang="en-US" sz="2400" dirty="0" err="1">
                <a:ea typeface="黑体" pitchFamily="49" charset="-122"/>
              </a:rPr>
              <a:t>HttpSession</a:t>
            </a:r>
            <a:r>
              <a:rPr lang="en-US" sz="2400" dirty="0">
                <a:ea typeface="黑体" pitchFamily="49" charset="-122"/>
              </a:rPr>
              <a:t> </a:t>
            </a:r>
            <a:r>
              <a:rPr lang="en-US" sz="2400" dirty="0" err="1">
                <a:ea typeface="黑体" pitchFamily="49" charset="-122"/>
              </a:rPr>
              <a:t>getSession</a:t>
            </a:r>
            <a:r>
              <a:rPr lang="en-US" sz="2400" dirty="0">
                <a:ea typeface="黑体" pitchFamily="49" charset="-122"/>
              </a:rPr>
              <a:t>();</a:t>
            </a:r>
            <a:endParaRPr lang="en-US" sz="2400" dirty="0">
              <a:ea typeface="黑体" pitchFamily="49" charset="-122"/>
            </a:endParaRPr>
          </a:p>
          <a:p>
            <a:pPr algn="l"/>
            <a:r>
              <a:rPr lang="en-US" altLang="zh-CN" sz="2400" dirty="0">
                <a:ea typeface="黑体" pitchFamily="49" charset="-122"/>
              </a:rPr>
              <a:t> </a:t>
            </a:r>
            <a:r>
              <a:rPr lang="en-US" sz="2400" dirty="0">
                <a:ea typeface="黑体" pitchFamily="49" charset="-122"/>
              </a:rPr>
              <a:t>public </a:t>
            </a:r>
            <a:r>
              <a:rPr lang="en-US" sz="2400" dirty="0" err="1">
                <a:ea typeface="黑体" pitchFamily="49" charset="-122"/>
              </a:rPr>
              <a:t>HttpSession</a:t>
            </a:r>
            <a:r>
              <a:rPr lang="en-US" sz="2400" dirty="0">
                <a:ea typeface="黑体" pitchFamily="49" charset="-122"/>
              </a:rPr>
              <a:t> </a:t>
            </a:r>
            <a:r>
              <a:rPr lang="en-US" sz="2400" dirty="0" err="1">
                <a:ea typeface="黑体" pitchFamily="49" charset="-122"/>
              </a:rPr>
              <a:t>getSession</a:t>
            </a:r>
            <a:r>
              <a:rPr lang="en-US" sz="2400" dirty="0">
                <a:ea typeface="黑体" pitchFamily="49" charset="-122"/>
              </a:rPr>
              <a:t>(</a:t>
            </a:r>
            <a:r>
              <a:rPr lang="en-US" sz="2400" dirty="0" err="1">
                <a:ea typeface="黑体" pitchFamily="49" charset="-122"/>
              </a:rPr>
              <a:t>boolean</a:t>
            </a:r>
            <a:r>
              <a:rPr lang="en-US" sz="2400" dirty="0">
                <a:ea typeface="黑体" pitchFamily="49" charset="-122"/>
              </a:rPr>
              <a:t> value);</a:t>
            </a:r>
            <a:endParaRPr lang="en-US" sz="2400" dirty="0">
              <a:ea typeface="黑体" pitchFamily="49" charset="-122"/>
            </a:endParaRP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785786" y="3714752"/>
            <a:ext cx="7308850" cy="65246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algn="l"/>
            <a:r>
              <a:rPr lang="zh-CN" altLang="en-US" sz="2400" dirty="0">
                <a:ea typeface="黑体" pitchFamily="49" charset="-122"/>
              </a:rPr>
              <a:t>如果没有与当前请求关联的会话，则 </a:t>
            </a:r>
            <a:r>
              <a:rPr lang="en-US" altLang="zh-CN" sz="2400" dirty="0" err="1">
                <a:ea typeface="黑体" pitchFamily="49" charset="-122"/>
              </a:rPr>
              <a:t>getSession</a:t>
            </a:r>
            <a:r>
              <a:rPr lang="en-US" altLang="zh-CN" sz="2400" dirty="0">
                <a:ea typeface="黑体" pitchFamily="49" charset="-122"/>
              </a:rPr>
              <a:t>() </a:t>
            </a:r>
            <a:r>
              <a:rPr lang="zh-CN" altLang="en-US" sz="2400" dirty="0">
                <a:ea typeface="黑体" pitchFamily="49" charset="-122"/>
              </a:rPr>
              <a:t>方法用于创建会话。</a:t>
            </a:r>
            <a:endParaRPr lang="zh-CN" altLang="en-US" sz="2400" dirty="0">
              <a:ea typeface="黑体" pitchFamily="49" charset="-122"/>
            </a:endParaRPr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792163" y="4651376"/>
            <a:ext cx="7566051" cy="13493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/>
            <a:r>
              <a:rPr lang="zh-CN" altLang="en-US" sz="2400" dirty="0">
                <a:ea typeface="黑体" pitchFamily="49" charset="-122"/>
              </a:rPr>
              <a:t>如果布尔值为 </a:t>
            </a:r>
            <a:r>
              <a:rPr lang="en-US" altLang="zh-CN" sz="2400" dirty="0">
                <a:ea typeface="黑体" pitchFamily="49" charset="-122"/>
              </a:rPr>
              <a:t>true </a:t>
            </a:r>
            <a:r>
              <a:rPr lang="zh-CN" altLang="en-US" sz="2400" dirty="0">
                <a:ea typeface="黑体" pitchFamily="49" charset="-122"/>
              </a:rPr>
              <a:t>且当前没有与请求关联的会话，则使用 </a:t>
            </a:r>
            <a:r>
              <a:rPr lang="en-US" sz="2400" dirty="0" err="1">
                <a:ea typeface="黑体" pitchFamily="49" charset="-122"/>
              </a:rPr>
              <a:t>getSession</a:t>
            </a:r>
            <a:r>
              <a:rPr lang="en-US" sz="2400" dirty="0">
                <a:ea typeface="黑体" pitchFamily="49" charset="-122"/>
              </a:rPr>
              <a:t>(</a:t>
            </a:r>
            <a:r>
              <a:rPr lang="en-US" sz="2400" dirty="0" err="1">
                <a:ea typeface="黑体" pitchFamily="49" charset="-122"/>
              </a:rPr>
              <a:t>boolean</a:t>
            </a:r>
            <a:r>
              <a:rPr lang="en-US" sz="2400" dirty="0">
                <a:ea typeface="黑体" pitchFamily="49" charset="-122"/>
              </a:rPr>
              <a:t> value) </a:t>
            </a:r>
            <a:r>
              <a:rPr lang="zh-CN" altLang="en-US" sz="2400" dirty="0">
                <a:ea typeface="黑体" pitchFamily="49" charset="-122"/>
              </a:rPr>
              <a:t>创建会话。如果布尔值为 </a:t>
            </a:r>
            <a:r>
              <a:rPr lang="en-US" altLang="zh-CN" sz="2400" dirty="0">
                <a:ea typeface="黑体" pitchFamily="49" charset="-122"/>
              </a:rPr>
              <a:t>false</a:t>
            </a:r>
            <a:r>
              <a:rPr lang="zh-CN" altLang="en-US" sz="2400" dirty="0" smtClean="0">
                <a:ea typeface="黑体" pitchFamily="49" charset="-122"/>
              </a:rPr>
              <a:t>，且没有</a:t>
            </a:r>
            <a:r>
              <a:rPr lang="zh-CN" altLang="en-US" sz="2400" dirty="0">
                <a:ea typeface="黑体" pitchFamily="49" charset="-122"/>
              </a:rPr>
              <a:t>与当前请求关联的会话，返回</a:t>
            </a:r>
            <a:r>
              <a:rPr lang="en-US" altLang="zh-CN" sz="2400" dirty="0">
                <a:ea typeface="黑体" pitchFamily="49" charset="-122"/>
              </a:rPr>
              <a:t>null</a:t>
            </a:r>
            <a:r>
              <a:rPr lang="zh-CN" altLang="en-US" sz="2400" dirty="0">
                <a:ea typeface="黑体" pitchFamily="49" charset="-122"/>
              </a:rPr>
              <a:t>。</a:t>
            </a:r>
            <a:endParaRPr lang="zh-CN" altLang="en-US" sz="2400" dirty="0">
              <a:ea typeface="黑体" pitchFamily="49" charset="-122"/>
            </a:endParaRPr>
          </a:p>
          <a:p>
            <a:pPr algn="l"/>
            <a:endParaRPr lang="en-US" dirty="0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7" grpId="0" animBg="1"/>
      <p:bldP spid="151568" grpId="0"/>
      <p:bldP spid="1515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内容占位符 1"/>
          <p:cNvSpPr>
            <a:spLocks noGrp="1"/>
          </p:cNvSpPr>
          <p:nvPr>
            <p:ph idx="4294967295"/>
          </p:nvPr>
        </p:nvSpPr>
        <p:spPr>
          <a:xfrm>
            <a:off x="500034" y="1428750"/>
            <a:ext cx="8229600" cy="46974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err="1"/>
              <a:t>HttpSession</a:t>
            </a:r>
            <a:r>
              <a:rPr lang="zh-CN" altLang="en-US" dirty="0"/>
              <a:t>是</a:t>
            </a:r>
            <a:r>
              <a:rPr lang="en-US" altLang="zh-CN" dirty="0"/>
              <a:t>tomcat</a:t>
            </a:r>
            <a:r>
              <a:rPr lang="zh-CN" altLang="en-US" dirty="0"/>
              <a:t>在服务器端为每个浏览器准备的</a:t>
            </a:r>
            <a:r>
              <a:rPr lang="zh-CN" altLang="en-US" dirty="0">
                <a:solidFill>
                  <a:srgbClr val="FF0000"/>
                </a:solidFill>
              </a:rPr>
              <a:t>私人储物箱</a:t>
            </a:r>
            <a:r>
              <a:rPr lang="zh-CN" altLang="en-US" dirty="0"/>
              <a:t>，每个浏览器在</a:t>
            </a:r>
            <a:r>
              <a:rPr lang="en-US" altLang="zh-CN" dirty="0"/>
              <a:t>tomcat</a:t>
            </a:r>
            <a:r>
              <a:rPr lang="zh-CN" altLang="en-US" dirty="0"/>
              <a:t>里都有一个属于自己的</a:t>
            </a:r>
            <a:r>
              <a:rPr lang="en-US" altLang="zh-CN" dirty="0" err="1"/>
              <a:t>HttpSession</a:t>
            </a:r>
            <a:r>
              <a:rPr lang="zh-CN" altLang="en-US" dirty="0"/>
              <a:t>对象，用于存储私人数据。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Servlet</a:t>
            </a:r>
            <a:r>
              <a:rPr lang="zh-CN" altLang="en-US" dirty="0"/>
              <a:t>中可以通过</a:t>
            </a:r>
            <a:r>
              <a:rPr lang="en-US" altLang="zh-CN" dirty="0" err="1"/>
              <a:t>request.getSession</a:t>
            </a:r>
            <a:r>
              <a:rPr lang="en-US" altLang="zh-CN" dirty="0"/>
              <a:t>(true)</a:t>
            </a:r>
            <a:r>
              <a:rPr lang="zh-CN" altLang="en-US" dirty="0"/>
              <a:t>方法来获得</a:t>
            </a:r>
            <a:r>
              <a:rPr lang="en-US" altLang="zh-CN" dirty="0"/>
              <a:t>session</a:t>
            </a:r>
            <a:r>
              <a:rPr lang="zh-CN" altLang="en-US" dirty="0"/>
              <a:t>对象，这个方法</a:t>
            </a:r>
            <a:r>
              <a:rPr lang="zh-CN" altLang="en-US" dirty="0">
                <a:solidFill>
                  <a:srgbClr val="FF00FF"/>
                </a:solidFill>
              </a:rPr>
              <a:t>总是返回与发送请求的浏览器对应的</a:t>
            </a:r>
            <a:r>
              <a:rPr lang="en-US" altLang="zh-CN" dirty="0">
                <a:solidFill>
                  <a:srgbClr val="FF00FF"/>
                </a:solidFill>
              </a:rPr>
              <a:t>session</a:t>
            </a:r>
            <a:r>
              <a:rPr lang="zh-CN" altLang="en-US" dirty="0">
                <a:solidFill>
                  <a:srgbClr val="FF00FF"/>
                </a:solidFill>
              </a:rPr>
              <a:t>对象。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8229600" cy="917575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4100" kern="12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会话对象</a:t>
            </a:r>
            <a:r>
              <a:rPr lang="en-US" altLang="zh-CN" sz="4100" kern="120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</a:t>
            </a:r>
            <a:endParaRPr lang="zh-CN" altLang="en-US" sz="4100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8229600" cy="1143000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Session</a:t>
            </a:r>
            <a:r>
              <a:rPr lang="zh-CN" altLang="en-US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的私有性</a:t>
            </a:r>
            <a:endParaRPr lang="zh-CN" altLang="en-US" sz="4100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" name="组合 4"/>
          <p:cNvGrpSpPr/>
          <p:nvPr/>
        </p:nvGrpSpPr>
        <p:grpSpPr bwMode="auto">
          <a:xfrm>
            <a:off x="4143375" y="1500188"/>
            <a:ext cx="4652963" cy="4581525"/>
            <a:chOff x="5000628" y="1928802"/>
            <a:chExt cx="3643338" cy="4000528"/>
          </a:xfrm>
        </p:grpSpPr>
        <p:sp>
          <p:nvSpPr>
            <p:cNvPr id="6" name="矩形 5"/>
            <p:cNvSpPr/>
            <p:nvPr/>
          </p:nvSpPr>
          <p:spPr>
            <a:xfrm>
              <a:off x="5000628" y="2429214"/>
              <a:ext cx="3643338" cy="3500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1734" name="TextBox 6"/>
            <p:cNvSpPr txBox="1">
              <a:spLocks noChangeArrowheads="1"/>
            </p:cNvSpPr>
            <p:nvPr/>
          </p:nvSpPr>
          <p:spPr bwMode="auto">
            <a:xfrm>
              <a:off x="6000760" y="1928802"/>
              <a:ext cx="2428892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latin typeface="Lucida Sans Unicode" pitchFamily="34" charset="0"/>
                  <a:ea typeface="黑体" pitchFamily="49" charset="-122"/>
                </a:rPr>
                <a:t>WEB </a:t>
              </a:r>
              <a:r>
                <a:rPr lang="zh-CN" altLang="en-US" sz="2400">
                  <a:latin typeface="Lucida Sans Unicode" pitchFamily="34" charset="0"/>
                  <a:ea typeface="黑体" pitchFamily="49" charset="-122"/>
                </a:rPr>
                <a:t>服务器</a:t>
              </a:r>
              <a:endParaRPr lang="zh-CN" altLang="en-US" sz="2400">
                <a:latin typeface="Lucida Sans Unicode" pitchFamily="34" charset="0"/>
                <a:ea typeface="黑体" pitchFamily="49" charset="-122"/>
              </a:endParaRPr>
            </a:p>
          </p:txBody>
        </p:sp>
      </p:grpSp>
      <p:sp>
        <p:nvSpPr>
          <p:cNvPr id="201735" name="内容占位符 2"/>
          <p:cNvSpPr txBox="1"/>
          <p:nvPr/>
        </p:nvSpPr>
        <p:spPr bwMode="auto">
          <a:xfrm>
            <a:off x="609600" y="16335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65125" indent="-255905" algn="l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700">
              <a:latin typeface="Lucida Sans Unicode" pitchFamily="34" charset="0"/>
              <a:ea typeface="黑体" pitchFamily="49" charset="-122"/>
            </a:endParaRPr>
          </a:p>
          <a:p>
            <a:pPr marL="365125" indent="-255905" algn="l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700">
              <a:latin typeface="Lucida Sans Unicode" pitchFamily="34" charset="0"/>
              <a:ea typeface="黑体" pitchFamily="49" charset="-122"/>
            </a:endParaRPr>
          </a:p>
          <a:p>
            <a:pPr marL="365125" indent="-255905" algn="l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700">
              <a:latin typeface="Lucida Sans Unicode" pitchFamily="34" charset="0"/>
              <a:ea typeface="黑体" pitchFamily="49" charset="-122"/>
            </a:endParaRPr>
          </a:p>
        </p:txBody>
      </p:sp>
      <p:pic>
        <p:nvPicPr>
          <p:cNvPr id="201736" name="Picture 5" descr="D:\learning\css\网页素材\From IconAchieve\From IconAchieve\My-Network-Places-icon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875" y="1500188"/>
            <a:ext cx="1928813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40"/>
          <p:cNvGrpSpPr/>
          <p:nvPr/>
        </p:nvGrpSpPr>
        <p:grpSpPr bwMode="auto">
          <a:xfrm>
            <a:off x="6929438" y="3489325"/>
            <a:ext cx="1797050" cy="1296988"/>
            <a:chOff x="6929454" y="3429000"/>
            <a:chExt cx="1797640" cy="1297574"/>
          </a:xfrm>
        </p:grpSpPr>
        <p:pic>
          <p:nvPicPr>
            <p:cNvPr id="201739" name="内容占位符 34" descr="Blogger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29520" y="3429000"/>
              <a:ext cx="1297574" cy="1297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6929454" y="4000758"/>
              <a:ext cx="1357758" cy="368466"/>
            </a:xfrm>
            <a:prstGeom prst="rect">
              <a:avLst/>
            </a:prstGeom>
            <a:solidFill>
              <a:schemeClr val="bg1">
                <a:lumMod val="50000"/>
                <a:alpha val="85000"/>
              </a:schemeClr>
            </a:solidFill>
          </p:spPr>
          <p:txBody>
            <a:bodyPr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bg1"/>
                  </a:solidFill>
                </a:rPr>
                <a:t>Session B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3"/>
          <p:cNvGrpSpPr/>
          <p:nvPr/>
        </p:nvGrpSpPr>
        <p:grpSpPr bwMode="auto">
          <a:xfrm>
            <a:off x="7072313" y="4929188"/>
            <a:ext cx="1797050" cy="1296987"/>
            <a:chOff x="6929454" y="3429000"/>
            <a:chExt cx="1797640" cy="1297574"/>
          </a:xfrm>
        </p:grpSpPr>
        <p:pic>
          <p:nvPicPr>
            <p:cNvPr id="201742" name="内容占位符 34" descr="Blogger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29520" y="3429000"/>
              <a:ext cx="1297574" cy="1297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Box 45"/>
            <p:cNvSpPr txBox="1"/>
            <p:nvPr/>
          </p:nvSpPr>
          <p:spPr>
            <a:xfrm>
              <a:off x="6929454" y="4000759"/>
              <a:ext cx="1357758" cy="368467"/>
            </a:xfrm>
            <a:prstGeom prst="rect">
              <a:avLst/>
            </a:prstGeom>
            <a:solidFill>
              <a:schemeClr val="bg1">
                <a:lumMod val="50000"/>
                <a:alpha val="85000"/>
              </a:schemeClr>
            </a:solidFill>
          </p:spPr>
          <p:txBody>
            <a:bodyPr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1"/>
                  </a:solidFill>
                  <a:latin typeface="+mn-lt"/>
                  <a:ea typeface="+mn-ea"/>
                </a:rPr>
                <a:t>Session C</a:t>
              </a:r>
              <a:endParaRPr lang="en-US" altLang="zh-CN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46"/>
          <p:cNvGrpSpPr/>
          <p:nvPr/>
        </p:nvGrpSpPr>
        <p:grpSpPr bwMode="auto">
          <a:xfrm>
            <a:off x="6929438" y="2071688"/>
            <a:ext cx="1797050" cy="1296987"/>
            <a:chOff x="6929454" y="3429000"/>
            <a:chExt cx="1797640" cy="1297574"/>
          </a:xfrm>
        </p:grpSpPr>
        <p:pic>
          <p:nvPicPr>
            <p:cNvPr id="201745" name="内容占位符 34" descr="Blogger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29520" y="3429000"/>
              <a:ext cx="1297574" cy="1297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/>
            <p:cNvSpPr txBox="1"/>
            <p:nvPr/>
          </p:nvSpPr>
          <p:spPr>
            <a:xfrm>
              <a:off x="6929454" y="4000759"/>
              <a:ext cx="1357758" cy="368467"/>
            </a:xfrm>
            <a:prstGeom prst="rect">
              <a:avLst/>
            </a:prstGeom>
            <a:solidFill>
              <a:schemeClr val="bg1">
                <a:lumMod val="50000"/>
                <a:alpha val="85000"/>
              </a:schemeClr>
            </a:solidFill>
          </p:spPr>
          <p:txBody>
            <a:bodyPr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bg1"/>
                  </a:solidFill>
                </a:rPr>
                <a:t>Session A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50" name="剪去单角的矩形 49"/>
          <p:cNvSpPr/>
          <p:nvPr/>
        </p:nvSpPr>
        <p:spPr>
          <a:xfrm>
            <a:off x="4572000" y="3786188"/>
            <a:ext cx="2286000" cy="128587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Request.</a:t>
            </a:r>
            <a:endParaRPr lang="en-US" altLang="zh-CN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b="1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getSession()</a:t>
            </a:r>
            <a:endParaRPr lang="en-US" altLang="zh-CN" b="1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1748" name="TextBox 50"/>
          <p:cNvSpPr txBox="1">
            <a:spLocks noChangeArrowheads="1"/>
          </p:cNvSpPr>
          <p:nvPr/>
        </p:nvSpPr>
        <p:spPr bwMode="auto">
          <a:xfrm>
            <a:off x="4786313" y="4857750"/>
            <a:ext cx="1357312" cy="369888"/>
          </a:xfrm>
          <a:prstGeom prst="rect">
            <a:avLst/>
          </a:prstGeom>
          <a:solidFill>
            <a:srgbClr val="FFFF00">
              <a:alpha val="61960"/>
            </a:srgb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b="1">
                <a:latin typeface="Lucida Sans Unicode" pitchFamily="34" charset="0"/>
                <a:ea typeface="黑体" pitchFamily="49" charset="-122"/>
              </a:rPr>
              <a:t>servlet</a:t>
            </a:r>
            <a:endParaRPr lang="en-US" altLang="zh-CN" b="1">
              <a:latin typeface="Lucida Sans Unicode" pitchFamily="34" charset="0"/>
              <a:ea typeface="黑体" pitchFamily="49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2500313" y="2714625"/>
            <a:ext cx="2143125" cy="1143000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2500313" y="5000625"/>
            <a:ext cx="2143125" cy="64293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6215063" y="3000375"/>
            <a:ext cx="1214437" cy="1143000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6429375" y="4643438"/>
            <a:ext cx="1285875" cy="64293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50" idx="2"/>
          </p:cNvCxnSpPr>
          <p:nvPr/>
        </p:nvCxnSpPr>
        <p:spPr>
          <a:xfrm>
            <a:off x="2357438" y="3714750"/>
            <a:ext cx="2214562" cy="714375"/>
          </a:xfrm>
          <a:prstGeom prst="straightConnector1">
            <a:avLst/>
          </a:prstGeom>
          <a:ln w="444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6286500" y="3929063"/>
            <a:ext cx="1357313" cy="500062"/>
          </a:xfrm>
          <a:prstGeom prst="straightConnector1">
            <a:avLst/>
          </a:prstGeom>
          <a:ln w="444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81"/>
          <p:cNvGrpSpPr/>
          <p:nvPr/>
        </p:nvGrpSpPr>
        <p:grpSpPr bwMode="auto">
          <a:xfrm>
            <a:off x="214313" y="1428750"/>
            <a:ext cx="2214562" cy="1357313"/>
            <a:chOff x="214282" y="1428736"/>
            <a:chExt cx="2214578" cy="1357322"/>
          </a:xfrm>
        </p:grpSpPr>
        <p:pic>
          <p:nvPicPr>
            <p:cNvPr id="201756" name="Picture 2" descr="D:\learning\css\网页素材\Applications\Applications\Microsoft Office Alternates - Internet Explorer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85786" y="1428736"/>
              <a:ext cx="1643074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1757" name="TextBox 78"/>
            <p:cNvSpPr txBox="1">
              <a:spLocks noChangeArrowheads="1"/>
            </p:cNvSpPr>
            <p:nvPr/>
          </p:nvSpPr>
          <p:spPr bwMode="auto">
            <a:xfrm>
              <a:off x="214282" y="1785926"/>
              <a:ext cx="121444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latin typeface="Lucida Sans Unicode" pitchFamily="34" charset="0"/>
                  <a:ea typeface="黑体" pitchFamily="49" charset="-122"/>
                </a:rPr>
                <a:t>浏览器</a:t>
              </a:r>
              <a:r>
                <a:rPr lang="en-US" altLang="zh-CN">
                  <a:latin typeface="Lucida Sans Unicode" pitchFamily="34" charset="0"/>
                  <a:ea typeface="黑体" pitchFamily="49" charset="-122"/>
                </a:rPr>
                <a:t>A</a:t>
              </a:r>
              <a:endParaRPr lang="en-US" altLang="zh-CN">
                <a:latin typeface="Lucida Sans Unicode" pitchFamily="34" charset="0"/>
                <a:ea typeface="黑体" pitchFamily="49" charset="-122"/>
              </a:endParaRPr>
            </a:p>
          </p:txBody>
        </p:sp>
      </p:grpSp>
      <p:grpSp>
        <p:nvGrpSpPr>
          <p:cNvPr id="9" name="组合 82"/>
          <p:cNvGrpSpPr/>
          <p:nvPr/>
        </p:nvGrpSpPr>
        <p:grpSpPr bwMode="auto">
          <a:xfrm>
            <a:off x="214313" y="3000375"/>
            <a:ext cx="2286000" cy="1357313"/>
            <a:chOff x="214282" y="3000372"/>
            <a:chExt cx="2286016" cy="1357322"/>
          </a:xfrm>
        </p:grpSpPr>
        <p:pic>
          <p:nvPicPr>
            <p:cNvPr id="201759" name="Picture 2" descr="D:\learning\css\网页素材\Applications\Applications\Microsoft Office Alternates - Internet Explorer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24" y="3000372"/>
              <a:ext cx="1643074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1760" name="TextBox 79"/>
            <p:cNvSpPr txBox="1">
              <a:spLocks noChangeArrowheads="1"/>
            </p:cNvSpPr>
            <p:nvPr/>
          </p:nvSpPr>
          <p:spPr bwMode="auto">
            <a:xfrm>
              <a:off x="214282" y="3357562"/>
              <a:ext cx="121444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latin typeface="Lucida Sans Unicode" pitchFamily="34" charset="0"/>
                  <a:ea typeface="黑体" pitchFamily="49" charset="-122"/>
                </a:rPr>
                <a:t>浏览器</a:t>
              </a:r>
              <a:r>
                <a:rPr lang="en-US" altLang="zh-CN">
                  <a:latin typeface="Lucida Sans Unicode" pitchFamily="34" charset="0"/>
                  <a:ea typeface="黑体" pitchFamily="49" charset="-122"/>
                </a:rPr>
                <a:t>B</a:t>
              </a:r>
              <a:endParaRPr lang="en-US" altLang="zh-CN">
                <a:latin typeface="Lucida Sans Unicode" pitchFamily="34" charset="0"/>
                <a:ea typeface="黑体" pitchFamily="49" charset="-122"/>
              </a:endParaRPr>
            </a:p>
          </p:txBody>
        </p:sp>
      </p:grpSp>
      <p:grpSp>
        <p:nvGrpSpPr>
          <p:cNvPr id="10" name="组合 83"/>
          <p:cNvGrpSpPr/>
          <p:nvPr/>
        </p:nvGrpSpPr>
        <p:grpSpPr bwMode="auto">
          <a:xfrm>
            <a:off x="214313" y="4714875"/>
            <a:ext cx="2357437" cy="1357313"/>
            <a:chOff x="214282" y="4714884"/>
            <a:chExt cx="2357454" cy="1357322"/>
          </a:xfrm>
        </p:grpSpPr>
        <p:pic>
          <p:nvPicPr>
            <p:cNvPr id="201762" name="Picture 2" descr="D:\learning\css\网页素材\Applications\Applications\Microsoft Office Alternates - Internet Explorer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8662" y="4714884"/>
              <a:ext cx="1643074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1763" name="TextBox 80"/>
            <p:cNvSpPr txBox="1">
              <a:spLocks noChangeArrowheads="1"/>
            </p:cNvSpPr>
            <p:nvPr/>
          </p:nvSpPr>
          <p:spPr bwMode="auto">
            <a:xfrm>
              <a:off x="214282" y="5072074"/>
              <a:ext cx="121444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latin typeface="Lucida Sans Unicode" pitchFamily="34" charset="0"/>
                  <a:ea typeface="黑体" pitchFamily="49" charset="-122"/>
                </a:rPr>
                <a:t>浏览器</a:t>
              </a:r>
              <a:r>
                <a:rPr lang="en-US" altLang="zh-CN">
                  <a:latin typeface="Lucida Sans Unicode" pitchFamily="34" charset="0"/>
                  <a:ea typeface="黑体" pitchFamily="49" charset="-122"/>
                </a:rPr>
                <a:t>C</a:t>
              </a:r>
              <a:endParaRPr lang="en-US" altLang="zh-CN">
                <a:latin typeface="Lucida Sans Unicode" pitchFamily="34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85804" y="1357331"/>
            <a:ext cx="8229600" cy="47863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/>
              <a:t>编程验证</a:t>
            </a:r>
            <a:endParaRPr lang="zh-CN" altLang="en-US" sz="2800" dirty="0"/>
          </a:p>
          <a:p>
            <a:pPr lvl="1">
              <a:buFontTx/>
              <a:buNone/>
            </a:pPr>
            <a:r>
              <a:rPr lang="en-US" altLang="zh-CN" dirty="0"/>
              <a:t>public void service( … </a:t>
            </a:r>
            <a:r>
              <a:rPr lang="zh-CN" altLang="en-US" dirty="0"/>
              <a:t>）</a:t>
            </a:r>
            <a:r>
              <a:rPr lang="en-US" altLang="zh-CN" dirty="0"/>
              <a:t>throws … {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HttpSession</a:t>
            </a:r>
            <a:r>
              <a:rPr lang="en-US" altLang="zh-CN" dirty="0"/>
              <a:t> session = </a:t>
            </a:r>
            <a:r>
              <a:rPr lang="en-US" altLang="zh-CN" dirty="0" err="1"/>
              <a:t>request.getSession</a:t>
            </a:r>
            <a:r>
              <a:rPr lang="en-US" altLang="zh-CN" dirty="0"/>
              <a:t>(true);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response.setContentType</a:t>
            </a:r>
            <a:r>
              <a:rPr lang="en-US" altLang="zh-CN" dirty="0"/>
              <a:t>(“text/html”);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PrintWriter</a:t>
            </a:r>
            <a:r>
              <a:rPr lang="en-US" altLang="zh-CN" dirty="0"/>
              <a:t> out = </a:t>
            </a:r>
            <a:r>
              <a:rPr lang="en-US" altLang="zh-CN" dirty="0" err="1"/>
              <a:t>response.getWriter</a:t>
            </a:r>
            <a:r>
              <a:rPr lang="en-US" altLang="zh-CN" dirty="0"/>
              <a:t>():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out.println</a:t>
            </a:r>
            <a:r>
              <a:rPr lang="en-US" altLang="zh-CN" dirty="0"/>
              <a:t>( “your session id is ” + </a:t>
            </a:r>
            <a:r>
              <a:rPr lang="en-US" altLang="zh-CN" dirty="0" err="1"/>
              <a:t>session.getId</a:t>
            </a:r>
            <a:r>
              <a:rPr lang="en-US" altLang="zh-CN" dirty="0"/>
              <a:t>() );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r>
              <a:rPr lang="zh-CN" altLang="en-US" sz="2400" dirty="0"/>
              <a:t>通过这个例子我们可以发现，尽管所有的请求都会调用</a:t>
            </a:r>
            <a:r>
              <a:rPr lang="en-US" altLang="zh-CN" sz="2400" dirty="0" err="1"/>
              <a:t>getSession</a:t>
            </a:r>
            <a:r>
              <a:rPr lang="zh-CN" altLang="en-US" sz="2400" dirty="0"/>
              <a:t>方法，但是每个浏览器都有一个属于自己的</a:t>
            </a:r>
            <a:r>
              <a:rPr lang="en-US" altLang="zh-CN" sz="2400" dirty="0"/>
              <a:t>session</a:t>
            </a:r>
            <a:r>
              <a:rPr lang="zh-CN" altLang="en-US" sz="2400" dirty="0"/>
              <a:t>对象</a:t>
            </a:r>
            <a:endParaRPr lang="zh-CN" altLang="en-US" sz="2400" dirty="0"/>
          </a:p>
          <a:p>
            <a:pPr lvl="1">
              <a:buFontTx/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488969"/>
            <a:ext cx="8229600" cy="868362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Session</a:t>
            </a:r>
            <a:r>
              <a:rPr lang="zh-CN" altLang="en-US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的私有性</a:t>
            </a:r>
            <a:endParaRPr lang="zh-CN" altLang="en-US" sz="4100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内容占位符 1"/>
          <p:cNvSpPr>
            <a:spLocks noGrp="1"/>
          </p:cNvSpPr>
          <p:nvPr>
            <p:ph idx="4294967295"/>
          </p:nvPr>
        </p:nvSpPr>
        <p:spPr>
          <a:xfrm>
            <a:off x="414366" y="1428767"/>
            <a:ext cx="8229600" cy="4500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request</a:t>
            </a:r>
            <a:r>
              <a:rPr lang="zh-CN" altLang="en-US" dirty="0"/>
              <a:t>对象一样，</a:t>
            </a:r>
            <a:r>
              <a:rPr lang="en-US" altLang="zh-CN" dirty="0"/>
              <a:t>session</a:t>
            </a:r>
            <a:r>
              <a:rPr lang="zh-CN" altLang="en-US" dirty="0"/>
              <a:t>对象也提供了存取数据的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r>
              <a:rPr lang="en-US" altLang="zh-CN" dirty="0" err="1"/>
              <a:t>session.setAttribute</a:t>
            </a:r>
            <a:r>
              <a:rPr lang="en-US" altLang="zh-CN" dirty="0"/>
              <a:t>( “</a:t>
            </a:r>
            <a:r>
              <a:rPr lang="en-US" altLang="zh-CN" dirty="0">
                <a:solidFill>
                  <a:schemeClr val="accent2"/>
                </a:solidFill>
              </a:rPr>
              <a:t>name</a:t>
            </a:r>
            <a:r>
              <a:rPr lang="en-US" altLang="zh-CN" dirty="0"/>
              <a:t>”, object );</a:t>
            </a:r>
            <a:endParaRPr lang="en-US" altLang="zh-CN" dirty="0"/>
          </a:p>
          <a:p>
            <a:pPr lvl="1"/>
            <a:r>
              <a:rPr lang="en-US" altLang="zh-CN" dirty="0"/>
              <a:t>name : </a:t>
            </a:r>
            <a:r>
              <a:rPr lang="zh-CN" altLang="en-US" dirty="0"/>
              <a:t>数据的别名</a:t>
            </a:r>
            <a:endParaRPr lang="zh-CN" altLang="en-US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：存储的数据本身</a:t>
            </a:r>
            <a:endParaRPr lang="zh-CN" altLang="en-US" dirty="0"/>
          </a:p>
          <a:p>
            <a:r>
              <a:rPr lang="en-US" altLang="zh-CN" dirty="0"/>
              <a:t>Object </a:t>
            </a:r>
            <a:r>
              <a:rPr lang="en-US" altLang="zh-CN" dirty="0" err="1"/>
              <a:t>session.getAttribute</a:t>
            </a:r>
            <a:r>
              <a:rPr lang="en-US" altLang="zh-CN" dirty="0"/>
              <a:t>(“</a:t>
            </a:r>
            <a:r>
              <a:rPr lang="en-US" altLang="zh-CN" dirty="0">
                <a:solidFill>
                  <a:schemeClr val="accent2"/>
                </a:solidFill>
              </a:rPr>
              <a:t>name</a:t>
            </a:r>
            <a:r>
              <a:rPr lang="en-US" altLang="zh-CN" dirty="0"/>
              <a:t>”) ;</a:t>
            </a:r>
            <a:endParaRPr lang="en-US" altLang="zh-CN" dirty="0"/>
          </a:p>
          <a:p>
            <a:pPr lvl="1"/>
            <a:r>
              <a:rPr lang="en-US" altLang="zh-CN" dirty="0"/>
              <a:t>name :</a:t>
            </a:r>
            <a:r>
              <a:rPr lang="zh-CN" altLang="en-US" dirty="0"/>
              <a:t>要获取的数据别名</a:t>
            </a:r>
            <a:endParaRPr lang="zh-CN" altLang="en-US" dirty="0"/>
          </a:p>
          <a:p>
            <a:pPr lvl="1"/>
            <a:r>
              <a:rPr lang="zh-CN" altLang="en-US" dirty="0"/>
              <a:t>返回值：与</a:t>
            </a:r>
            <a:r>
              <a:rPr lang="en-US" altLang="zh-CN" dirty="0"/>
              <a:t>name</a:t>
            </a:r>
            <a:r>
              <a:rPr lang="zh-CN" altLang="en-US" dirty="0"/>
              <a:t>对应的数据对象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714392"/>
            <a:ext cx="8229600" cy="642938"/>
          </a:xfrm>
          <a:noFill/>
        </p:spPr>
        <p:txBody>
          <a:bodyPr rtlCol="0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利用</a:t>
            </a:r>
            <a:r>
              <a:rPr lang="en-US" altLang="zh-CN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session</a:t>
            </a:r>
            <a:r>
              <a:rPr lang="zh-CN" altLang="en-US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存取私人数据</a:t>
            </a:r>
            <a:endParaRPr lang="zh-CN" altLang="en-US" sz="4100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内容占位符 1"/>
          <p:cNvSpPr>
            <a:spLocks noGrp="1"/>
          </p:cNvSpPr>
          <p:nvPr>
            <p:ph idx="4294967295"/>
          </p:nvPr>
        </p:nvSpPr>
        <p:spPr>
          <a:xfrm>
            <a:off x="414366" y="1428769"/>
            <a:ext cx="8229600" cy="464343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登陆成功后将登陆名存储到用户的</a:t>
            </a:r>
            <a:r>
              <a:rPr lang="en-US" altLang="zh-CN" dirty="0"/>
              <a:t>session</a:t>
            </a:r>
            <a:r>
              <a:rPr lang="zh-CN" altLang="en-US" dirty="0"/>
              <a:t>对象中</a:t>
            </a:r>
            <a:endParaRPr lang="zh-CN" altLang="en-US" dirty="0"/>
          </a:p>
          <a:p>
            <a:r>
              <a:rPr lang="zh-CN" altLang="en-US" dirty="0"/>
              <a:t>检查登陆的时候，就判断</a:t>
            </a:r>
            <a:r>
              <a:rPr lang="en-US" altLang="zh-CN" dirty="0"/>
              <a:t>session</a:t>
            </a:r>
            <a:r>
              <a:rPr lang="zh-CN" altLang="en-US" dirty="0"/>
              <a:t>对象中是否存储了用户的登陆名</a:t>
            </a:r>
            <a:endParaRPr lang="zh-CN" altLang="en-US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 err="1"/>
              <a:t>sessoin</a:t>
            </a:r>
            <a:r>
              <a:rPr lang="zh-CN" altLang="en-US" dirty="0"/>
              <a:t>保存了用户名</a:t>
            </a:r>
            <a:r>
              <a:rPr lang="en-US" altLang="zh-CN" dirty="0"/>
              <a:t>:</a:t>
            </a:r>
            <a:r>
              <a:rPr lang="zh-CN" altLang="en-US" dirty="0"/>
              <a:t>说明该用户已经登陆过</a:t>
            </a:r>
            <a:endParaRPr lang="zh-CN" altLang="en-US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 err="1"/>
              <a:t>sesson</a:t>
            </a:r>
            <a:r>
              <a:rPr lang="zh-CN" altLang="en-US" dirty="0"/>
              <a:t>没有保存用户名</a:t>
            </a:r>
            <a:r>
              <a:rPr lang="en-US" altLang="zh-CN" dirty="0"/>
              <a:t>:</a:t>
            </a:r>
            <a:r>
              <a:rPr lang="zh-CN" altLang="en-US" dirty="0"/>
              <a:t>说明该用户没有登陆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488969"/>
            <a:ext cx="8229600" cy="1143000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利用</a:t>
            </a:r>
            <a:r>
              <a:rPr lang="en-US" altLang="zh-CN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session</a:t>
            </a:r>
            <a:r>
              <a:rPr lang="zh-CN" altLang="en-US" sz="4100" kern="1200" dirty="0">
                <a:solidFill>
                  <a:srgbClr val="FF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解决登陆问题</a:t>
            </a:r>
            <a:endParaRPr lang="zh-CN" altLang="en-US" sz="4100" kern="1200" dirty="0">
              <a:solidFill>
                <a:srgbClr val="FF00FF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内容占位符 1"/>
          <p:cNvSpPr>
            <a:spLocks noGrp="1"/>
          </p:cNvSpPr>
          <p:nvPr>
            <p:ph idx="4294967295"/>
          </p:nvPr>
        </p:nvSpPr>
        <p:spPr>
          <a:xfrm>
            <a:off x="414366" y="1231919"/>
            <a:ext cx="8229600" cy="49831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/>
              <a:t>创建 ： 当用户第一次调用</a:t>
            </a:r>
            <a:r>
              <a:rPr lang="en-US" altLang="zh-CN" sz="2400" dirty="0" err="1"/>
              <a:t>getSession</a:t>
            </a:r>
            <a:r>
              <a:rPr lang="en-US" altLang="zh-CN" sz="2400" dirty="0"/>
              <a:t>(true)</a:t>
            </a:r>
            <a:r>
              <a:rPr lang="zh-CN" altLang="en-US" sz="2400" dirty="0"/>
              <a:t>方法</a:t>
            </a:r>
            <a:endParaRPr lang="zh-CN" altLang="en-US" sz="2400" dirty="0"/>
          </a:p>
          <a:p>
            <a:r>
              <a:rPr lang="zh-CN" altLang="en-US" sz="2400" dirty="0"/>
              <a:t>销毁 ： 用户长时间没有执行操作</a:t>
            </a:r>
            <a:r>
              <a:rPr lang="en-US" altLang="zh-CN" sz="2400" dirty="0"/>
              <a:t>(timeout)</a:t>
            </a:r>
            <a:endParaRPr lang="en-US" altLang="zh-CN" sz="2400" dirty="0"/>
          </a:p>
          <a:p>
            <a:pPr lvl="1"/>
            <a:r>
              <a:rPr lang="en-US" altLang="zh-CN" dirty="0">
                <a:solidFill>
                  <a:srgbClr val="FF00FF"/>
                </a:solidFill>
              </a:rPr>
              <a:t>Tomcat</a:t>
            </a:r>
            <a:r>
              <a:rPr lang="zh-CN" altLang="en-US" dirty="0">
                <a:solidFill>
                  <a:srgbClr val="FF00FF"/>
                </a:solidFill>
              </a:rPr>
              <a:t>默认的</a:t>
            </a:r>
            <a:r>
              <a:rPr lang="en-US" altLang="zh-CN" dirty="0">
                <a:solidFill>
                  <a:srgbClr val="FF00FF"/>
                </a:solidFill>
              </a:rPr>
              <a:t>session</a:t>
            </a:r>
            <a:r>
              <a:rPr lang="zh-CN" altLang="en-US" dirty="0">
                <a:solidFill>
                  <a:srgbClr val="FF00FF"/>
                </a:solidFill>
              </a:rPr>
              <a:t>超时为</a:t>
            </a:r>
            <a:r>
              <a:rPr lang="en-US" altLang="zh-CN" dirty="0">
                <a:solidFill>
                  <a:srgbClr val="FF00FF"/>
                </a:solidFill>
              </a:rPr>
              <a:t>30</a:t>
            </a:r>
            <a:r>
              <a:rPr lang="zh-CN" altLang="en-US" dirty="0">
                <a:solidFill>
                  <a:srgbClr val="FF00FF"/>
                </a:solidFill>
              </a:rPr>
              <a:t>分钟</a:t>
            </a:r>
            <a:endParaRPr lang="zh-CN" altLang="en-US" dirty="0">
              <a:solidFill>
                <a:srgbClr val="FF00FF"/>
              </a:solidFill>
            </a:endParaRPr>
          </a:p>
          <a:p>
            <a:pPr lvl="1"/>
            <a:r>
              <a:rPr lang="zh-CN" altLang="en-US" dirty="0"/>
              <a:t>可以在</a:t>
            </a:r>
            <a:r>
              <a:rPr lang="en-US" altLang="zh-CN" dirty="0"/>
              <a:t>web.xml</a:t>
            </a:r>
            <a:r>
              <a:rPr lang="zh-CN" altLang="en-US" dirty="0"/>
              <a:t>中设定</a:t>
            </a:r>
            <a:r>
              <a:rPr lang="en-US" altLang="zh-CN" dirty="0"/>
              <a:t>session</a:t>
            </a:r>
            <a:r>
              <a:rPr lang="zh-CN" altLang="en-US" dirty="0"/>
              <a:t>超时的时间</a:t>
            </a:r>
            <a:endParaRPr lang="zh-CN" altLang="en-US" dirty="0"/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0070C0"/>
                </a:solidFill>
              </a:rPr>
              <a:t>&lt;session-</a:t>
            </a:r>
            <a:r>
              <a:rPr lang="en-US" altLang="zh-CN" dirty="0" err="1">
                <a:solidFill>
                  <a:srgbClr val="0070C0"/>
                </a:solidFill>
              </a:rPr>
              <a:t>config</a:t>
            </a:r>
            <a:r>
              <a:rPr lang="en-US" altLang="zh-CN" dirty="0">
                <a:solidFill>
                  <a:srgbClr val="0070C0"/>
                </a:solidFill>
              </a:rPr>
              <a:t>&gt;</a:t>
            </a:r>
            <a:endParaRPr lang="en-US" altLang="zh-CN" dirty="0">
              <a:solidFill>
                <a:srgbClr val="0070C0"/>
              </a:solidFill>
            </a:endParaRPr>
          </a:p>
          <a:p>
            <a:pPr lvl="3">
              <a:buFontTx/>
              <a:buNone/>
            </a:pPr>
            <a:r>
              <a:rPr lang="en-US" altLang="zh-CN" dirty="0">
                <a:solidFill>
                  <a:srgbClr val="FF00FF"/>
                </a:solidFill>
              </a:rPr>
              <a:t>&lt;session-timeout&gt;10&lt;/session-timeout&gt;</a:t>
            </a:r>
            <a:endParaRPr lang="en-US" altLang="zh-CN" dirty="0">
              <a:solidFill>
                <a:srgbClr val="FF00FF"/>
              </a:solidFill>
            </a:endParaRPr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0070C0"/>
                </a:solidFill>
              </a:rPr>
              <a:t>&lt;/session-</a:t>
            </a:r>
            <a:r>
              <a:rPr lang="en-US" altLang="zh-CN" dirty="0" err="1">
                <a:solidFill>
                  <a:srgbClr val="0070C0"/>
                </a:solidFill>
              </a:rPr>
              <a:t>config</a:t>
            </a:r>
            <a:r>
              <a:rPr lang="en-US" altLang="zh-CN" dirty="0">
                <a:solidFill>
                  <a:srgbClr val="0070C0"/>
                </a:solidFill>
              </a:rPr>
              <a:t>&gt;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sz="2400" dirty="0"/>
              <a:t>Session</a:t>
            </a:r>
            <a:r>
              <a:rPr lang="zh-CN" altLang="en-US" sz="2400" dirty="0"/>
              <a:t>的钝化与锐化：</a:t>
            </a:r>
            <a:endParaRPr lang="zh-CN" altLang="en-US" sz="2400" dirty="0"/>
          </a:p>
          <a:p>
            <a:pPr lvl="1"/>
            <a:r>
              <a:rPr lang="zh-CN" altLang="en-US" sz="2400" dirty="0"/>
              <a:t>当服务器内存空间紧张或</a:t>
            </a:r>
            <a:r>
              <a:rPr lang="en-US" altLang="zh-CN" sz="2400" dirty="0"/>
              <a:t>tomcat</a:t>
            </a:r>
            <a:r>
              <a:rPr lang="zh-CN" altLang="en-US" sz="2400" dirty="0"/>
              <a:t>关闭时，</a:t>
            </a:r>
            <a:r>
              <a:rPr lang="en-US" altLang="zh-CN" sz="2400" dirty="0"/>
              <a:t>tomcat</a:t>
            </a:r>
            <a:r>
              <a:rPr lang="zh-CN" altLang="en-US" sz="2400" dirty="0"/>
              <a:t>会将不活跃的</a:t>
            </a:r>
            <a:r>
              <a:rPr lang="en-US" altLang="zh-CN" sz="2400" dirty="0"/>
              <a:t>session</a:t>
            </a:r>
            <a:r>
              <a:rPr lang="zh-CN" altLang="en-US" sz="2400" dirty="0"/>
              <a:t>保存到磁盘中，当需要使用时或</a:t>
            </a:r>
            <a:r>
              <a:rPr lang="en-US" altLang="zh-CN" sz="2400" dirty="0"/>
              <a:t>tomcat</a:t>
            </a:r>
            <a:r>
              <a:rPr lang="zh-CN" altLang="en-US" sz="2400" dirty="0"/>
              <a:t>重新启动时再次加载到内存中来</a:t>
            </a:r>
            <a:endParaRPr lang="zh-CN" altLang="en-US" sz="2400" dirty="0"/>
          </a:p>
          <a:p>
            <a:pPr>
              <a:buFontTx/>
              <a:buNone/>
            </a:pPr>
            <a:endParaRPr lang="zh-CN" altLang="en-US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Session</a:t>
            </a:r>
            <a:r>
              <a:rPr lang="zh-CN" altLang="en-US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对象的生命周期</a:t>
            </a:r>
            <a:endParaRPr lang="zh-CN" altLang="en-US" sz="4100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易唐模板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宋体"/>
      </a:majorFont>
      <a:minorFont>
        <a:latin typeface="Calibri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noFill/>
          <a:miter lim="800000"/>
        </a:ln>
      </a:spPr>
      <a:bodyPr anchor="b"/>
      <a:lstStyle>
        <a:defPPr algn="l">
          <a:defRPr kumimoji="0" sz="3200" b="1" dirty="0">
            <a:latin typeface="Arial" pitchFamily="34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5803</Words>
  <Application>WPS 演示</Application>
  <PresentationFormat>全屏显示(4:3)</PresentationFormat>
  <Paragraphs>310</Paragraphs>
  <Slides>25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易唐模板</vt:lpstr>
      <vt:lpstr>PowerPoint 演示文稿</vt:lpstr>
      <vt:lpstr>本章学习目标</vt:lpstr>
      <vt:lpstr>会话跟踪</vt:lpstr>
      <vt:lpstr>会话对象HttpSession</vt:lpstr>
      <vt:lpstr>Session的私有性</vt:lpstr>
      <vt:lpstr>Session的私有性</vt:lpstr>
      <vt:lpstr>利用session存取私人数据</vt:lpstr>
      <vt:lpstr>利用session解决登陆问题</vt:lpstr>
      <vt:lpstr>Session对象的生命周期</vt:lpstr>
      <vt:lpstr>Session与request</vt:lpstr>
      <vt:lpstr>Session的实现机制	</vt:lpstr>
      <vt:lpstr>会话跟踪示例</vt:lpstr>
      <vt:lpstr>Cookie	</vt:lpstr>
      <vt:lpstr>如何将Cookie存储到浏览器</vt:lpstr>
      <vt:lpstr>创建Cookie</vt:lpstr>
      <vt:lpstr>将Cookie发送至客户端</vt:lpstr>
      <vt:lpstr>如何获得客户端的Cookie</vt:lpstr>
      <vt:lpstr>利用Cookie解决登陆问题</vt:lpstr>
      <vt:lpstr>Cookie的特征</vt:lpstr>
      <vt:lpstr>演示 URL 和 Cookie 的示例 2-1</vt:lpstr>
      <vt:lpstr>演示 URL 和 Cookie 的示例 2-2</vt:lpstr>
      <vt:lpstr>Servlet 通信方法</vt:lpstr>
      <vt:lpstr>Servlet 间通信</vt:lpstr>
      <vt:lpstr>Servlet 上下文 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ZHQL</dc:creator>
  <cp:lastModifiedBy>Administrator</cp:lastModifiedBy>
  <cp:revision>20</cp:revision>
  <dcterms:created xsi:type="dcterms:W3CDTF">2015-12-17T09:38:00Z</dcterms:created>
  <dcterms:modified xsi:type="dcterms:W3CDTF">2019-08-29T06:16:04Z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