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sldIdLst>
    <p:sldId id="257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400B-6B5D-4D04-A2B3-C694A52BC2C2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0D6-8EB4-4E49-9F4D-3D14F0885F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CB3B-29EA-4E41-B659-3AFA01819A02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9543-A24C-4377-8D43-95CA914074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ACA1-96B5-4CF7-A40F-C042BAE642EA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3D43-AF41-4DA8-8019-B1FE0CBCA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415C7E-8AB1-402D-8E90-B15140A0E7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7067B-48E5-4507-83A6-007F0A759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9863" y="-160338"/>
            <a:ext cx="7980363" cy="10985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43675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9863" y="-160338"/>
            <a:ext cx="7980363" cy="10985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43675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9863" y="-160338"/>
            <a:ext cx="7980363" cy="10985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43675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C08A-7117-4EFB-A299-2B2F47EC73B4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9744E-6C68-4B23-A0AE-3E27AAFF98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1A03-5799-427B-8524-D957F143202E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773A-369C-4BEA-B73D-3A614205C1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7C1F9-6471-4375-A17D-9E1B237215A7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72FB4-A744-4F1A-8A4B-D297F8D15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D3709-315C-4D1F-A32E-83C591AE1539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14D07-6507-437C-B678-667845948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7262-69B8-4EC8-9A79-5F74EB584ACB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630B7-B9A1-46C9-AD53-6E22EF913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C28C-60AC-454A-A7B3-2D5926095C5E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A7E8A-4889-40C3-8DDD-08B26EAA2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6D782-0BE0-4B1A-BB67-FC6C4CE5DB91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75B2E-7E22-4C07-990B-EEDC874D8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FC51-1834-4890-AB2C-A05FB1925B61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9CD4-8177-4F96-A63C-748EEF453B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:\Users\Administrator\Desktop\entor2-B 20142拷贝.jpg"/>
          <p:cNvPicPr>
            <a:picLocks noChangeAspect="1" noChangeArrowheads="1"/>
          </p:cNvPicPr>
          <p:nvPr/>
        </p:nvPicPr>
        <p:blipFill>
          <a:blip r:embed="rId18"/>
          <a:stretch>
            <a:fillRect/>
          </a:stretch>
        </p:blipFill>
        <p:spPr bwMode="auto">
          <a:xfrm>
            <a:off x="3175" y="7"/>
            <a:ext cx="9137650" cy="685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5794"/>
            <a:ext cx="8229600" cy="6318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DB2C7C80-26A9-417B-A2AA-EDA34D241D0D}" type="datetimeFigureOut">
              <a:rPr lang="zh-CN" altLang="en-US"/>
              <a:pPr>
                <a:defRPr/>
              </a:pPr>
              <a:t>2017/5/24 Wednesday</a:t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>
              <a:defRPr/>
            </a:pPr>
            <a:fld id="{3FD3E40F-F293-4283-A872-95936A9B84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Entor2016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346075" y="222885"/>
            <a:ext cx="2170430" cy="5435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1928802"/>
            <a:ext cx="6400800" cy="928694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zh-CN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应用程序 </a:t>
            </a:r>
            <a:r>
              <a:rPr lang="en-US" altLang="zh-CN" sz="4000" b="1" dirty="0" smtClean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zh-CN" altLang="en-US" sz="4000" b="1" dirty="0" smtClean="0">
                <a:solidFill>
                  <a:schemeClr val="tx2">
                    <a:lumMod val="75000"/>
                  </a:schemeClr>
                </a:solidFill>
              </a:rPr>
              <a:t>概述</a:t>
            </a:r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70" y="214290"/>
            <a:ext cx="8229600" cy="79216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Web </a:t>
            </a:r>
            <a:r>
              <a:rPr lang="zh-CN" altLang="en-US" sz="4000" dirty="0">
                <a:solidFill>
                  <a:schemeClr val="tx1"/>
                </a:solidFill>
              </a:rPr>
              <a:t>应用程序体系结构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49" y="1071546"/>
            <a:ext cx="7358114" cy="6477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Web </a:t>
            </a:r>
            <a:r>
              <a:rPr lang="zh-CN" altLang="en-US" dirty="0"/>
              <a:t>应用程序使用三层体系结构</a:t>
            </a:r>
          </a:p>
        </p:txBody>
      </p:sp>
      <p:pic>
        <p:nvPicPr>
          <p:cNvPr id="66570" name="Picture 10" descr="MCED00212_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786578" y="2071678"/>
            <a:ext cx="781050" cy="647700"/>
          </a:xfrm>
          <a:noFill/>
        </p:spPr>
      </p:pic>
      <p:pic>
        <p:nvPicPr>
          <p:cNvPr id="66585" name="Picture 25" descr="MCj0405870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6130925" y="4495800"/>
            <a:ext cx="1073150" cy="1073150"/>
          </a:xfrm>
          <a:noFill/>
        </p:spPr>
      </p:pic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684213" y="5153025"/>
            <a:ext cx="7345362" cy="1150938"/>
          </a:xfrm>
          <a:prstGeom prst="rect">
            <a:avLst/>
          </a:prstGeom>
          <a:solidFill>
            <a:srgbClr val="CCFFFF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828675" y="5295900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ea typeface="黑体" panose="02010609060101010101" pitchFamily="49" charset="-122"/>
              </a:rPr>
              <a:t>表示层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878638" y="5972175"/>
            <a:ext cx="10795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客户端</a:t>
            </a:r>
          </a:p>
        </p:txBody>
      </p:sp>
      <p:pic>
        <p:nvPicPr>
          <p:cNvPr id="66587" name="Picture 27" descr="MCj0405870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8063" y="5224463"/>
            <a:ext cx="78581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88" name="Picture 28" descr="MCj0405870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1288" y="5224463"/>
            <a:ext cx="78581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684213" y="3552825"/>
            <a:ext cx="7345362" cy="1152525"/>
          </a:xfrm>
          <a:prstGeom prst="rect">
            <a:avLst/>
          </a:prstGeom>
          <a:solidFill>
            <a:srgbClr val="33CCCC"/>
          </a:solidFill>
          <a:ln w="9525" algn="ctr">
            <a:miter lim="800000"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900113" y="3552825"/>
            <a:ext cx="2160587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ea typeface="黑体" panose="02010609060101010101" pitchFamily="49" charset="-122"/>
              </a:rPr>
              <a:t>业务层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373813" y="4365625"/>
            <a:ext cx="15843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黑体" panose="02010609060101010101" pitchFamily="49" charset="-122"/>
              </a:rPr>
              <a:t>Web 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66589" name="tower"/>
          <p:cNvSpPr>
            <a:spLocks noEditPoints="1" noChangeArrowheads="1"/>
          </p:cNvSpPr>
          <p:nvPr/>
        </p:nvSpPr>
        <p:spPr bwMode="auto">
          <a:xfrm>
            <a:off x="6950075" y="3619500"/>
            <a:ext cx="471488" cy="6604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lin ang="0" scaled="1"/>
          </a:gra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685800" y="1916113"/>
            <a:ext cx="7345363" cy="1152525"/>
          </a:xfrm>
          <a:prstGeom prst="rect">
            <a:avLst/>
          </a:prstGeom>
          <a:solidFill>
            <a:schemeClr val="accent2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732588" y="2701925"/>
            <a:ext cx="13684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黑体" panose="02010609060101010101" pitchFamily="49" charset="-122"/>
              </a:rPr>
              <a:t>数据库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901700" y="1987550"/>
            <a:ext cx="16541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ea typeface="黑体" panose="02010609060101010101" pitchFamily="49" charset="-122"/>
              </a:rPr>
              <a:t>数据层</a:t>
            </a:r>
          </a:p>
        </p:txBody>
      </p:sp>
      <p:sp>
        <p:nvSpPr>
          <p:cNvPr id="66594" name="AutoShape 34"/>
          <p:cNvSpPr>
            <a:spLocks noChangeArrowheads="1"/>
          </p:cNvSpPr>
          <p:nvPr/>
        </p:nvSpPr>
        <p:spPr bwMode="auto">
          <a:xfrm>
            <a:off x="5507038" y="4705350"/>
            <a:ext cx="288925" cy="360363"/>
          </a:xfrm>
          <a:prstGeom prst="upDownArrow">
            <a:avLst>
              <a:gd name="adj1" fmla="val 50000"/>
              <a:gd name="adj2" fmla="val 24945"/>
            </a:avLst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AutoShape 35"/>
          <p:cNvSpPr>
            <a:spLocks noChangeArrowheads="1"/>
          </p:cNvSpPr>
          <p:nvPr/>
        </p:nvSpPr>
        <p:spPr bwMode="auto">
          <a:xfrm>
            <a:off x="6299200" y="4705350"/>
            <a:ext cx="288925" cy="360363"/>
          </a:xfrm>
          <a:prstGeom prst="upDownArrow">
            <a:avLst>
              <a:gd name="adj1" fmla="val 50000"/>
              <a:gd name="adj2" fmla="val 24945"/>
            </a:avLst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AutoShape 36"/>
          <p:cNvSpPr>
            <a:spLocks noChangeArrowheads="1"/>
          </p:cNvSpPr>
          <p:nvPr/>
        </p:nvSpPr>
        <p:spPr bwMode="auto">
          <a:xfrm>
            <a:off x="7164388" y="4705350"/>
            <a:ext cx="288925" cy="360363"/>
          </a:xfrm>
          <a:prstGeom prst="upDownArrow">
            <a:avLst>
              <a:gd name="adj1" fmla="val 50000"/>
              <a:gd name="adj2" fmla="val 24945"/>
            </a:avLst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7" name="AutoShape 37"/>
          <p:cNvSpPr>
            <a:spLocks noChangeArrowheads="1"/>
          </p:cNvSpPr>
          <p:nvPr/>
        </p:nvSpPr>
        <p:spPr bwMode="auto">
          <a:xfrm>
            <a:off x="7021513" y="3068638"/>
            <a:ext cx="287337" cy="393700"/>
          </a:xfrm>
          <a:prstGeom prst="upDownArrow">
            <a:avLst>
              <a:gd name="adj1" fmla="val 50000"/>
              <a:gd name="adj2" fmla="val 27403"/>
            </a:avLst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 animBg="1"/>
      <p:bldP spid="66582" grpId="0"/>
      <p:bldP spid="66584" grpId="0"/>
      <p:bldP spid="66577" grpId="0" animBg="1"/>
      <p:bldP spid="66578" grpId="0"/>
      <p:bldP spid="66580" grpId="0"/>
      <p:bldP spid="66589" grpId="0" animBg="1"/>
      <p:bldP spid="66568" grpId="0" animBg="1"/>
      <p:bldP spid="66569" grpId="0"/>
      <p:bldP spid="66590" grpId="0"/>
      <p:bldP spid="66594" grpId="0" animBg="1"/>
      <p:bldP spid="66595" grpId="0" animBg="1"/>
      <p:bldP spid="66596" grpId="0" animBg="1"/>
      <p:bldP spid="665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500042"/>
            <a:ext cx="8001056" cy="79216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Web </a:t>
            </a: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</a:rPr>
              <a:t>应用程序目录结构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3455988" cy="3816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/>
              <a:t>        Web </a:t>
            </a:r>
            <a:r>
              <a:rPr lang="zh-CN" altLang="en-US" sz="1800" b="0"/>
              <a:t>应用程序</a:t>
            </a:r>
          </a:p>
          <a:p>
            <a:pPr marL="812800" lvl="1" indent="-279400">
              <a:lnSpc>
                <a:spcPct val="90000"/>
              </a:lnSpc>
            </a:pPr>
            <a:r>
              <a:rPr lang="en-US" altLang="zh-CN" sz="1800"/>
              <a:t>HTML </a:t>
            </a:r>
            <a:r>
              <a:rPr lang="zh-CN" altLang="en-US" sz="1800"/>
              <a:t>文件</a:t>
            </a:r>
          </a:p>
          <a:p>
            <a:pPr marL="812800" lvl="1" indent="-279400">
              <a:lnSpc>
                <a:spcPct val="90000"/>
              </a:lnSpc>
            </a:pPr>
            <a:r>
              <a:rPr lang="zh-CN" altLang="en-US" sz="1800"/>
              <a:t>图像</a:t>
            </a:r>
          </a:p>
          <a:p>
            <a:pPr marL="812800" lvl="1" indent="-279400">
              <a:lnSpc>
                <a:spcPct val="90000"/>
              </a:lnSpc>
            </a:pPr>
            <a:r>
              <a:rPr lang="en-US" sz="1800"/>
              <a:t>Servlet</a:t>
            </a:r>
          </a:p>
          <a:p>
            <a:pPr marL="812800" lvl="1" indent="-279400">
              <a:lnSpc>
                <a:spcPct val="90000"/>
              </a:lnSpc>
            </a:pPr>
            <a:r>
              <a:rPr lang="en-US" altLang="zh-CN" sz="1800"/>
              <a:t>JSP </a:t>
            </a:r>
            <a:r>
              <a:rPr lang="zh-CN" altLang="en-US" sz="1800"/>
              <a:t>页面</a:t>
            </a:r>
          </a:p>
          <a:p>
            <a:pPr marL="812800" lvl="1" indent="-279400">
              <a:lnSpc>
                <a:spcPct val="90000"/>
              </a:lnSpc>
            </a:pPr>
            <a:r>
              <a:rPr lang="en-US" sz="1800"/>
              <a:t>JavaBean</a:t>
            </a:r>
          </a:p>
          <a:p>
            <a:pPr marL="812800" lvl="1" indent="-279400">
              <a:lnSpc>
                <a:spcPct val="90000"/>
              </a:lnSpc>
            </a:pPr>
            <a:r>
              <a:rPr lang="en-US" altLang="zh-CN" sz="1800"/>
              <a:t>Jar </a:t>
            </a:r>
            <a:r>
              <a:rPr lang="zh-CN" altLang="en-US" sz="1800"/>
              <a:t>文件</a:t>
            </a:r>
          </a:p>
          <a:p>
            <a:pPr marL="812800" lvl="1" indent="-279400">
              <a:lnSpc>
                <a:spcPct val="90000"/>
              </a:lnSpc>
            </a:pPr>
            <a:r>
              <a:rPr lang="en-US" sz="1800"/>
              <a:t>Applet</a:t>
            </a:r>
          </a:p>
          <a:p>
            <a:pPr marL="812800" lvl="1" indent="-279400">
              <a:lnSpc>
                <a:spcPct val="90000"/>
              </a:lnSpc>
            </a:pPr>
            <a:r>
              <a:rPr lang="zh-CN" altLang="en-US" sz="1800"/>
              <a:t>标签文件</a:t>
            </a:r>
          </a:p>
          <a:p>
            <a:pPr marL="812800" lvl="1" indent="-279400">
              <a:lnSpc>
                <a:spcPct val="90000"/>
              </a:lnSpc>
            </a:pPr>
            <a:r>
              <a:rPr lang="zh-CN" altLang="en-US" sz="1800"/>
              <a:t>标签库描述符文件</a:t>
            </a:r>
          </a:p>
          <a:p>
            <a:pPr marL="812800" lvl="1" indent="-279400">
              <a:lnSpc>
                <a:spcPct val="90000"/>
              </a:lnSpc>
            </a:pPr>
            <a:r>
              <a:rPr lang="zh-CN" altLang="en-US" sz="1800"/>
              <a:t>部署描述器</a:t>
            </a:r>
          </a:p>
          <a:p>
            <a:pPr marL="812800" lvl="1" indent="-279400">
              <a:lnSpc>
                <a:spcPct val="90000"/>
              </a:lnSpc>
            </a:pPr>
            <a:endParaRPr lang="en-US" sz="1800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2700338" y="2636838"/>
            <a:ext cx="1584325" cy="7207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876800" y="2565400"/>
            <a:ext cx="1655763" cy="7207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sz="2800">
                <a:ea typeface="黑体" panose="02010609060101010101" pitchFamily="49" charset="-122"/>
              </a:rPr>
              <a:t>.war </a:t>
            </a:r>
            <a:r>
              <a:rPr lang="zh-CN" altLang="en-US" sz="2800">
                <a:ea typeface="黑体" panose="02010609060101010101" pitchFamily="49" charset="-122"/>
              </a:rPr>
              <a:t>文件</a:t>
            </a:r>
          </a:p>
        </p:txBody>
      </p:sp>
      <p:sp>
        <p:nvSpPr>
          <p:cNvPr id="69650" name="AutoShape 18"/>
          <p:cNvSpPr>
            <a:spLocks noChangeArrowheads="1"/>
          </p:cNvSpPr>
          <p:nvPr/>
        </p:nvSpPr>
        <p:spPr bwMode="auto">
          <a:xfrm>
            <a:off x="3816350" y="2351088"/>
            <a:ext cx="1800225" cy="503237"/>
          </a:xfrm>
          <a:prstGeom prst="roundRect">
            <a:avLst>
              <a:gd name="adj" fmla="val 16667"/>
            </a:avLst>
          </a:prstGeom>
          <a:solidFill>
            <a:srgbClr val="99CC00"/>
          </a:solidFill>
          <a:ln w="9525">
            <a:rou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>
                <a:solidFill>
                  <a:schemeClr val="bg1"/>
                </a:solidFill>
                <a:ea typeface="黑体" panose="02010609060101010101" pitchFamily="49" charset="-122"/>
              </a:rPr>
              <a:t>文档根目录</a:t>
            </a:r>
          </a:p>
        </p:txBody>
      </p:sp>
      <p:cxnSp>
        <p:nvCxnSpPr>
          <p:cNvPr id="69668" name="AutoShape 36"/>
          <p:cNvCxnSpPr>
            <a:cxnSpLocks noChangeShapeType="1"/>
            <a:stCxn id="69650" idx="2"/>
          </p:cNvCxnSpPr>
          <p:nvPr/>
        </p:nvCxnSpPr>
        <p:spPr bwMode="auto">
          <a:xfrm rot="5400000">
            <a:off x="3598863" y="2098675"/>
            <a:ext cx="361950" cy="18732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</p:spPr>
      </p:cxnSp>
      <p:cxnSp>
        <p:nvCxnSpPr>
          <p:cNvPr id="69672" name="AutoShape 40"/>
          <p:cNvCxnSpPr>
            <a:cxnSpLocks noChangeShapeType="1"/>
          </p:cNvCxnSpPr>
          <p:nvPr/>
        </p:nvCxnSpPr>
        <p:spPr bwMode="auto">
          <a:xfrm>
            <a:off x="4694238" y="3032125"/>
            <a:ext cx="1462087" cy="18415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tailEnd type="triangle" w="med" len="med"/>
          </a:ln>
          <a:effectLst/>
        </p:spPr>
      </p:cxnSp>
      <p:cxnSp>
        <p:nvCxnSpPr>
          <p:cNvPr id="69673" name="AutoShape 41"/>
          <p:cNvCxnSpPr>
            <a:cxnSpLocks noChangeShapeType="1"/>
          </p:cNvCxnSpPr>
          <p:nvPr/>
        </p:nvCxnSpPr>
        <p:spPr bwMode="auto">
          <a:xfrm rot="5400000">
            <a:off x="2942431" y="2251869"/>
            <a:ext cx="1279525" cy="435768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3203575" y="1628775"/>
            <a:ext cx="35274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ea typeface="黑体" panose="02010609060101010101" pitchFamily="49" charset="-122"/>
              </a:rPr>
              <a:t>Web </a:t>
            </a:r>
            <a:r>
              <a:rPr lang="zh-CN" altLang="en-US" sz="2400">
                <a:ea typeface="黑体" panose="02010609060101010101" pitchFamily="49" charset="-122"/>
              </a:rPr>
              <a:t>应用程序目录结构</a:t>
            </a:r>
          </a:p>
        </p:txBody>
      </p:sp>
      <p:sp>
        <p:nvSpPr>
          <p:cNvPr id="69687" name="Line 55"/>
          <p:cNvSpPr>
            <a:spLocks noChangeShapeType="1"/>
          </p:cNvSpPr>
          <p:nvPr/>
        </p:nvSpPr>
        <p:spPr bwMode="auto">
          <a:xfrm>
            <a:off x="3671888" y="4437063"/>
            <a:ext cx="0" cy="635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69689" name="AutoShape 57"/>
          <p:cNvCxnSpPr>
            <a:cxnSpLocks noChangeShapeType="1"/>
          </p:cNvCxnSpPr>
          <p:nvPr/>
        </p:nvCxnSpPr>
        <p:spPr bwMode="auto">
          <a:xfrm>
            <a:off x="5688013" y="4795838"/>
            <a:ext cx="2232025" cy="288925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tailEnd type="triangle" w="med" len="med"/>
          </a:ln>
          <a:effectLst/>
        </p:spPr>
      </p:cxnSp>
      <p:sp>
        <p:nvSpPr>
          <p:cNvPr id="69696" name="Text Box 64"/>
          <p:cNvSpPr txBox="1">
            <a:spLocks noChangeArrowheads="1"/>
          </p:cNvSpPr>
          <p:nvPr/>
        </p:nvSpPr>
        <p:spPr bwMode="auto">
          <a:xfrm>
            <a:off x="898525" y="3789363"/>
            <a:ext cx="4321175" cy="915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index.html, login.jsp, contactus.jsp</a:t>
            </a:r>
          </a:p>
          <a:p>
            <a:pPr algn="l"/>
            <a:r>
              <a:rPr lang="en-US"/>
              <a:t>ViewBooks.jsp, logo.jpg</a:t>
            </a:r>
          </a:p>
          <a:p>
            <a:pPr algn="l"/>
            <a:r>
              <a:rPr lang="en-US"/>
              <a:t>book1.jpg</a:t>
            </a:r>
          </a:p>
        </p:txBody>
      </p:sp>
      <p:sp>
        <p:nvSpPr>
          <p:cNvPr id="69697" name="Text Box 65"/>
          <p:cNvSpPr txBox="1">
            <a:spLocks noChangeArrowheads="1"/>
          </p:cNvSpPr>
          <p:nvPr/>
        </p:nvSpPr>
        <p:spPr bwMode="auto">
          <a:xfrm>
            <a:off x="468313" y="5661025"/>
            <a:ext cx="2052637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AddBook.class, </a:t>
            </a:r>
          </a:p>
          <a:p>
            <a:pPr algn="l"/>
            <a:r>
              <a:rPr lang="en-US"/>
              <a:t>DeleteBook.class </a:t>
            </a:r>
          </a:p>
        </p:txBody>
      </p:sp>
      <p:sp>
        <p:nvSpPr>
          <p:cNvPr id="69698" name="Rectangle 66"/>
          <p:cNvSpPr>
            <a:spLocks noChangeArrowheads="1"/>
          </p:cNvSpPr>
          <p:nvPr/>
        </p:nvSpPr>
        <p:spPr bwMode="auto">
          <a:xfrm>
            <a:off x="2339975" y="5681663"/>
            <a:ext cx="1968500" cy="915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indent="285750" algn="l" defTabSz="-635">
              <a:tabLst>
                <a:tab pos="285750" algn="l"/>
              </a:tabLst>
            </a:pPr>
            <a:r>
              <a:rPr lang="en-US" altLang="zh-CN"/>
              <a:t>mbase.jar, </a:t>
            </a:r>
          </a:p>
          <a:p>
            <a:pPr indent="285750" algn="l" defTabSz="-635">
              <a:tabLst>
                <a:tab pos="285750" algn="l"/>
              </a:tabLst>
            </a:pPr>
            <a:r>
              <a:rPr lang="en-US" altLang="zh-CN"/>
              <a:t>msqlserver.jar,</a:t>
            </a:r>
          </a:p>
          <a:p>
            <a:pPr indent="285750" algn="l" defTabSz="-635">
              <a:tabLst>
                <a:tab pos="285750" algn="l"/>
              </a:tabLst>
            </a:pPr>
            <a:r>
              <a:rPr lang="en-US" altLang="zh-CN"/>
              <a:t>msutil.jar</a:t>
            </a:r>
          </a:p>
        </p:txBody>
      </p:sp>
      <p:sp>
        <p:nvSpPr>
          <p:cNvPr id="69699" name="Rectangle 67"/>
          <p:cNvSpPr>
            <a:spLocks noChangeArrowheads="1"/>
          </p:cNvSpPr>
          <p:nvPr/>
        </p:nvSpPr>
        <p:spPr bwMode="auto">
          <a:xfrm>
            <a:off x="4751388" y="5661025"/>
            <a:ext cx="1898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/>
              <a:t>DisplayBook.tag</a:t>
            </a:r>
            <a:r>
              <a:rPr lang="en-US" altLang="zh-CN"/>
              <a:t> </a:t>
            </a:r>
          </a:p>
        </p:txBody>
      </p:sp>
      <p:sp>
        <p:nvSpPr>
          <p:cNvPr id="69700" name="Rectangle 68"/>
          <p:cNvSpPr>
            <a:spLocks noChangeArrowheads="1"/>
          </p:cNvSpPr>
          <p:nvPr/>
        </p:nvSpPr>
        <p:spPr bwMode="auto">
          <a:xfrm>
            <a:off x="6948488" y="5661025"/>
            <a:ext cx="2190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/>
              <a:t>web.xml, </a:t>
            </a:r>
            <a:r>
              <a:rPr lang="en-US" altLang="zh-CN"/>
              <a:t>books.tld  </a:t>
            </a:r>
          </a:p>
        </p:txBody>
      </p:sp>
      <p:grpSp>
        <p:nvGrpSpPr>
          <p:cNvPr id="2" name="Group 77"/>
          <p:cNvGrpSpPr/>
          <p:nvPr/>
        </p:nvGrpSpPr>
        <p:grpSpPr bwMode="auto">
          <a:xfrm>
            <a:off x="6156325" y="3035300"/>
            <a:ext cx="2093913" cy="192088"/>
            <a:chOff x="3833" y="1888"/>
            <a:chExt cx="1315" cy="181"/>
          </a:xfrm>
        </p:grpSpPr>
        <p:sp>
          <p:nvSpPr>
            <p:cNvPr id="69707" name="Line 75"/>
            <p:cNvSpPr>
              <a:spLocks noChangeShapeType="1"/>
            </p:cNvSpPr>
            <p:nvPr/>
          </p:nvSpPr>
          <p:spPr bwMode="auto">
            <a:xfrm>
              <a:off x="5148" y="1888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8" name="Line 76"/>
            <p:cNvSpPr>
              <a:spLocks noChangeShapeType="1"/>
            </p:cNvSpPr>
            <p:nvPr/>
          </p:nvSpPr>
          <p:spPr bwMode="auto">
            <a:xfrm>
              <a:off x="3833" y="1888"/>
              <a:ext cx="13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8"/>
          <p:cNvGrpSpPr/>
          <p:nvPr/>
        </p:nvGrpSpPr>
        <p:grpSpPr bwMode="auto">
          <a:xfrm>
            <a:off x="3708400" y="4797425"/>
            <a:ext cx="2087563" cy="287338"/>
            <a:chOff x="3833" y="1888"/>
            <a:chExt cx="1315" cy="181"/>
          </a:xfrm>
        </p:grpSpPr>
        <p:sp>
          <p:nvSpPr>
            <p:cNvPr id="69711" name="Line 79"/>
            <p:cNvSpPr>
              <a:spLocks noChangeShapeType="1"/>
            </p:cNvSpPr>
            <p:nvPr/>
          </p:nvSpPr>
          <p:spPr bwMode="auto">
            <a:xfrm>
              <a:off x="5148" y="1888"/>
              <a:ext cx="0" cy="1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2" name="Line 80"/>
            <p:cNvSpPr>
              <a:spLocks noChangeShapeType="1"/>
            </p:cNvSpPr>
            <p:nvPr/>
          </p:nvSpPr>
          <p:spPr bwMode="auto">
            <a:xfrm>
              <a:off x="3833" y="1888"/>
              <a:ext cx="131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1"/>
          <p:cNvGrpSpPr/>
          <p:nvPr/>
        </p:nvGrpSpPr>
        <p:grpSpPr bwMode="auto">
          <a:xfrm>
            <a:off x="3492500" y="2205038"/>
            <a:ext cx="2663825" cy="649287"/>
            <a:chOff x="4150" y="1117"/>
            <a:chExt cx="1270" cy="409"/>
          </a:xfrm>
        </p:grpSpPr>
        <p:sp>
          <p:nvSpPr>
            <p:cNvPr id="69714" name="Rectangle 82"/>
            <p:cNvSpPr>
              <a:spLocks noChangeArrowheads="1"/>
            </p:cNvSpPr>
            <p:nvPr/>
          </p:nvSpPr>
          <p:spPr bwMode="auto">
            <a:xfrm>
              <a:off x="4150" y="1117"/>
              <a:ext cx="1270" cy="409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chemeClr val="accent2"/>
                </a:gs>
              </a:gsLst>
              <a:path path="rect">
                <a:fillToRect l="100000" b="100000"/>
              </a:path>
            </a:gradFill>
            <a:ln w="9525" algn="ctr">
              <a:solidFill>
                <a:schemeClr val="tx1"/>
              </a:solidFill>
              <a:miter lim="800000"/>
            </a:ln>
            <a:effectLst>
              <a:prstShdw prst="shdw13" dist="91581" dir="19578596">
                <a:schemeClr val="bg2">
                  <a:alpha val="50000"/>
                </a:schemeClr>
              </a:prstShdw>
            </a:effec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9715" name="Text Box 83"/>
            <p:cNvSpPr txBox="1">
              <a:spLocks noChangeArrowheads="1"/>
            </p:cNvSpPr>
            <p:nvPr/>
          </p:nvSpPr>
          <p:spPr bwMode="auto">
            <a:xfrm>
              <a:off x="4377" y="1169"/>
              <a:ext cx="862" cy="2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40161" dir="1106097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5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bg1"/>
                  </a:solidFill>
                  <a:ea typeface="黑体" panose="02010609060101010101" pitchFamily="49" charset="-122"/>
                </a:rPr>
                <a:t>文档根目录</a:t>
              </a:r>
            </a:p>
          </p:txBody>
        </p:sp>
      </p:grpSp>
      <p:grpSp>
        <p:nvGrpSpPr>
          <p:cNvPr id="5" name="Group 84"/>
          <p:cNvGrpSpPr/>
          <p:nvPr/>
        </p:nvGrpSpPr>
        <p:grpSpPr bwMode="auto">
          <a:xfrm>
            <a:off x="827088" y="3213100"/>
            <a:ext cx="3744912" cy="569913"/>
            <a:chOff x="385" y="3243"/>
            <a:chExt cx="1905" cy="586"/>
          </a:xfrm>
        </p:grpSpPr>
        <p:sp>
          <p:nvSpPr>
            <p:cNvPr id="69717" name="Rectangle 85"/>
            <p:cNvSpPr>
              <a:spLocks noChangeArrowheads="1"/>
            </p:cNvSpPr>
            <p:nvPr/>
          </p:nvSpPr>
          <p:spPr bwMode="auto">
            <a:xfrm>
              <a:off x="385" y="3243"/>
              <a:ext cx="1905" cy="586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</a:ln>
            <a:effectLst>
              <a:outerShdw dist="81320" dir="3080412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zh-CN" sz="1400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718" name="Text Box 86"/>
            <p:cNvSpPr txBox="1">
              <a:spLocks noChangeArrowheads="1"/>
            </p:cNvSpPr>
            <p:nvPr/>
          </p:nvSpPr>
          <p:spPr bwMode="auto">
            <a:xfrm>
              <a:off x="504" y="3259"/>
              <a:ext cx="1667" cy="4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静态文件</a:t>
              </a:r>
              <a:r>
                <a:rPr lang="en-US" altLang="zh-CN" b="1">
                  <a:ea typeface="黑体" panose="02010609060101010101" pitchFamily="49" charset="-122"/>
                </a:rPr>
                <a:t>(html</a:t>
              </a:r>
              <a:r>
                <a:rPr lang="en-US" b="1">
                  <a:ea typeface="黑体" panose="02010609060101010101" pitchFamily="49" charset="-122"/>
                </a:rPr>
                <a:t>, images</a:t>
              </a:r>
              <a:r>
                <a:rPr lang="en-US" altLang="zh-CN" b="1">
                  <a:ea typeface="黑体" panose="02010609060101010101" pitchFamily="49" charset="-122"/>
                </a:rPr>
                <a:t>……</a:t>
              </a:r>
              <a:r>
                <a:rPr lang="en-US" b="1">
                  <a:ea typeface="黑体" panose="02010609060101010101" pitchFamily="49" charset="-122"/>
                </a:rPr>
                <a:t>)</a:t>
              </a:r>
              <a:endParaRPr lang="en-US" altLang="zh-CN" b="1"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Group 87"/>
          <p:cNvGrpSpPr/>
          <p:nvPr/>
        </p:nvGrpSpPr>
        <p:grpSpPr bwMode="auto">
          <a:xfrm>
            <a:off x="5076825" y="3213100"/>
            <a:ext cx="1511300" cy="569913"/>
            <a:chOff x="385" y="3243"/>
            <a:chExt cx="1905" cy="586"/>
          </a:xfrm>
        </p:grpSpPr>
        <p:sp>
          <p:nvSpPr>
            <p:cNvPr id="69720" name="Rectangle 88"/>
            <p:cNvSpPr>
              <a:spLocks noChangeArrowheads="1"/>
            </p:cNvSpPr>
            <p:nvPr/>
          </p:nvSpPr>
          <p:spPr bwMode="auto">
            <a:xfrm>
              <a:off x="385" y="3243"/>
              <a:ext cx="1905" cy="586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</a:ln>
            <a:effectLst>
              <a:outerShdw dist="81320" dir="3080412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zh-CN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721" name="Text Box 89"/>
            <p:cNvSpPr txBox="1">
              <a:spLocks noChangeArrowheads="1"/>
            </p:cNvSpPr>
            <p:nvPr/>
          </p:nvSpPr>
          <p:spPr bwMode="auto">
            <a:xfrm>
              <a:off x="504" y="3276"/>
              <a:ext cx="1667" cy="3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WEB-INF</a:t>
              </a:r>
              <a:endParaRPr lang="en-US" altLang="zh-CN" b="1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" name="Group 90"/>
          <p:cNvGrpSpPr/>
          <p:nvPr/>
        </p:nvGrpSpPr>
        <p:grpSpPr bwMode="auto">
          <a:xfrm>
            <a:off x="7019925" y="3213100"/>
            <a:ext cx="1511300" cy="569913"/>
            <a:chOff x="385" y="3243"/>
            <a:chExt cx="1905" cy="586"/>
          </a:xfrm>
        </p:grpSpPr>
        <p:sp>
          <p:nvSpPr>
            <p:cNvPr id="69723" name="Rectangle 91"/>
            <p:cNvSpPr>
              <a:spLocks noChangeArrowheads="1"/>
            </p:cNvSpPr>
            <p:nvPr/>
          </p:nvSpPr>
          <p:spPr bwMode="auto">
            <a:xfrm>
              <a:off x="385" y="3243"/>
              <a:ext cx="1905" cy="586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</a:ln>
            <a:effectLst>
              <a:outerShdw dist="81320" dir="3080412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zh-CN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724" name="Text Box 92"/>
            <p:cNvSpPr txBox="1">
              <a:spLocks noChangeArrowheads="1"/>
            </p:cNvSpPr>
            <p:nvPr/>
          </p:nvSpPr>
          <p:spPr bwMode="auto">
            <a:xfrm>
              <a:off x="503" y="3275"/>
              <a:ext cx="1669" cy="3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JSP</a:t>
              </a:r>
              <a:endParaRPr lang="en-US" altLang="zh-CN" b="1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8" name="Group 96"/>
          <p:cNvGrpSpPr/>
          <p:nvPr/>
        </p:nvGrpSpPr>
        <p:grpSpPr bwMode="auto">
          <a:xfrm>
            <a:off x="755650" y="5091113"/>
            <a:ext cx="1511300" cy="569912"/>
            <a:chOff x="385" y="3243"/>
            <a:chExt cx="1905" cy="586"/>
          </a:xfrm>
        </p:grpSpPr>
        <p:sp>
          <p:nvSpPr>
            <p:cNvPr id="69729" name="Rectangle 97"/>
            <p:cNvSpPr>
              <a:spLocks noChangeArrowheads="1"/>
            </p:cNvSpPr>
            <p:nvPr/>
          </p:nvSpPr>
          <p:spPr bwMode="auto">
            <a:xfrm>
              <a:off x="385" y="3243"/>
              <a:ext cx="1905" cy="586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</a:ln>
            <a:effectLst>
              <a:outerShdw dist="81320" dir="3080412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zh-CN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730" name="Text Box 98"/>
            <p:cNvSpPr txBox="1">
              <a:spLocks noChangeArrowheads="1"/>
            </p:cNvSpPr>
            <p:nvPr/>
          </p:nvSpPr>
          <p:spPr bwMode="auto">
            <a:xfrm>
              <a:off x="503" y="3261"/>
              <a:ext cx="1669" cy="4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类</a:t>
              </a:r>
            </a:p>
          </p:txBody>
        </p:sp>
      </p:grpSp>
      <p:grpSp>
        <p:nvGrpSpPr>
          <p:cNvPr id="9" name="Group 99"/>
          <p:cNvGrpSpPr/>
          <p:nvPr/>
        </p:nvGrpSpPr>
        <p:grpSpPr bwMode="auto">
          <a:xfrm>
            <a:off x="2801938" y="5091113"/>
            <a:ext cx="1511300" cy="569912"/>
            <a:chOff x="385" y="3243"/>
            <a:chExt cx="1905" cy="586"/>
          </a:xfrm>
        </p:grpSpPr>
        <p:sp>
          <p:nvSpPr>
            <p:cNvPr id="69732" name="Rectangle 100"/>
            <p:cNvSpPr>
              <a:spLocks noChangeArrowheads="1"/>
            </p:cNvSpPr>
            <p:nvPr/>
          </p:nvSpPr>
          <p:spPr bwMode="auto">
            <a:xfrm>
              <a:off x="385" y="3243"/>
              <a:ext cx="1905" cy="586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</a:ln>
            <a:effectLst>
              <a:outerShdw dist="81320" dir="3080412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zh-CN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733" name="Text Box 101"/>
            <p:cNvSpPr txBox="1">
              <a:spLocks noChangeArrowheads="1"/>
            </p:cNvSpPr>
            <p:nvPr/>
          </p:nvSpPr>
          <p:spPr bwMode="auto">
            <a:xfrm>
              <a:off x="503" y="3261"/>
              <a:ext cx="1669" cy="4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库</a:t>
              </a:r>
            </a:p>
          </p:txBody>
        </p:sp>
      </p:grpSp>
      <p:grpSp>
        <p:nvGrpSpPr>
          <p:cNvPr id="10" name="Group 102"/>
          <p:cNvGrpSpPr/>
          <p:nvPr/>
        </p:nvGrpSpPr>
        <p:grpSpPr bwMode="auto">
          <a:xfrm>
            <a:off x="4905375" y="5091113"/>
            <a:ext cx="1511300" cy="569912"/>
            <a:chOff x="385" y="3243"/>
            <a:chExt cx="1905" cy="586"/>
          </a:xfrm>
        </p:grpSpPr>
        <p:sp>
          <p:nvSpPr>
            <p:cNvPr id="69735" name="Rectangle 103"/>
            <p:cNvSpPr>
              <a:spLocks noChangeArrowheads="1"/>
            </p:cNvSpPr>
            <p:nvPr/>
          </p:nvSpPr>
          <p:spPr bwMode="auto">
            <a:xfrm>
              <a:off x="385" y="3243"/>
              <a:ext cx="1905" cy="586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</a:ln>
            <a:effectLst>
              <a:outerShdw dist="81320" dir="3080412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zh-CN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736" name="Text Box 104"/>
            <p:cNvSpPr txBox="1">
              <a:spLocks noChangeArrowheads="1"/>
            </p:cNvSpPr>
            <p:nvPr/>
          </p:nvSpPr>
          <p:spPr bwMode="auto">
            <a:xfrm>
              <a:off x="503" y="3261"/>
              <a:ext cx="1669" cy="4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标签</a:t>
              </a:r>
            </a:p>
          </p:txBody>
        </p:sp>
      </p:grpSp>
      <p:grpSp>
        <p:nvGrpSpPr>
          <p:cNvPr id="11" name="Group 105"/>
          <p:cNvGrpSpPr/>
          <p:nvPr/>
        </p:nvGrpSpPr>
        <p:grpSpPr bwMode="auto">
          <a:xfrm>
            <a:off x="6877050" y="5091113"/>
            <a:ext cx="2019300" cy="569912"/>
            <a:chOff x="385" y="3243"/>
            <a:chExt cx="1905" cy="586"/>
          </a:xfrm>
        </p:grpSpPr>
        <p:sp>
          <p:nvSpPr>
            <p:cNvPr id="69738" name="Rectangle 106"/>
            <p:cNvSpPr>
              <a:spLocks noChangeArrowheads="1"/>
            </p:cNvSpPr>
            <p:nvPr/>
          </p:nvSpPr>
          <p:spPr bwMode="auto">
            <a:xfrm>
              <a:off x="385" y="3243"/>
              <a:ext cx="1905" cy="586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</a:ln>
            <a:effectLst>
              <a:outerShdw dist="81320" dir="3080412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/>
              <a:endParaRPr lang="zh-CN" altLang="zh-CN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739" name="Text Box 107"/>
            <p:cNvSpPr txBox="1">
              <a:spLocks noChangeArrowheads="1"/>
            </p:cNvSpPr>
            <p:nvPr/>
          </p:nvSpPr>
          <p:spPr bwMode="auto">
            <a:xfrm>
              <a:off x="503" y="3275"/>
              <a:ext cx="1669" cy="3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.tld, web.xml</a:t>
              </a:r>
              <a:endParaRPr lang="en-US" altLang="zh-CN" b="1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10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000"/>
                            </p:stCondLst>
                            <p:childTnLst>
                              <p:par>
                                <p:cTn id="1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9" dur="500"/>
                                        <p:tgtEl>
                                          <p:spTgt spid="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5" dur="500"/>
                                        <p:tgtEl>
                                          <p:spTgt spid="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4" dur="5000"/>
                                        <p:tgtEl>
                                          <p:spTgt spid="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0"/>
                            </p:stCondLst>
                            <p:childTnLst>
                              <p:par>
                                <p:cTn id="1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3000"/>
                                        <p:tgtEl>
                                          <p:spTgt spid="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000"/>
                            </p:stCondLst>
                            <p:childTnLst>
                              <p:par>
                                <p:cTn id="19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2" dur="2000"/>
                                        <p:tgtEl>
                                          <p:spTgt spid="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6" dur="3000"/>
                                        <p:tgtEl>
                                          <p:spTgt spid="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0" dur="20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9635" grpId="1" build="p"/>
      <p:bldP spid="69637" grpId="0" animBg="1"/>
      <p:bldP spid="69637" grpId="1" animBg="1"/>
      <p:bldP spid="69638" grpId="0" animBg="1"/>
      <p:bldP spid="69638" grpId="1" animBg="1"/>
      <p:bldP spid="69650" grpId="0" animBg="1"/>
      <p:bldP spid="69678" grpId="0"/>
      <p:bldP spid="69687" grpId="0" animBg="1"/>
      <p:bldP spid="69696" grpId="0"/>
      <p:bldP spid="69697" grpId="0"/>
      <p:bldP spid="69698" grpId="0"/>
      <p:bldP spid="69699" grpId="0"/>
      <p:bldP spid="697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00042"/>
            <a:ext cx="8115328" cy="857256"/>
          </a:xfrm>
          <a:noFill/>
        </p:spPr>
        <p:txBody>
          <a:bodyPr/>
          <a:lstStyle/>
          <a:p>
            <a:pPr algn="ctr"/>
            <a:r>
              <a:rPr lang="en-US" altLang="zh-CN" dirty="0"/>
              <a:t>Web </a:t>
            </a:r>
            <a:r>
              <a:rPr lang="zh-CN" altLang="en-US" dirty="0">
                <a:latin typeface="黑体" panose="02010609060101010101" pitchFamily="49" charset="-122"/>
              </a:rPr>
              <a:t>应用程序开发过程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341438"/>
            <a:ext cx="8143931" cy="4873644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设计目录结构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编写 </a:t>
            </a:r>
            <a:r>
              <a:rPr lang="en-US" altLang="zh-CN" b="1" dirty="0"/>
              <a:t>Web </a:t>
            </a:r>
            <a:r>
              <a:rPr lang="zh-CN" altLang="en-US" b="1" dirty="0"/>
              <a:t>应用程序代码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编写部署描述符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编译代码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将 </a:t>
            </a:r>
            <a:r>
              <a:rPr lang="en-US" altLang="zh-CN" b="1" dirty="0"/>
              <a:t>Web </a:t>
            </a:r>
            <a:r>
              <a:rPr lang="zh-CN" altLang="en-US" b="1" dirty="0"/>
              <a:t>应用程序打包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部署 </a:t>
            </a:r>
            <a:r>
              <a:rPr lang="en-US" altLang="zh-CN" b="1" dirty="0"/>
              <a:t>Web </a:t>
            </a:r>
            <a:r>
              <a:rPr lang="zh-CN" altLang="en-US" b="1" dirty="0"/>
              <a:t>应用程序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执行 </a:t>
            </a:r>
            <a:r>
              <a:rPr lang="en-US" altLang="zh-CN" b="1" dirty="0"/>
              <a:t>Web </a:t>
            </a:r>
            <a:r>
              <a:rPr lang="zh-CN" altLang="en-US" b="1" dirty="0"/>
              <a:t>应用程序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6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6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8229600" cy="792162"/>
          </a:xfrm>
        </p:spPr>
        <p:txBody>
          <a:bodyPr/>
          <a:lstStyle/>
          <a:p>
            <a:pPr algn="ctr"/>
            <a:r>
              <a:rPr lang="en-US" dirty="0"/>
              <a:t>Tomcat </a:t>
            </a:r>
            <a:r>
              <a:rPr lang="zh-CN" altLang="en-US" dirty="0"/>
              <a:t>配置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1214422"/>
            <a:ext cx="8229600" cy="576263"/>
          </a:xfrm>
          <a:noFill/>
        </p:spPr>
        <p:txBody>
          <a:bodyPr/>
          <a:lstStyle/>
          <a:p>
            <a:r>
              <a:rPr lang="zh-CN" altLang="en-US" sz="2400" b="1" dirty="0">
                <a:sym typeface="Wingdings" panose="05000000000000000000" pitchFamily="2" charset="2"/>
              </a:rPr>
              <a:t>选择“</a:t>
            </a:r>
            <a:r>
              <a:rPr lang="en-US" altLang="zh-CN" sz="2400" b="1" dirty="0"/>
              <a:t>window</a:t>
            </a:r>
            <a:r>
              <a:rPr lang="en-US" altLang="zh-CN" sz="2400" b="1" dirty="0">
                <a:sym typeface="Wingdings" panose="05000000000000000000" pitchFamily="2" charset="2"/>
              </a:rPr>
              <a:t>”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ym typeface="Wingdings" panose="05000000000000000000" pitchFamily="2" charset="2"/>
              </a:rPr>
              <a:t>“preferences”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ym typeface="Wingdings" panose="05000000000000000000" pitchFamily="2" charset="2"/>
              </a:rPr>
              <a:t>“</a:t>
            </a:r>
            <a:r>
              <a:rPr lang="en-US" altLang="zh-CN" sz="2400" b="1" dirty="0" err="1">
                <a:sym typeface="Wingdings" panose="05000000000000000000" pitchFamily="2" charset="2"/>
              </a:rPr>
              <a:t>myeclipse</a:t>
            </a:r>
            <a:r>
              <a:rPr lang="en-US" altLang="zh-CN" sz="2400" b="1" dirty="0">
                <a:sym typeface="Wingdings" panose="05000000000000000000" pitchFamily="2" charset="2"/>
              </a:rPr>
              <a:t>”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ym typeface="Wingdings" panose="05000000000000000000" pitchFamily="2" charset="2"/>
              </a:rPr>
              <a:t>“tomcat”</a:t>
            </a:r>
          </a:p>
          <a:p>
            <a:endParaRPr lang="en-US" altLang="zh-CN" sz="2000" dirty="0">
              <a:sym typeface="Wingdings" panose="05000000000000000000" pitchFamily="2" charset="2"/>
            </a:endParaRPr>
          </a:p>
          <a:p>
            <a:endParaRPr lang="en-US" altLang="zh-CN" sz="2000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sz="2000" dirty="0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333500" y="4652963"/>
            <a:ext cx="6478588" cy="468312"/>
          </a:xfrm>
          <a:prstGeom prst="rect">
            <a:avLst/>
          </a:prstGeom>
          <a:gradFill rotWithShape="1">
            <a:gsLst>
              <a:gs pos="0">
                <a:srgbClr val="7FCDA6"/>
              </a:gs>
              <a:gs pos="100000">
                <a:srgbClr val="FFFFFF"/>
              </a:gs>
            </a:gsLst>
            <a:lin ang="5400000" scaled="1"/>
          </a:gradFill>
          <a:ln w="34925" cmpd="thinThick" algn="ctr">
            <a:solidFill>
              <a:srgbClr val="5C208E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黑体" panose="02010609060101010101" pitchFamily="49" charset="-122"/>
              </a:rPr>
              <a:t>演示</a:t>
            </a:r>
            <a:r>
              <a:rPr lang="en-US" altLang="zh-CN" sz="2400">
                <a:ea typeface="黑体" panose="02010609060101010101" pitchFamily="49" charset="-122"/>
              </a:rPr>
              <a:t>:</a:t>
            </a:r>
            <a:r>
              <a:rPr lang="zh-CN" altLang="en-US" sz="2400">
                <a:ea typeface="黑体" panose="02010609060101010101" pitchFamily="49" charset="-122"/>
              </a:rPr>
              <a:t>在 </a:t>
            </a:r>
            <a:r>
              <a:rPr lang="en-US" altLang="zh-CN" sz="2400">
                <a:ea typeface="黑体" panose="02010609060101010101" pitchFamily="49" charset="-122"/>
              </a:rPr>
              <a:t>myeclipse </a:t>
            </a:r>
            <a:r>
              <a:rPr lang="zh-CN" altLang="en-US" sz="2400">
                <a:ea typeface="黑体" panose="02010609060101010101" pitchFamily="49" charset="-122"/>
              </a:rPr>
              <a:t>中配置 </a:t>
            </a:r>
            <a:r>
              <a:rPr lang="en-US" altLang="zh-CN" sz="2400">
                <a:ea typeface="黑体" panose="02010609060101010101" pitchFamily="49" charset="-122"/>
              </a:rPr>
              <a:t>Tomcat </a:t>
            </a:r>
            <a:r>
              <a:rPr lang="zh-CN" altLang="en-US" sz="2400">
                <a:ea typeface="黑体" panose="02010609060101010101" pitchFamily="49" charset="-122"/>
              </a:rPr>
              <a:t>的步骤</a:t>
            </a:r>
          </a:p>
        </p:txBody>
      </p:sp>
      <p:pic>
        <p:nvPicPr>
          <p:cNvPr id="72712" name="Picture 8" descr="65{ZYIRDW_]W17$OJYXZ3G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2060575"/>
            <a:ext cx="5743575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build="p"/>
      <p:bldP spid="72708" grpId="0" animBg="1"/>
      <p:bldP spid="7270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8229600" cy="642942"/>
          </a:xfrm>
        </p:spPr>
        <p:txBody>
          <a:bodyPr/>
          <a:lstStyle/>
          <a:p>
            <a:pPr algn="ctr"/>
            <a:r>
              <a:rPr lang="zh-CN" altLang="en-US" dirty="0"/>
              <a:t>总结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500035" y="1142984"/>
            <a:ext cx="8143932" cy="492922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与桌面应用程序相比，</a:t>
            </a:r>
            <a:r>
              <a:rPr lang="en-US" altLang="zh-CN" sz="2800" dirty="0"/>
              <a:t>Web </a:t>
            </a:r>
            <a:r>
              <a:rPr lang="zh-CN" altLang="en-US" sz="2800" dirty="0"/>
              <a:t>应用程序易于维护、升级和部署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使用 </a:t>
            </a:r>
            <a:r>
              <a:rPr lang="en-US" altLang="zh-CN" sz="2800" dirty="0"/>
              <a:t>GET </a:t>
            </a:r>
            <a:r>
              <a:rPr lang="zh-CN" altLang="en-US" sz="2800" dirty="0"/>
              <a:t>方法请求的页面可以设置为书签或通过电子邮件发送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发送信用卡号、密码等敏感信息时使用 </a:t>
            </a:r>
            <a:r>
              <a:rPr lang="en-US" altLang="zh-CN" sz="2800" dirty="0"/>
              <a:t>POST </a:t>
            </a:r>
            <a:r>
              <a:rPr lang="zh-CN" altLang="en-US" sz="2800" dirty="0"/>
              <a:t>方法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在三层体系结构中，表示层不能与数据层直接交互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Web</a:t>
            </a:r>
            <a:r>
              <a:rPr lang="zh-CN" altLang="en-US" sz="2800" dirty="0"/>
              <a:t>应用程序有其标准的目录结构和文件要求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本课程学习目标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00035" y="1341438"/>
            <a:ext cx="8286808" cy="437357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理解</a:t>
            </a:r>
            <a:r>
              <a:rPr lang="en-US" altLang="zh-CN" dirty="0"/>
              <a:t>Web</a:t>
            </a:r>
            <a:r>
              <a:rPr lang="zh-CN" altLang="en-US" dirty="0"/>
              <a:t>应用及开发的基本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理解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项目的结构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en-US" altLang="zh-CN" dirty="0" err="1">
                <a:solidFill>
                  <a:srgbClr val="FF0000"/>
                </a:solidFill>
              </a:rPr>
              <a:t>Servlet</a:t>
            </a:r>
            <a:r>
              <a:rPr lang="zh-CN" altLang="en-US" dirty="0">
                <a:solidFill>
                  <a:srgbClr val="FF0000"/>
                </a:solidFill>
              </a:rPr>
              <a:t>、会话管理、</a:t>
            </a:r>
            <a:r>
              <a:rPr lang="en-US" altLang="zh-CN" dirty="0">
                <a:solidFill>
                  <a:srgbClr val="FF0000"/>
                </a:solidFill>
              </a:rPr>
              <a:t>Filter</a:t>
            </a:r>
            <a:r>
              <a:rPr lang="zh-CN" altLang="en-US" dirty="0">
                <a:solidFill>
                  <a:srgbClr val="FF0000"/>
                </a:solidFill>
              </a:rPr>
              <a:t>等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en-US" altLang="zh-CN" dirty="0">
                <a:solidFill>
                  <a:srgbClr val="FF0000"/>
                </a:solidFill>
              </a:rPr>
              <a:t>JSP 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JSP EL</a:t>
            </a:r>
            <a:r>
              <a:rPr lang="zh-CN" altLang="en-US" dirty="0">
                <a:solidFill>
                  <a:srgbClr val="FF0000"/>
                </a:solidFill>
              </a:rPr>
              <a:t>及</a:t>
            </a:r>
            <a:r>
              <a:rPr lang="en-US" altLang="zh-CN" dirty="0">
                <a:solidFill>
                  <a:srgbClr val="FF0000"/>
                </a:solidFill>
              </a:rPr>
              <a:t>JSTL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编写基于</a:t>
            </a:r>
            <a:r>
              <a:rPr lang="en-US" altLang="zh-CN" dirty="0">
                <a:solidFill>
                  <a:srgbClr val="FF0000"/>
                </a:solidFill>
              </a:rPr>
              <a:t>MVC</a:t>
            </a:r>
            <a:r>
              <a:rPr lang="zh-CN" altLang="en-US" dirty="0">
                <a:solidFill>
                  <a:srgbClr val="FF0000"/>
                </a:solidFill>
              </a:rPr>
              <a:t>模式的</a:t>
            </a:r>
            <a:r>
              <a:rPr lang="en-US" altLang="zh-CN" dirty="0">
                <a:solidFill>
                  <a:srgbClr val="FF0000"/>
                </a:solidFill>
              </a:rPr>
              <a:t>Java Web</a:t>
            </a:r>
            <a:r>
              <a:rPr lang="zh-CN" altLang="en-US" dirty="0">
                <a:solidFill>
                  <a:srgbClr val="FF0000"/>
                </a:solidFill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8229600" cy="792162"/>
          </a:xfrm>
        </p:spPr>
        <p:txBody>
          <a:bodyPr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本章学习目标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341438"/>
            <a:ext cx="8358245" cy="452596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描述 </a:t>
            </a:r>
            <a:r>
              <a:rPr lang="en-US" altLang="zh-CN" dirty="0"/>
              <a:t>Web </a:t>
            </a:r>
            <a:r>
              <a:rPr lang="zh-CN" altLang="en-US" dirty="0"/>
              <a:t>应用程序多级架构视图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回顾 </a:t>
            </a:r>
            <a:r>
              <a:rPr lang="en-US" altLang="zh-CN" dirty="0"/>
              <a:t>HTTP </a:t>
            </a:r>
            <a:r>
              <a:rPr lang="zh-CN" altLang="en-US" dirty="0"/>
              <a:t>协议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描述典型 </a:t>
            </a:r>
            <a:r>
              <a:rPr lang="en-US" altLang="zh-CN" dirty="0"/>
              <a:t>Web </a:t>
            </a:r>
            <a:r>
              <a:rPr lang="zh-CN" altLang="en-US" dirty="0"/>
              <a:t>应用程序的结构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描述 </a:t>
            </a:r>
            <a:r>
              <a:rPr lang="en-US" altLang="zh-CN" dirty="0"/>
              <a:t>Web </a:t>
            </a:r>
            <a:r>
              <a:rPr lang="zh-CN" altLang="en-US" dirty="0"/>
              <a:t>开发过程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内容占位符 2"/>
          <p:cNvSpPr>
            <a:spLocks noGrp="1"/>
          </p:cNvSpPr>
          <p:nvPr>
            <p:ph idx="4294967295"/>
          </p:nvPr>
        </p:nvSpPr>
        <p:spPr>
          <a:xfrm>
            <a:off x="428596" y="1143000"/>
            <a:ext cx="8229600" cy="48752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</a:rPr>
              <a:t>C/S</a:t>
            </a:r>
            <a:r>
              <a:rPr lang="zh-CN" altLang="en-US" sz="3600" dirty="0">
                <a:solidFill>
                  <a:schemeClr val="tx1"/>
                </a:solidFill>
              </a:rPr>
              <a:t>结构 和 </a:t>
            </a:r>
            <a:r>
              <a:rPr lang="en-US" altLang="zh-CN" sz="3600" dirty="0">
                <a:solidFill>
                  <a:schemeClr val="tx1"/>
                </a:solidFill>
              </a:rPr>
              <a:t>B/ S </a:t>
            </a:r>
            <a:r>
              <a:rPr lang="zh-CN" altLang="en-US" sz="3600" dirty="0">
                <a:solidFill>
                  <a:schemeClr val="tx1"/>
                </a:solidFill>
              </a:rPr>
              <a:t>结构</a:t>
            </a:r>
          </a:p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c/s</a:t>
            </a:r>
            <a:r>
              <a:rPr lang="zh-CN" altLang="en-US" sz="2800" dirty="0">
                <a:solidFill>
                  <a:schemeClr val="tx1"/>
                </a:solidFill>
              </a:rPr>
              <a:t>结构，</a:t>
            </a:r>
            <a:r>
              <a:rPr lang="zh-CN" altLang="en-US" sz="2800" dirty="0">
                <a:solidFill>
                  <a:srgbClr val="FF0000"/>
                </a:solidFill>
              </a:rPr>
              <a:t>即</a:t>
            </a:r>
            <a:r>
              <a:rPr lang="en-US" altLang="zh-CN" sz="2800" dirty="0">
                <a:solidFill>
                  <a:srgbClr val="FF0000"/>
                </a:solidFill>
              </a:rPr>
              <a:t>client/server</a:t>
            </a:r>
            <a:r>
              <a:rPr lang="zh-CN" altLang="en-US" sz="2800" dirty="0">
                <a:solidFill>
                  <a:srgbClr val="FF0000"/>
                </a:solidFill>
              </a:rPr>
              <a:t>结构的应用程序 。</a:t>
            </a:r>
          </a:p>
          <a:p>
            <a:pPr lvl="2"/>
            <a:r>
              <a:rPr lang="zh-CN" altLang="en-US" sz="2800" dirty="0">
                <a:solidFill>
                  <a:schemeClr val="tx1"/>
                </a:solidFill>
              </a:rPr>
              <a:t>使用一个</a:t>
            </a:r>
            <a:r>
              <a:rPr lang="zh-CN" altLang="en-US" sz="2800" dirty="0">
                <a:solidFill>
                  <a:srgbClr val="0000FF"/>
                </a:solidFill>
              </a:rPr>
              <a:t>桌面程序作为客户端</a:t>
            </a:r>
          </a:p>
          <a:p>
            <a:pPr lvl="2"/>
            <a:r>
              <a:rPr lang="zh-CN" altLang="en-US" sz="2800" dirty="0">
                <a:solidFill>
                  <a:srgbClr val="FF00FF"/>
                </a:solidFill>
              </a:rPr>
              <a:t>使用自定义的应用层协议与服务器通信</a:t>
            </a:r>
          </a:p>
          <a:p>
            <a:pPr lvl="2">
              <a:buFontTx/>
              <a:buNone/>
            </a:pP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B/S</a:t>
            </a:r>
            <a:r>
              <a:rPr lang="zh-CN" altLang="en-US" sz="2800" dirty="0">
                <a:solidFill>
                  <a:schemeClr val="tx1"/>
                </a:solidFill>
              </a:rPr>
              <a:t>结构，</a:t>
            </a:r>
            <a:r>
              <a:rPr lang="zh-CN" altLang="en-US" sz="2800" dirty="0">
                <a:solidFill>
                  <a:srgbClr val="FF0000"/>
                </a:solidFill>
              </a:rPr>
              <a:t>即</a:t>
            </a:r>
            <a:r>
              <a:rPr lang="en-US" altLang="zh-CN" sz="2800" dirty="0">
                <a:solidFill>
                  <a:srgbClr val="FF0000"/>
                </a:solidFill>
              </a:rPr>
              <a:t>Browser/Server</a:t>
            </a:r>
            <a:r>
              <a:rPr lang="zh-CN" altLang="en-US" sz="2800" dirty="0">
                <a:solidFill>
                  <a:srgbClr val="FF0000"/>
                </a:solidFill>
              </a:rPr>
              <a:t>结构的应用程序</a:t>
            </a:r>
          </a:p>
          <a:p>
            <a:pPr lvl="2"/>
            <a:r>
              <a:rPr lang="zh-CN" altLang="en-US" sz="2800" dirty="0">
                <a:solidFill>
                  <a:schemeClr val="tx1"/>
                </a:solidFill>
              </a:rPr>
              <a:t>使用</a:t>
            </a:r>
            <a:r>
              <a:rPr lang="zh-CN" altLang="en-US" sz="2800" dirty="0">
                <a:solidFill>
                  <a:srgbClr val="0000FF"/>
                </a:solidFill>
              </a:rPr>
              <a:t>浏览器作为客户端</a:t>
            </a:r>
            <a:r>
              <a:rPr lang="zh-CN" altLang="en-US" sz="2800" dirty="0">
                <a:solidFill>
                  <a:schemeClr val="tx1"/>
                </a:solidFill>
              </a:rPr>
              <a:t>，用户界面是一张网页</a:t>
            </a:r>
          </a:p>
          <a:p>
            <a:pPr lvl="2"/>
            <a:r>
              <a:rPr lang="zh-CN" altLang="en-US" sz="2800" dirty="0">
                <a:solidFill>
                  <a:srgbClr val="FF00FF"/>
                </a:solidFill>
              </a:rPr>
              <a:t>使用</a:t>
            </a:r>
            <a:r>
              <a:rPr lang="en-US" altLang="zh-CN" sz="2800" dirty="0">
                <a:solidFill>
                  <a:srgbClr val="FF00FF"/>
                </a:solidFill>
              </a:rPr>
              <a:t>http</a:t>
            </a:r>
            <a:r>
              <a:rPr lang="zh-CN" altLang="en-US" sz="2800" dirty="0">
                <a:solidFill>
                  <a:srgbClr val="FF00FF"/>
                </a:solidFill>
              </a:rPr>
              <a:t>协议与服务器通信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00200" y="274638"/>
            <a:ext cx="7543800" cy="868362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kern="1200" dirty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应用程序的体系结构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2"/>
          <p:cNvSpPr>
            <a:spLocks noGrp="1"/>
          </p:cNvSpPr>
          <p:nvPr>
            <p:ph idx="4294967295"/>
          </p:nvPr>
        </p:nvSpPr>
        <p:spPr>
          <a:xfrm>
            <a:off x="414366" y="1214438"/>
            <a:ext cx="8229600" cy="452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所有资源都集中在服务器</a:t>
            </a:r>
            <a:r>
              <a:rPr lang="zh-CN" altLang="en-US" sz="2400" dirty="0"/>
              <a:t>上，容易维护和升级。</a:t>
            </a:r>
          </a:p>
          <a:p>
            <a:r>
              <a:rPr lang="zh-CN" altLang="en-US" sz="2400" dirty="0"/>
              <a:t>在用户的电脑上</a:t>
            </a:r>
            <a:r>
              <a:rPr lang="zh-CN" altLang="en-US" sz="2400" dirty="0">
                <a:solidFill>
                  <a:srgbClr val="FF0000"/>
                </a:solidFill>
              </a:rPr>
              <a:t>无需安装任何专用的客户端程序。</a:t>
            </a:r>
          </a:p>
          <a:p>
            <a:r>
              <a:rPr lang="zh-CN" altLang="en-US" sz="2400" dirty="0"/>
              <a:t>浏览器与服务器之间使用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协议通信，与互联网完美结合。</a:t>
            </a:r>
          </a:p>
          <a:p>
            <a:r>
              <a:rPr lang="zh-CN" altLang="en-US" sz="2400" dirty="0"/>
              <a:t>随着</a:t>
            </a:r>
            <a:r>
              <a:rPr lang="en-US" altLang="zh-CN" sz="2400" dirty="0"/>
              <a:t>web UI</a:t>
            </a:r>
            <a:r>
              <a:rPr lang="zh-CN" altLang="en-US" sz="2400" dirty="0"/>
              <a:t>技术的发展，网页具有了与桌面应用相同的用户体验</a:t>
            </a:r>
          </a:p>
          <a:p>
            <a:r>
              <a:rPr lang="zh-CN" altLang="en-US" sz="2400" dirty="0"/>
              <a:t>常见的</a:t>
            </a:r>
            <a:r>
              <a:rPr lang="en-US" altLang="zh-CN" sz="2400" dirty="0"/>
              <a:t>B/S</a:t>
            </a:r>
            <a:r>
              <a:rPr lang="zh-CN" altLang="en-US" sz="2400" dirty="0"/>
              <a:t>结构应用程序</a:t>
            </a:r>
          </a:p>
          <a:p>
            <a:pPr lvl="1"/>
            <a:r>
              <a:rPr lang="zh-CN" altLang="en-US" sz="2400" dirty="0"/>
              <a:t>网银</a:t>
            </a:r>
          </a:p>
          <a:p>
            <a:pPr lvl="1"/>
            <a:r>
              <a:rPr lang="zh-CN" altLang="en-US" sz="2400" dirty="0"/>
              <a:t>电子商务平台</a:t>
            </a:r>
          </a:p>
          <a:p>
            <a:pPr lvl="1"/>
            <a:r>
              <a:rPr lang="zh-CN" altLang="en-US" sz="2400" dirty="0"/>
              <a:t>搜索引擎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868362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100" kern="1200" dirty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B/S</a:t>
            </a:r>
            <a:r>
              <a:rPr lang="zh-CN" altLang="en-US" sz="4100" kern="1200" dirty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结构优点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 bwMode="auto">
          <a:xfrm>
            <a:off x="5000625" y="2071707"/>
            <a:ext cx="3643313" cy="4000500"/>
            <a:chOff x="5000628" y="1928802"/>
            <a:chExt cx="3643338" cy="4000528"/>
          </a:xfrm>
        </p:grpSpPr>
        <p:sp>
          <p:nvSpPr>
            <p:cNvPr id="8" name="矩形 7"/>
            <p:cNvSpPr/>
            <p:nvPr/>
          </p:nvSpPr>
          <p:spPr>
            <a:xfrm>
              <a:off x="5000628" y="2428867"/>
              <a:ext cx="3643338" cy="3500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428" name="TextBox 19"/>
            <p:cNvSpPr txBox="1">
              <a:spLocks noChangeArrowheads="1"/>
            </p:cNvSpPr>
            <p:nvPr/>
          </p:nvSpPr>
          <p:spPr bwMode="auto">
            <a:xfrm>
              <a:off x="6000760" y="1928802"/>
              <a:ext cx="242889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latin typeface="Lucida Sans Unicode" panose="020B0602030504020204" pitchFamily="34" charset="0"/>
                  <a:ea typeface="黑体" panose="02010609060101010101" pitchFamily="49" charset="-122"/>
                </a:rPr>
                <a:t>WEB </a:t>
              </a:r>
              <a:r>
                <a:rPr lang="zh-CN" altLang="en-US" sz="2400">
                  <a:latin typeface="Lucida Sans Unicode" panose="020B0602030504020204" pitchFamily="34" charset="0"/>
                  <a:ea typeface="黑体" panose="02010609060101010101" pitchFamily="49" charset="-122"/>
                </a:rPr>
                <a:t>服务器</a:t>
              </a:r>
            </a:p>
          </p:txBody>
        </p:sp>
      </p:grpSp>
      <p:sp>
        <p:nvSpPr>
          <p:cNvPr id="103429" name="内容占位符 2"/>
          <p:cNvSpPr>
            <a:spLocks noGrp="1"/>
          </p:cNvSpPr>
          <p:nvPr>
            <p:ph idx="4294967295"/>
          </p:nvPr>
        </p:nvSpPr>
        <p:spPr>
          <a:xfrm>
            <a:off x="0" y="1411307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17532"/>
            <a:ext cx="8229600" cy="1143000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100" kern="1200" dirty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静态</a:t>
            </a:r>
            <a:r>
              <a:rPr lang="en-US" altLang="zh-CN" sz="4100" kern="1200" dirty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web</a:t>
            </a:r>
            <a:r>
              <a:rPr lang="zh-CN" altLang="en-US" sz="4100" kern="1200" dirty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的工作原理</a:t>
            </a:r>
          </a:p>
        </p:txBody>
      </p:sp>
      <p:pic>
        <p:nvPicPr>
          <p:cNvPr id="103431" name="Picture 2" descr="D:\learning\css\网页素材\Applications\Applications\Microsoft Office Alternates - Internet Explor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286019"/>
            <a:ext cx="164306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32" name="Picture 5" descr="D:\learning\css\网页素材\From IconAchieve\From IconAchieve\My-Network-Places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8" y="1785957"/>
            <a:ext cx="192881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0"/>
          <p:cNvGrpSpPr/>
          <p:nvPr/>
        </p:nvGrpSpPr>
        <p:grpSpPr bwMode="auto">
          <a:xfrm>
            <a:off x="7000875" y="2428894"/>
            <a:ext cx="1643063" cy="1285875"/>
            <a:chOff x="6286515" y="2571744"/>
            <a:chExt cx="1928823" cy="1428760"/>
          </a:xfrm>
        </p:grpSpPr>
        <p:pic>
          <p:nvPicPr>
            <p:cNvPr id="103434" name="Picture 6" descr="D:\learning\css\网页素材\From IconAchieve\From IconAchieve\folder-invoices-ic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6578" y="2571744"/>
              <a:ext cx="142876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35" name="TextBox 9"/>
            <p:cNvSpPr txBox="1">
              <a:spLocks noChangeArrowheads="1"/>
            </p:cNvSpPr>
            <p:nvPr/>
          </p:nvSpPr>
          <p:spPr bwMode="auto">
            <a:xfrm>
              <a:off x="6286515" y="3524251"/>
              <a:ext cx="1509516" cy="410369"/>
            </a:xfrm>
            <a:prstGeom prst="rect">
              <a:avLst/>
            </a:prstGeom>
            <a:solidFill>
              <a:srgbClr val="FFFF00">
                <a:alpha val="41176"/>
              </a:srgb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HTML</a:t>
              </a:r>
              <a:r>
                <a:rPr lang="zh-CN" altLang="en-US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文件</a:t>
              </a:r>
            </a:p>
          </p:txBody>
        </p:sp>
      </p:grpSp>
      <p:grpSp>
        <p:nvGrpSpPr>
          <p:cNvPr id="5" name="组合 13"/>
          <p:cNvGrpSpPr/>
          <p:nvPr/>
        </p:nvGrpSpPr>
        <p:grpSpPr bwMode="auto">
          <a:xfrm>
            <a:off x="7000875" y="4786332"/>
            <a:ext cx="1643063" cy="1357312"/>
            <a:chOff x="6286512" y="2571744"/>
            <a:chExt cx="1928826" cy="1428760"/>
          </a:xfrm>
        </p:grpSpPr>
        <p:pic>
          <p:nvPicPr>
            <p:cNvPr id="103437" name="Picture 6" descr="D:\learning\css\网页素材\From IconAchieve\From IconAchieve\folder-invoices-ic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6578" y="2571744"/>
              <a:ext cx="142876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38" name="TextBox 15"/>
            <p:cNvSpPr txBox="1">
              <a:spLocks noChangeArrowheads="1"/>
            </p:cNvSpPr>
            <p:nvPr/>
          </p:nvSpPr>
          <p:spPr bwMode="auto">
            <a:xfrm>
              <a:off x="6286512" y="3500438"/>
              <a:ext cx="1509516" cy="388771"/>
            </a:xfrm>
            <a:prstGeom prst="rect">
              <a:avLst/>
            </a:prstGeom>
            <a:solidFill>
              <a:srgbClr val="FFFF00">
                <a:alpha val="41176"/>
              </a:srgb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HTML</a:t>
              </a:r>
              <a:r>
                <a:rPr lang="zh-CN" altLang="en-US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文件</a:t>
              </a:r>
            </a:p>
          </p:txBody>
        </p:sp>
      </p:grpSp>
      <p:grpSp>
        <p:nvGrpSpPr>
          <p:cNvPr id="6" name="组合 16"/>
          <p:cNvGrpSpPr/>
          <p:nvPr/>
        </p:nvGrpSpPr>
        <p:grpSpPr bwMode="auto">
          <a:xfrm>
            <a:off x="7000875" y="3571894"/>
            <a:ext cx="1643063" cy="1285875"/>
            <a:chOff x="6286515" y="2571744"/>
            <a:chExt cx="1928823" cy="1428760"/>
          </a:xfrm>
        </p:grpSpPr>
        <p:pic>
          <p:nvPicPr>
            <p:cNvPr id="103440" name="Picture 6" descr="D:\learning\css\网页素材\From IconAchieve\From IconAchieve\folder-invoices-ic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6578" y="2571744"/>
              <a:ext cx="1428760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441" name="TextBox 18"/>
            <p:cNvSpPr txBox="1">
              <a:spLocks noChangeArrowheads="1"/>
            </p:cNvSpPr>
            <p:nvPr/>
          </p:nvSpPr>
          <p:spPr bwMode="auto">
            <a:xfrm>
              <a:off x="6286515" y="3500438"/>
              <a:ext cx="1509516" cy="410369"/>
            </a:xfrm>
            <a:prstGeom prst="rect">
              <a:avLst/>
            </a:prstGeom>
            <a:solidFill>
              <a:srgbClr val="FFFF00">
                <a:alpha val="41176"/>
              </a:srgb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HTML</a:t>
              </a:r>
              <a:r>
                <a:rPr lang="zh-CN" altLang="en-US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文件</a:t>
              </a:r>
            </a:p>
          </p:txBody>
        </p:sp>
      </p:grpSp>
      <p:grpSp>
        <p:nvGrpSpPr>
          <p:cNvPr id="7" name="组合 45"/>
          <p:cNvGrpSpPr/>
          <p:nvPr/>
        </p:nvGrpSpPr>
        <p:grpSpPr bwMode="auto">
          <a:xfrm>
            <a:off x="1857375" y="2147907"/>
            <a:ext cx="2214563" cy="923925"/>
            <a:chOff x="1857356" y="2005604"/>
            <a:chExt cx="2214578" cy="92333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928794" y="2927347"/>
              <a:ext cx="2143140" cy="1587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44" name="TextBox 23"/>
            <p:cNvSpPr txBox="1">
              <a:spLocks noChangeArrowheads="1"/>
            </p:cNvSpPr>
            <p:nvPr/>
          </p:nvSpPr>
          <p:spPr bwMode="auto">
            <a:xfrm>
              <a:off x="1857356" y="2005604"/>
              <a:ext cx="2071702" cy="923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1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，输入</a:t>
              </a:r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URL,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通过互联网与</a:t>
              </a:r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WEB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服务器建立网络连接</a:t>
              </a:r>
            </a:p>
          </p:txBody>
        </p:sp>
      </p:grpSp>
      <p:grpSp>
        <p:nvGrpSpPr>
          <p:cNvPr id="9" name="组合 37"/>
          <p:cNvGrpSpPr/>
          <p:nvPr/>
        </p:nvGrpSpPr>
        <p:grpSpPr bwMode="auto">
          <a:xfrm>
            <a:off x="5072063" y="3798907"/>
            <a:ext cx="2071687" cy="2187575"/>
            <a:chOff x="5072066" y="3656014"/>
            <a:chExt cx="2071702" cy="2187761"/>
          </a:xfrm>
        </p:grpSpPr>
        <p:grpSp>
          <p:nvGrpSpPr>
            <p:cNvPr id="10" name="组合 35"/>
            <p:cNvGrpSpPr/>
            <p:nvPr/>
          </p:nvGrpSpPr>
          <p:grpSpPr bwMode="auto">
            <a:xfrm>
              <a:off x="5260980" y="3656014"/>
              <a:ext cx="1714512" cy="857256"/>
              <a:chOff x="5260980" y="3656014"/>
              <a:chExt cx="1714512" cy="857256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 rot="5400000" flipH="1" flipV="1">
                <a:off x="4858512" y="4083881"/>
                <a:ext cx="857323" cy="1588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5260979" y="4500636"/>
                <a:ext cx="1714512" cy="1587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449" name="TextBox 36"/>
            <p:cNvSpPr txBox="1">
              <a:spLocks noChangeArrowheads="1"/>
            </p:cNvSpPr>
            <p:nvPr/>
          </p:nvSpPr>
          <p:spPr bwMode="auto">
            <a:xfrm>
              <a:off x="5072066" y="4643446"/>
              <a:ext cx="2071702" cy="1200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2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，</a:t>
              </a:r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WEB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服务器从</a:t>
              </a:r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URL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中获得</a:t>
              </a:r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HTML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文件名称，读取文件的内容</a:t>
              </a:r>
            </a:p>
          </p:txBody>
        </p:sp>
      </p:grpSp>
      <p:grpSp>
        <p:nvGrpSpPr>
          <p:cNvPr id="11" name="组合 43"/>
          <p:cNvGrpSpPr/>
          <p:nvPr/>
        </p:nvGrpSpPr>
        <p:grpSpPr bwMode="auto">
          <a:xfrm>
            <a:off x="2143125" y="3500457"/>
            <a:ext cx="2500313" cy="1066800"/>
            <a:chOff x="1857356" y="3357562"/>
            <a:chExt cx="2500330" cy="1066206"/>
          </a:xfrm>
        </p:grpSpPr>
        <p:cxnSp>
          <p:nvCxnSpPr>
            <p:cNvPr id="40" name="直接箭头连接符 39"/>
            <p:cNvCxnSpPr/>
            <p:nvPr/>
          </p:nvCxnSpPr>
          <p:spPr>
            <a:xfrm rot="10800000">
              <a:off x="1857356" y="3357562"/>
              <a:ext cx="2143140" cy="158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52" name="TextBox 42"/>
            <p:cNvSpPr txBox="1">
              <a:spLocks noChangeArrowheads="1"/>
            </p:cNvSpPr>
            <p:nvPr/>
          </p:nvSpPr>
          <p:spPr bwMode="auto">
            <a:xfrm>
              <a:off x="1928794" y="3500438"/>
              <a:ext cx="2428892" cy="923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3,WEB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服务器将读取的文件内容通过网络传回浏览器</a:t>
              </a:r>
            </a:p>
          </p:txBody>
        </p: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0" y="3643332"/>
            <a:ext cx="2071688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Lucida Sans Unicode" panose="020B0602030504020204" pitchFamily="34" charset="0"/>
                <a:ea typeface="黑体" panose="02010609060101010101" pitchFamily="49" charset="-122"/>
              </a:rPr>
              <a:t>4</a:t>
            </a:r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，浏览器将网页内容显示给用户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内容占位符 2"/>
          <p:cNvSpPr>
            <a:spLocks noGrp="1"/>
          </p:cNvSpPr>
          <p:nvPr>
            <p:ph idx="4294967295"/>
          </p:nvPr>
        </p:nvSpPr>
        <p:spPr>
          <a:xfrm>
            <a:off x="485804" y="1143000"/>
            <a:ext cx="8229600" cy="46513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传统</a:t>
            </a:r>
            <a:r>
              <a:rPr lang="en-US" altLang="zh-CN" sz="3200" dirty="0">
                <a:solidFill>
                  <a:schemeClr val="tx1"/>
                </a:solidFill>
              </a:rPr>
              <a:t>web</a:t>
            </a:r>
            <a:r>
              <a:rPr lang="zh-CN" altLang="en-US" sz="3200" dirty="0">
                <a:solidFill>
                  <a:schemeClr val="tx1"/>
                </a:solidFill>
              </a:rPr>
              <a:t>模型中，页面中的信息是在</a:t>
            </a:r>
            <a:r>
              <a:rPr lang="en-US" altLang="zh-CN" sz="3200" dirty="0">
                <a:solidFill>
                  <a:schemeClr val="tx1"/>
                </a:solidFill>
              </a:rPr>
              <a:t>HTML</a:t>
            </a:r>
            <a:r>
              <a:rPr lang="zh-CN" altLang="en-US" sz="3200" dirty="0">
                <a:solidFill>
                  <a:schemeClr val="tx1"/>
                </a:solidFill>
              </a:rPr>
              <a:t>文件中编写好的。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要做为程序的客户端，页面的内容要根据运算动态显示。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传统的静态页面不能够胜任程序的客户端</a:t>
            </a:r>
          </a:p>
          <a:p>
            <a:r>
              <a:rPr lang="zh-CN" altLang="en-US" sz="3200" dirty="0">
                <a:solidFill>
                  <a:schemeClr val="tx1"/>
                </a:solidFill>
              </a:rPr>
              <a:t>要建立</a:t>
            </a:r>
            <a:r>
              <a:rPr lang="en-US" altLang="zh-CN" sz="3200" dirty="0">
                <a:solidFill>
                  <a:schemeClr val="tx1"/>
                </a:solidFill>
              </a:rPr>
              <a:t>B/S</a:t>
            </a:r>
            <a:r>
              <a:rPr lang="zh-CN" altLang="en-US" sz="3200" dirty="0">
                <a:solidFill>
                  <a:schemeClr val="tx1"/>
                </a:solidFill>
              </a:rPr>
              <a:t>结构的应用程序必须让网页</a:t>
            </a:r>
            <a:r>
              <a:rPr lang="zh-CN" altLang="en-US" sz="3200" b="0" dirty="0">
                <a:solidFill>
                  <a:schemeClr val="tx1"/>
                </a:solidFill>
              </a:rPr>
              <a:t>动起来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14400" y="285750"/>
            <a:ext cx="8229600" cy="796925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100" kern="1200" dirty="0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静态页面的不足之处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 bwMode="auto">
          <a:xfrm>
            <a:off x="5000625" y="2071706"/>
            <a:ext cx="3643313" cy="4000500"/>
            <a:chOff x="5000628" y="1928802"/>
            <a:chExt cx="3643338" cy="4000528"/>
          </a:xfrm>
        </p:grpSpPr>
        <p:sp>
          <p:nvSpPr>
            <p:cNvPr id="8" name="矩形 7"/>
            <p:cNvSpPr/>
            <p:nvPr/>
          </p:nvSpPr>
          <p:spPr>
            <a:xfrm>
              <a:off x="5000628" y="2428867"/>
              <a:ext cx="3643338" cy="3500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476" name="TextBox 19"/>
            <p:cNvSpPr txBox="1">
              <a:spLocks noChangeArrowheads="1"/>
            </p:cNvSpPr>
            <p:nvPr/>
          </p:nvSpPr>
          <p:spPr bwMode="auto">
            <a:xfrm>
              <a:off x="6000760" y="1928802"/>
              <a:ext cx="2428892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2400">
                  <a:latin typeface="Lucida Sans Unicode" panose="020B0602030504020204" pitchFamily="34" charset="0"/>
                  <a:ea typeface="黑体" panose="02010609060101010101" pitchFamily="49" charset="-122"/>
                </a:rPr>
                <a:t>WEB </a:t>
              </a:r>
              <a:r>
                <a:rPr lang="zh-CN" altLang="en-US" sz="2400">
                  <a:latin typeface="Lucida Sans Unicode" panose="020B0602030504020204" pitchFamily="34" charset="0"/>
                  <a:ea typeface="黑体" panose="02010609060101010101" pitchFamily="49" charset="-122"/>
                </a:rPr>
                <a:t>服务器</a:t>
              </a:r>
            </a:p>
          </p:txBody>
        </p:sp>
      </p:grpSp>
      <p:sp>
        <p:nvSpPr>
          <p:cNvPr id="105477" name="内容占位符 2"/>
          <p:cNvSpPr>
            <a:spLocks noGrp="1"/>
          </p:cNvSpPr>
          <p:nvPr>
            <p:ph idx="4294967295"/>
          </p:nvPr>
        </p:nvSpPr>
        <p:spPr>
          <a:xfrm>
            <a:off x="0" y="1411306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17531"/>
            <a:ext cx="8229600" cy="1143000"/>
          </a:xfrm>
          <a:noFill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100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动态网页的工作原理</a:t>
            </a:r>
          </a:p>
        </p:txBody>
      </p:sp>
      <p:pic>
        <p:nvPicPr>
          <p:cNvPr id="105479" name="Picture 2" descr="D:\learning\css\网页素材\Applications\Applications\Microsoft Office Alternates - Internet Explor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286018"/>
            <a:ext cx="164306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0" name="Picture 5" descr="D:\learning\css\网页素材\From IconAchieve\From IconAchieve\My-Network-Places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8" y="1785956"/>
            <a:ext cx="192881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45"/>
          <p:cNvGrpSpPr/>
          <p:nvPr/>
        </p:nvGrpSpPr>
        <p:grpSpPr bwMode="auto">
          <a:xfrm>
            <a:off x="1857375" y="2147906"/>
            <a:ext cx="2214563" cy="923925"/>
            <a:chOff x="1857356" y="2005604"/>
            <a:chExt cx="2214578" cy="923330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928794" y="2927347"/>
              <a:ext cx="2143140" cy="1587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83" name="TextBox 23"/>
            <p:cNvSpPr txBox="1">
              <a:spLocks noChangeArrowheads="1"/>
            </p:cNvSpPr>
            <p:nvPr/>
          </p:nvSpPr>
          <p:spPr bwMode="auto">
            <a:xfrm>
              <a:off x="1857356" y="2005604"/>
              <a:ext cx="2071702" cy="923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1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，输入</a:t>
              </a:r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URL,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通过互联网与</a:t>
              </a:r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WEB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服务器建立网络连接</a:t>
              </a:r>
            </a:p>
          </p:txBody>
        </p:sp>
      </p:grpSp>
      <p:grpSp>
        <p:nvGrpSpPr>
          <p:cNvPr id="5" name="组合 37"/>
          <p:cNvGrpSpPr/>
          <p:nvPr/>
        </p:nvGrpSpPr>
        <p:grpSpPr bwMode="auto">
          <a:xfrm>
            <a:off x="5072063" y="3798906"/>
            <a:ext cx="2071687" cy="1911350"/>
            <a:chOff x="5072066" y="3656014"/>
            <a:chExt cx="2071702" cy="1910762"/>
          </a:xfrm>
        </p:grpSpPr>
        <p:grpSp>
          <p:nvGrpSpPr>
            <p:cNvPr id="6" name="组合 35"/>
            <p:cNvGrpSpPr/>
            <p:nvPr/>
          </p:nvGrpSpPr>
          <p:grpSpPr bwMode="auto">
            <a:xfrm>
              <a:off x="5260980" y="3656014"/>
              <a:ext cx="1714512" cy="857256"/>
              <a:chOff x="5260980" y="3656014"/>
              <a:chExt cx="1714512" cy="857256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 rot="5400000" flipH="1" flipV="1">
                <a:off x="4858680" y="4083713"/>
                <a:ext cx="856986" cy="1588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5260979" y="4500304"/>
                <a:ext cx="1714512" cy="1587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488" name="TextBox 36"/>
            <p:cNvSpPr txBox="1">
              <a:spLocks noChangeArrowheads="1"/>
            </p:cNvSpPr>
            <p:nvPr/>
          </p:nvSpPr>
          <p:spPr bwMode="auto">
            <a:xfrm>
              <a:off x="5072066" y="4643446"/>
              <a:ext cx="2071702" cy="923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latin typeface="Lucida Sans Unicode" panose="020B0602030504020204" pitchFamily="34" charset="0"/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latin typeface="Lucida Sans Unicode" panose="020B0602030504020204" pitchFamily="34" charset="0"/>
                  <a:ea typeface="黑体" panose="02010609060101010101" pitchFamily="49" charset="-122"/>
                </a:rPr>
                <a:t>，</a:t>
              </a:r>
              <a:r>
                <a:rPr lang="en-US" altLang="zh-CN" dirty="0">
                  <a:latin typeface="Lucida Sans Unicode" panose="020B0602030504020204" pitchFamily="34" charset="0"/>
                  <a:ea typeface="黑体" panose="02010609060101010101" pitchFamily="49" charset="-122"/>
                </a:rPr>
                <a:t>WEB</a:t>
              </a:r>
              <a:r>
                <a:rPr lang="zh-CN" altLang="en-US" dirty="0">
                  <a:latin typeface="Lucida Sans Unicode" panose="020B0602030504020204" pitchFamily="34" charset="0"/>
                  <a:ea typeface="黑体" panose="02010609060101010101" pitchFamily="49" charset="-122"/>
                </a:rPr>
                <a:t>服务器接受到请求后</a:t>
              </a:r>
              <a:r>
                <a:rPr lang="zh-CN" altLang="en-US" dirty="0">
                  <a:solidFill>
                    <a:srgbClr val="FFFF00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rPr>
                <a:t>调用一段</a:t>
              </a:r>
              <a:r>
                <a:rPr lang="en-US" altLang="zh-CN" dirty="0">
                  <a:solidFill>
                    <a:srgbClr val="FFFF00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rPr>
                <a:t>Java</a:t>
              </a:r>
              <a:r>
                <a:rPr lang="zh-CN" altLang="en-US" dirty="0">
                  <a:solidFill>
                    <a:srgbClr val="FFFF00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rPr>
                <a:t>程序</a:t>
              </a:r>
            </a:p>
          </p:txBody>
        </p:sp>
      </p:grpSp>
      <p:grpSp>
        <p:nvGrpSpPr>
          <p:cNvPr id="7" name="组合 43"/>
          <p:cNvGrpSpPr/>
          <p:nvPr/>
        </p:nvGrpSpPr>
        <p:grpSpPr bwMode="auto">
          <a:xfrm>
            <a:off x="2143125" y="3500456"/>
            <a:ext cx="2500313" cy="1066800"/>
            <a:chOff x="1857356" y="3357562"/>
            <a:chExt cx="2500330" cy="1066206"/>
          </a:xfrm>
        </p:grpSpPr>
        <p:cxnSp>
          <p:nvCxnSpPr>
            <p:cNvPr id="40" name="直接箭头连接符 39"/>
            <p:cNvCxnSpPr/>
            <p:nvPr/>
          </p:nvCxnSpPr>
          <p:spPr>
            <a:xfrm rot="10800000">
              <a:off x="1857356" y="3357562"/>
              <a:ext cx="2143140" cy="158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91" name="TextBox 42"/>
            <p:cNvSpPr txBox="1">
              <a:spLocks noChangeArrowheads="1"/>
            </p:cNvSpPr>
            <p:nvPr/>
          </p:nvSpPr>
          <p:spPr bwMode="auto">
            <a:xfrm>
              <a:off x="1928794" y="3500438"/>
              <a:ext cx="2428892" cy="923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3,WEB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服务器将</a:t>
              </a:r>
              <a:r>
                <a:rPr lang="en-US" altLang="zh-CN">
                  <a:latin typeface="Lucida Sans Unicode" panose="020B0602030504020204" pitchFamily="34" charset="0"/>
                  <a:ea typeface="黑体" panose="02010609060101010101" pitchFamily="49" charset="-122"/>
                </a:rPr>
                <a:t>Java</a:t>
              </a:r>
              <a:r>
                <a:rPr lang="zh-CN" altLang="en-US">
                  <a:solidFill>
                    <a:srgbClr val="FF0000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rPr>
                <a:t>程序的输出结果</a:t>
              </a:r>
              <a:r>
                <a:rPr lang="zh-CN" altLang="en-US">
                  <a:latin typeface="Lucida Sans Unicode" panose="020B0602030504020204" pitchFamily="34" charset="0"/>
                  <a:ea typeface="黑体" panose="02010609060101010101" pitchFamily="49" charset="-122"/>
                </a:rPr>
                <a:t>传输给客户端</a:t>
              </a:r>
            </a:p>
          </p:txBody>
        </p: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0" y="3643331"/>
            <a:ext cx="2071688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Lucida Sans Unicode" panose="020B0602030504020204" pitchFamily="34" charset="0"/>
                <a:ea typeface="黑体" panose="02010609060101010101" pitchFamily="49" charset="-122"/>
              </a:rPr>
              <a:t>4</a:t>
            </a:r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，浏览器将程序的</a:t>
            </a:r>
            <a:r>
              <a:rPr lang="zh-CN" altLang="en-US">
                <a:solidFill>
                  <a:srgbClr val="FF0000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输出结果</a:t>
            </a:r>
            <a:r>
              <a:rPr lang="zh-CN" altLang="en-US">
                <a:latin typeface="Lucida Sans Unicode" panose="020B0602030504020204" pitchFamily="34" charset="0"/>
                <a:ea typeface="黑体" panose="02010609060101010101" pitchFamily="49" charset="-122"/>
              </a:rPr>
              <a:t>显示在网页上</a:t>
            </a:r>
          </a:p>
        </p:txBody>
      </p:sp>
      <p:grpSp>
        <p:nvGrpSpPr>
          <p:cNvPr id="9" name="组合 32"/>
          <p:cNvGrpSpPr/>
          <p:nvPr/>
        </p:nvGrpSpPr>
        <p:grpSpPr bwMode="auto">
          <a:xfrm>
            <a:off x="6929438" y="2500331"/>
            <a:ext cx="1643062" cy="1214437"/>
            <a:chOff x="6858016" y="2500306"/>
            <a:chExt cx="1643074" cy="1214446"/>
          </a:xfrm>
        </p:grpSpPr>
        <p:pic>
          <p:nvPicPr>
            <p:cNvPr id="105494" name="Picture 3" descr="D:\learning\css\网页素材\From IconAchieve\From IconAchieve\Activity-Monitor-ic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86644" y="2500306"/>
              <a:ext cx="1214446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495" name="TextBox 31"/>
            <p:cNvSpPr txBox="1">
              <a:spLocks noChangeArrowheads="1"/>
            </p:cNvSpPr>
            <p:nvPr/>
          </p:nvSpPr>
          <p:spPr bwMode="auto">
            <a:xfrm>
              <a:off x="6858016" y="3286124"/>
              <a:ext cx="1285884" cy="369332"/>
            </a:xfrm>
            <a:prstGeom prst="rect">
              <a:avLst/>
            </a:prstGeom>
            <a:solidFill>
              <a:srgbClr val="FFFF00">
                <a:alpha val="81175"/>
              </a:srgb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Java</a:t>
              </a:r>
              <a:r>
                <a:rPr lang="zh-CN" altLang="en-US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程序</a:t>
              </a:r>
            </a:p>
          </p:txBody>
        </p:sp>
      </p:grpSp>
      <p:grpSp>
        <p:nvGrpSpPr>
          <p:cNvPr id="10" name="组合 34"/>
          <p:cNvGrpSpPr/>
          <p:nvPr/>
        </p:nvGrpSpPr>
        <p:grpSpPr bwMode="auto">
          <a:xfrm>
            <a:off x="6929438" y="3643331"/>
            <a:ext cx="1643062" cy="1214437"/>
            <a:chOff x="6858016" y="2500306"/>
            <a:chExt cx="1643074" cy="1214446"/>
          </a:xfrm>
        </p:grpSpPr>
        <p:pic>
          <p:nvPicPr>
            <p:cNvPr id="105497" name="Picture 3" descr="D:\learning\css\网页素材\From IconAchieve\From IconAchieve\Activity-Monitor-ic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86644" y="2500306"/>
              <a:ext cx="1214446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498" name="TextBox 37"/>
            <p:cNvSpPr txBox="1">
              <a:spLocks noChangeArrowheads="1"/>
            </p:cNvSpPr>
            <p:nvPr/>
          </p:nvSpPr>
          <p:spPr bwMode="auto">
            <a:xfrm>
              <a:off x="6858016" y="3286124"/>
              <a:ext cx="1285884" cy="369332"/>
            </a:xfrm>
            <a:prstGeom prst="rect">
              <a:avLst/>
            </a:prstGeom>
            <a:solidFill>
              <a:srgbClr val="FFFF00">
                <a:alpha val="81175"/>
              </a:srgb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Java</a:t>
              </a:r>
              <a:r>
                <a:rPr lang="zh-CN" altLang="en-US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程序</a:t>
              </a:r>
            </a:p>
          </p:txBody>
        </p:sp>
      </p:grpSp>
      <p:grpSp>
        <p:nvGrpSpPr>
          <p:cNvPr id="11" name="组合 38"/>
          <p:cNvGrpSpPr/>
          <p:nvPr/>
        </p:nvGrpSpPr>
        <p:grpSpPr bwMode="auto">
          <a:xfrm>
            <a:off x="7000875" y="4786331"/>
            <a:ext cx="1643063" cy="1214437"/>
            <a:chOff x="6858016" y="2500306"/>
            <a:chExt cx="1643074" cy="1214446"/>
          </a:xfrm>
        </p:grpSpPr>
        <p:pic>
          <p:nvPicPr>
            <p:cNvPr id="105500" name="Picture 3" descr="D:\learning\css\网页素材\From IconAchieve\From IconAchieve\Activity-Monitor-ic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86644" y="2500306"/>
              <a:ext cx="1214446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501" name="TextBox 41"/>
            <p:cNvSpPr txBox="1">
              <a:spLocks noChangeArrowheads="1"/>
            </p:cNvSpPr>
            <p:nvPr/>
          </p:nvSpPr>
          <p:spPr bwMode="auto">
            <a:xfrm>
              <a:off x="6858016" y="3286124"/>
              <a:ext cx="1285884" cy="369332"/>
            </a:xfrm>
            <a:prstGeom prst="rect">
              <a:avLst/>
            </a:prstGeom>
            <a:solidFill>
              <a:srgbClr val="FFFF00">
                <a:alpha val="81175"/>
              </a:srgbClr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Java</a:t>
              </a:r>
              <a:r>
                <a:rPr lang="zh-CN" altLang="en-US" b="1">
                  <a:latin typeface="Lucida Sans Unicode" panose="020B0602030504020204" pitchFamily="34" charset="0"/>
                  <a:ea typeface="黑体" panose="02010609060101010101" pitchFamily="49" charset="-122"/>
                </a:rPr>
                <a:t>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488" y="214290"/>
            <a:ext cx="5421313" cy="792162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应用程序体系结构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84213" y="1435100"/>
            <a:ext cx="22288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黑体" panose="02010609060101010101" pitchFamily="49" charset="-122"/>
              </a:rPr>
              <a:t>软件应用程序组件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755650" y="1881188"/>
            <a:ext cx="211455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a typeface="黑体" panose="02010609060101010101" pitchFamily="49" charset="-122"/>
              </a:rPr>
              <a:t>-</a:t>
            </a:r>
            <a:r>
              <a:rPr lang="zh-CN" altLang="en-US" sz="2400">
                <a:ea typeface="黑体" panose="02010609060101010101" pitchFamily="49" charset="-122"/>
              </a:rPr>
              <a:t>表示逻辑</a:t>
            </a:r>
          </a:p>
          <a:p>
            <a:pPr algn="l"/>
            <a:r>
              <a:rPr lang="en-US" sz="2400">
                <a:ea typeface="黑体" panose="02010609060101010101" pitchFamily="49" charset="-122"/>
              </a:rPr>
              <a:t>-</a:t>
            </a:r>
            <a:r>
              <a:rPr lang="zh-CN" altLang="en-US" sz="2400">
                <a:ea typeface="黑体" panose="02010609060101010101" pitchFamily="49" charset="-122"/>
              </a:rPr>
              <a:t>业务逻辑</a:t>
            </a:r>
          </a:p>
          <a:p>
            <a:pPr algn="l"/>
            <a:r>
              <a:rPr lang="en-US" sz="2400">
                <a:ea typeface="黑体" panose="02010609060101010101" pitchFamily="49" charset="-122"/>
              </a:rPr>
              <a:t>-</a:t>
            </a:r>
            <a:r>
              <a:rPr lang="zh-CN" altLang="en-US" sz="2400">
                <a:ea typeface="黑体" panose="02010609060101010101" pitchFamily="49" charset="-122"/>
              </a:rPr>
              <a:t>数据存取逻辑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099175" y="1435100"/>
            <a:ext cx="196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黑体" panose="02010609060101010101" pitchFamily="49" charset="-122"/>
              </a:rPr>
              <a:t>体系结构的类型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6170613" y="1881188"/>
            <a:ext cx="89535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ea typeface="黑体" panose="02010609060101010101" pitchFamily="49" charset="-122"/>
              </a:rPr>
              <a:t>-</a:t>
            </a:r>
            <a:r>
              <a:rPr lang="zh-CN" altLang="en-US" sz="2400">
                <a:ea typeface="黑体" panose="02010609060101010101" pitchFamily="49" charset="-122"/>
              </a:rPr>
              <a:t>一层</a:t>
            </a:r>
          </a:p>
          <a:p>
            <a:pPr algn="l"/>
            <a:r>
              <a:rPr lang="en-US" sz="2400">
                <a:ea typeface="黑体" panose="02010609060101010101" pitchFamily="49" charset="-122"/>
              </a:rPr>
              <a:t>-</a:t>
            </a:r>
            <a:r>
              <a:rPr lang="zh-CN" altLang="en-US" sz="2400">
                <a:ea typeface="黑体" panose="02010609060101010101" pitchFamily="49" charset="-122"/>
              </a:rPr>
              <a:t>二层</a:t>
            </a:r>
          </a:p>
          <a:p>
            <a:pPr algn="l"/>
            <a:r>
              <a:rPr lang="en-US" sz="2400">
                <a:ea typeface="黑体" panose="02010609060101010101" pitchFamily="49" charset="-122"/>
              </a:rPr>
              <a:t>-</a:t>
            </a:r>
            <a:r>
              <a:rPr lang="zh-CN" altLang="en-US" sz="2400">
                <a:ea typeface="黑体" panose="02010609060101010101" pitchFamily="49" charset="-122"/>
              </a:rPr>
              <a:t>三层</a:t>
            </a:r>
          </a:p>
        </p:txBody>
      </p:sp>
      <p:sp>
        <p:nvSpPr>
          <p:cNvPr id="64575" name="Rectangle 63"/>
          <p:cNvSpPr>
            <a:spLocks noChangeArrowheads="1"/>
          </p:cNvSpPr>
          <p:nvPr/>
        </p:nvSpPr>
        <p:spPr bwMode="auto">
          <a:xfrm>
            <a:off x="611188" y="4940300"/>
            <a:ext cx="3240087" cy="576263"/>
          </a:xfrm>
          <a:prstGeom prst="rect">
            <a:avLst/>
          </a:prstGeom>
          <a:solidFill>
            <a:schemeClr val="accent2"/>
          </a:solidFill>
          <a:ln w="9525">
            <a:miter lim="800000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黑体" panose="02010609060101010101" pitchFamily="49" charset="-122"/>
              </a:rPr>
              <a:t>数据存取</a:t>
            </a:r>
          </a:p>
        </p:txBody>
      </p:sp>
      <p:sp>
        <p:nvSpPr>
          <p:cNvPr id="64576" name="Rectangle 64"/>
          <p:cNvSpPr>
            <a:spLocks noChangeArrowheads="1"/>
          </p:cNvSpPr>
          <p:nvPr/>
        </p:nvSpPr>
        <p:spPr bwMode="auto">
          <a:xfrm>
            <a:off x="611188" y="4364038"/>
            <a:ext cx="3240087" cy="576262"/>
          </a:xfrm>
          <a:prstGeom prst="rect">
            <a:avLst/>
          </a:prstGeom>
          <a:solidFill>
            <a:srgbClr val="33CCCC"/>
          </a:solidFill>
          <a:ln w="9525">
            <a:miter lim="800000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黑体" panose="02010609060101010101" pitchFamily="49" charset="-122"/>
              </a:rPr>
              <a:t>业务</a:t>
            </a:r>
          </a:p>
        </p:txBody>
      </p:sp>
      <p:sp>
        <p:nvSpPr>
          <p:cNvPr id="64577" name="Rectangle 65"/>
          <p:cNvSpPr>
            <a:spLocks noChangeArrowheads="1"/>
          </p:cNvSpPr>
          <p:nvPr/>
        </p:nvSpPr>
        <p:spPr bwMode="auto">
          <a:xfrm>
            <a:off x="611188" y="3789363"/>
            <a:ext cx="3240087" cy="576262"/>
          </a:xfrm>
          <a:prstGeom prst="rect">
            <a:avLst/>
          </a:prstGeom>
          <a:solidFill>
            <a:srgbClr val="CCFFFF"/>
          </a:solidFill>
          <a:ln w="9525">
            <a:miter lim="800000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黑体" panose="02010609060101010101" pitchFamily="49" charset="-122"/>
              </a:rPr>
              <a:t>表示</a:t>
            </a:r>
          </a:p>
        </p:txBody>
      </p:sp>
      <p:sp>
        <p:nvSpPr>
          <p:cNvPr id="64579" name="Rectangle 67"/>
          <p:cNvSpPr>
            <a:spLocks noChangeArrowheads="1"/>
          </p:cNvSpPr>
          <p:nvPr/>
        </p:nvSpPr>
        <p:spPr bwMode="auto">
          <a:xfrm>
            <a:off x="5580063" y="5661025"/>
            <a:ext cx="3240087" cy="576263"/>
          </a:xfrm>
          <a:prstGeom prst="rect">
            <a:avLst/>
          </a:prstGeom>
          <a:solidFill>
            <a:schemeClr val="accent2"/>
          </a:solidFill>
          <a:ln w="9525">
            <a:miter lim="800000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黑体" panose="02010609060101010101" pitchFamily="49" charset="-122"/>
              </a:rPr>
              <a:t>数据存取</a:t>
            </a:r>
          </a:p>
        </p:txBody>
      </p:sp>
      <p:sp>
        <p:nvSpPr>
          <p:cNvPr id="64580" name="Rectangle 68"/>
          <p:cNvSpPr>
            <a:spLocks noChangeArrowheads="1"/>
          </p:cNvSpPr>
          <p:nvPr/>
        </p:nvSpPr>
        <p:spPr bwMode="auto">
          <a:xfrm>
            <a:off x="5580063" y="4364038"/>
            <a:ext cx="3240087" cy="576262"/>
          </a:xfrm>
          <a:prstGeom prst="rect">
            <a:avLst/>
          </a:prstGeom>
          <a:solidFill>
            <a:srgbClr val="33CCCC"/>
          </a:solidFill>
          <a:ln w="9525">
            <a:miter lim="800000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黑体" panose="02010609060101010101" pitchFamily="49" charset="-122"/>
              </a:rPr>
              <a:t>业务</a:t>
            </a:r>
          </a:p>
        </p:txBody>
      </p:sp>
      <p:sp>
        <p:nvSpPr>
          <p:cNvPr id="64581" name="Rectangle 69"/>
          <p:cNvSpPr>
            <a:spLocks noChangeArrowheads="1"/>
          </p:cNvSpPr>
          <p:nvPr/>
        </p:nvSpPr>
        <p:spPr bwMode="auto">
          <a:xfrm>
            <a:off x="5580063" y="3789363"/>
            <a:ext cx="3240087" cy="576262"/>
          </a:xfrm>
          <a:prstGeom prst="rect">
            <a:avLst/>
          </a:prstGeom>
          <a:solidFill>
            <a:srgbClr val="CCFFFF"/>
          </a:solidFill>
          <a:ln w="9525">
            <a:miter lim="800000"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黑体" panose="02010609060101010101" pitchFamily="49" charset="-122"/>
              </a:rPr>
              <a:t>表示</a:t>
            </a:r>
          </a:p>
        </p:txBody>
      </p:sp>
      <p:cxnSp>
        <p:nvCxnSpPr>
          <p:cNvPr id="64582" name="AutoShape 70"/>
          <p:cNvCxnSpPr>
            <a:cxnSpLocks noChangeShapeType="1"/>
            <a:stCxn id="64581" idx="0"/>
            <a:endCxn id="64581" idx="2"/>
          </p:cNvCxnSpPr>
          <p:nvPr/>
        </p:nvCxnSpPr>
        <p:spPr bwMode="auto">
          <a:xfrm>
            <a:off x="7200900" y="3789363"/>
            <a:ext cx="0" cy="5762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4587" name="Rectangle 75"/>
          <p:cNvSpPr>
            <a:spLocks noChangeArrowheads="1"/>
          </p:cNvSpPr>
          <p:nvPr/>
        </p:nvSpPr>
        <p:spPr bwMode="auto">
          <a:xfrm>
            <a:off x="6143625" y="1882775"/>
            <a:ext cx="2460625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4593" name="AutoShape 81"/>
          <p:cNvCxnSpPr>
            <a:cxnSpLocks noChangeShapeType="1"/>
          </p:cNvCxnSpPr>
          <p:nvPr/>
        </p:nvCxnSpPr>
        <p:spPr bwMode="auto">
          <a:xfrm>
            <a:off x="7208838" y="4941888"/>
            <a:ext cx="0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1.11111E-6 0.0574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2000"/>
                                        <p:tgtEl>
                                          <p:spTgt spid="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6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574 L 0.00139 0.1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2.22222E-6 L -0.00382 -0.0840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38" grpId="0"/>
      <p:bldP spid="64539" grpId="0"/>
      <p:bldP spid="64540" grpId="0"/>
      <p:bldP spid="64575" grpId="0" animBg="1"/>
      <p:bldP spid="64576" grpId="0" animBg="1"/>
      <p:bldP spid="64577" grpId="0" animBg="1"/>
      <p:bldP spid="64581" grpId="0" animBg="1"/>
      <p:bldP spid="64581" grpId="1" animBg="1"/>
      <p:bldP spid="64581" grpId="2" animBg="1"/>
      <p:bldP spid="64587" grpId="0" animBg="1"/>
      <p:bldP spid="64587" grpId="1" animBg="1"/>
      <p:bldP spid="64587" grpId="2" animBg="1"/>
    </p:bldLst>
  </p:timing>
</p:sld>
</file>

<file path=ppt/theme/theme1.xml><?xml version="1.0" encoding="utf-8"?>
<a:theme xmlns:a="http://schemas.openxmlformats.org/drawingml/2006/main" name="易唐模板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宋体"/>
      </a:majorFont>
      <a:minorFont>
        <a:latin typeface="Calibri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noFill/>
          <a:miter lim="800000"/>
        </a:ln>
      </a:spPr>
      <a:bodyPr anchor="b"/>
      <a:lstStyle>
        <a:defPPr algn="l">
          <a:defRPr kumimoji="0" sz="3200" b="1" dirty="0">
            <a:latin typeface="Arial" panose="020B0604020202020204" pitchFamily="34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617</Words>
  <Application>WPS 演示</Application>
  <PresentationFormat>全屏显示(4:3)</PresentationFormat>
  <Paragraphs>128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易唐模板</vt:lpstr>
      <vt:lpstr>幻灯片 1</vt:lpstr>
      <vt:lpstr>本课程学习目标</vt:lpstr>
      <vt:lpstr>本章学习目标</vt:lpstr>
      <vt:lpstr>应用程序的体系结构</vt:lpstr>
      <vt:lpstr>B/S结构优点</vt:lpstr>
      <vt:lpstr>静态web的工作原理</vt:lpstr>
      <vt:lpstr>静态页面的不足之处</vt:lpstr>
      <vt:lpstr>动态网页的工作原理</vt:lpstr>
      <vt:lpstr>应用程序体系结构</vt:lpstr>
      <vt:lpstr>Web 应用程序体系结构</vt:lpstr>
      <vt:lpstr>Web 应用程序目录结构</vt:lpstr>
      <vt:lpstr>Web 应用程序开发过程</vt:lpstr>
      <vt:lpstr>Tomcat 配置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ZHQL</dc:creator>
  <cp:lastModifiedBy>YangZhaoxiang</cp:lastModifiedBy>
  <cp:revision>13</cp:revision>
  <dcterms:created xsi:type="dcterms:W3CDTF">2015-12-17T09:38:00Z</dcterms:created>
  <dcterms:modified xsi:type="dcterms:W3CDTF">2017-05-24T02:33:03Z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