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CCFF33"/>
    <a:srgbClr val="CCFF99"/>
    <a:srgbClr val="99FF99"/>
    <a:srgbClr val="66FF66"/>
    <a:srgbClr val="99FF66"/>
    <a:srgbClr val="99FF33"/>
    <a:srgbClr val="00CC66"/>
    <a:srgbClr val="99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9005F-3319-43FD-8D9D-41B1318E01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B86A95B-CE4C-4E08-A157-0CC9B8813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B83CA76-15DF-4FFF-A50C-C5D88C34A376}"/>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016A75A3-4D9D-4E69-B5CF-910BEFF83C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42321-E14B-4C66-8886-B5844B981ACF}"/>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342084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FA05D-7023-4FBF-AB00-EA07865EE1D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9E0B8FE-DBAB-4DA7-B11D-E23C64E69C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142A8E-0F45-45E2-A8F5-58DCC9908C7A}"/>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E30DE437-B4F8-4700-ACC5-FC2F617BB6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2C779E-5111-4880-BE3F-DE920038E7E8}"/>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257166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6C907D-2ADD-4B6D-8FA6-24209D97EDF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6229322-4A9F-4176-88DB-DF23D51AE64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45B296-CCF2-4B13-9391-BA97988E8347}"/>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7360F44C-BCED-4A67-93E3-BDD3A8A12F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224D77-0AE7-4761-8112-D45A0CAE3F80}"/>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269428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F5CA8-654C-4A23-B097-BE267AEEC2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1F0EAB-E9A7-4BF1-8DFE-E7103CFAB6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C905C1-651A-4A28-9E5C-A5D8C3528703}"/>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DA3B4A65-6DC0-40A9-8869-BC0FFD9E24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AE1B76-E4E3-4503-89E4-9C38A8EFAEA8}"/>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412108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11345-D5F8-499D-8809-1618570D31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2642366-6241-46C2-B118-E26C475C8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1B38CE0-8A20-4D82-8994-C34014DBA429}"/>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1FECC547-C5BC-4B9F-9E00-10D9D4FBE2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492CD4-5158-4F3F-BC64-5256F5FF3F4F}"/>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36746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B9F67-BA1F-4CBF-AE34-B1AB904D14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D0A2B57-84A0-4FBA-9EEF-5D5E34A761C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D18E744-40C1-4804-88D4-47BA3384C2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AC1A347-742B-4A09-B980-456217B256F6}"/>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6" name="Espace réservé du pied de page 5">
            <a:extLst>
              <a:ext uri="{FF2B5EF4-FFF2-40B4-BE49-F238E27FC236}">
                <a16:creationId xmlns:a16="http://schemas.microsoft.com/office/drawing/2014/main" id="{10803B31-B5D6-4337-9785-ACCBF82B54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65D4A3-D6DA-4CC6-BEE7-41EF7A5E2AE1}"/>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173494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D2EEB1-4587-4446-976E-31687642B9F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24A0800-59EF-47FB-AB16-A62DCB385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DB306CA-1F33-4D91-B274-3EE5919765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A02F459-1CBA-4296-A347-0E01C74C4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371F62-BB7B-432C-A548-65B6B5A12F5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9DFD7C8-8D2F-40B7-A47A-3F5397A1BC22}"/>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8" name="Espace réservé du pied de page 7">
            <a:extLst>
              <a:ext uri="{FF2B5EF4-FFF2-40B4-BE49-F238E27FC236}">
                <a16:creationId xmlns:a16="http://schemas.microsoft.com/office/drawing/2014/main" id="{681E3068-4FA7-4F28-B775-C972F20FC4E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44CA008-2478-4DA3-A73C-02352C76F5FF}"/>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153563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6810A4-1065-4F38-A6CA-9756BB469D9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D50C758-7B5C-483E-BEFE-E12814A87F1C}"/>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4" name="Espace réservé du pied de page 3">
            <a:extLst>
              <a:ext uri="{FF2B5EF4-FFF2-40B4-BE49-F238E27FC236}">
                <a16:creationId xmlns:a16="http://schemas.microsoft.com/office/drawing/2014/main" id="{D87808F7-D706-45B5-8B06-616BB303336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A44BC9-47F7-4774-9C26-0CD00708FB0D}"/>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315597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567CBDB-BE9C-4B04-B5AA-00FA2B96C7F8}"/>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3" name="Espace réservé du pied de page 2">
            <a:extLst>
              <a:ext uri="{FF2B5EF4-FFF2-40B4-BE49-F238E27FC236}">
                <a16:creationId xmlns:a16="http://schemas.microsoft.com/office/drawing/2014/main" id="{20AED439-4A9F-49D4-B157-6EFB6FC3227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C1E7DEE-E9B6-4E57-9C3B-2BE9EFF75232}"/>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233516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09F54-38B3-4C55-8AB7-0367A2D066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75915F2-AC42-48B1-8F7F-DF3568B24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DA4BAB-2488-4E30-9F1B-7A0742371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C4D62D-DC6C-44B7-89FA-7E6874BAD24E}"/>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6" name="Espace réservé du pied de page 5">
            <a:extLst>
              <a:ext uri="{FF2B5EF4-FFF2-40B4-BE49-F238E27FC236}">
                <a16:creationId xmlns:a16="http://schemas.microsoft.com/office/drawing/2014/main" id="{D48F8B0D-12FE-474C-9B35-CB8B255C6E0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53E38D-1915-4986-B77F-F4F5569134E8}"/>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299571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0A69B-B47E-494C-942F-56ECE090F0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07E6696-FF05-415C-B312-BEBC9D96D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5C739F-9BEA-48C1-8B6B-4278714E9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AE570F-FF77-4724-8910-126FC7A6B759}"/>
              </a:ext>
            </a:extLst>
          </p:cNvPr>
          <p:cNvSpPr>
            <a:spLocks noGrp="1"/>
          </p:cNvSpPr>
          <p:nvPr>
            <p:ph type="dt" sz="half" idx="10"/>
          </p:nvPr>
        </p:nvSpPr>
        <p:spPr/>
        <p:txBody>
          <a:bodyPr/>
          <a:lstStyle/>
          <a:p>
            <a:fld id="{419390FD-FEB6-491F-A9F5-2C870870D88A}" type="datetimeFigureOut">
              <a:rPr lang="fr-FR" smtClean="0"/>
              <a:t>18/12/2019</a:t>
            </a:fld>
            <a:endParaRPr lang="fr-FR"/>
          </a:p>
        </p:txBody>
      </p:sp>
      <p:sp>
        <p:nvSpPr>
          <p:cNvPr id="6" name="Espace réservé du pied de page 5">
            <a:extLst>
              <a:ext uri="{FF2B5EF4-FFF2-40B4-BE49-F238E27FC236}">
                <a16:creationId xmlns:a16="http://schemas.microsoft.com/office/drawing/2014/main" id="{E5E35D2F-2100-4B73-BC76-FBCEA791A9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8D2117-9477-4CA5-AE99-C480877AFBB6}"/>
              </a:ext>
            </a:extLst>
          </p:cNvPr>
          <p:cNvSpPr>
            <a:spLocks noGrp="1"/>
          </p:cNvSpPr>
          <p:nvPr>
            <p:ph type="sldNum" sz="quarter" idx="12"/>
          </p:nvPr>
        </p:nvSpPr>
        <p:spPr/>
        <p:txBody>
          <a:bodyPr/>
          <a:lstStyle/>
          <a:p>
            <a:fld id="{1F922782-12CF-4B29-AE2F-2374F6BF9673}" type="slidenum">
              <a:rPr lang="fr-FR" smtClean="0"/>
              <a:t>‹#›</a:t>
            </a:fld>
            <a:endParaRPr lang="fr-FR"/>
          </a:p>
        </p:txBody>
      </p:sp>
    </p:spTree>
    <p:extLst>
      <p:ext uri="{BB962C8B-B14F-4D97-AF65-F5344CB8AC3E}">
        <p14:creationId xmlns:p14="http://schemas.microsoft.com/office/powerpoint/2010/main" val="8635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37977E-1573-4432-82E8-1DEEE2393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8392600-0DAB-430F-BF8E-CE77B7C38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3AA4F4-7B4D-4DA3-A21F-6993E9A02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390FD-FEB6-491F-A9F5-2C870870D88A}" type="datetimeFigureOut">
              <a:rPr lang="fr-FR" smtClean="0"/>
              <a:t>18/12/2019</a:t>
            </a:fld>
            <a:endParaRPr lang="fr-FR"/>
          </a:p>
        </p:txBody>
      </p:sp>
      <p:sp>
        <p:nvSpPr>
          <p:cNvPr id="5" name="Espace réservé du pied de page 4">
            <a:extLst>
              <a:ext uri="{FF2B5EF4-FFF2-40B4-BE49-F238E27FC236}">
                <a16:creationId xmlns:a16="http://schemas.microsoft.com/office/drawing/2014/main" id="{F93FBA9C-411F-4AD3-B2F0-D6E697249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4EF5357-23ED-45E2-9E9A-50EE287A9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22782-12CF-4B29-AE2F-2374F6BF9673}" type="slidenum">
              <a:rPr lang="fr-FR" smtClean="0"/>
              <a:t>‹#›</a:t>
            </a:fld>
            <a:endParaRPr lang="fr-FR"/>
          </a:p>
        </p:txBody>
      </p:sp>
    </p:spTree>
    <p:extLst>
      <p:ext uri="{BB962C8B-B14F-4D97-AF65-F5344CB8AC3E}">
        <p14:creationId xmlns:p14="http://schemas.microsoft.com/office/powerpoint/2010/main" val="6290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BCD6CA22-3F0A-46D0-87C1-B5D856CBC8D2}"/>
              </a:ext>
            </a:extLst>
          </p:cNvPr>
          <p:cNvGraphicFramePr>
            <a:graphicFrameLocks noGrp="1"/>
          </p:cNvGraphicFramePr>
          <p:nvPr>
            <p:extLst>
              <p:ext uri="{D42A27DB-BD31-4B8C-83A1-F6EECF244321}">
                <p14:modId xmlns:p14="http://schemas.microsoft.com/office/powerpoint/2010/main" val="3801932485"/>
              </p:ext>
            </p:extLst>
          </p:nvPr>
        </p:nvGraphicFramePr>
        <p:xfrm>
          <a:off x="0" y="0"/>
          <a:ext cx="2300438" cy="2011680"/>
        </p:xfrm>
        <a:graphic>
          <a:graphicData uri="http://schemas.openxmlformats.org/drawingml/2006/table">
            <a:tbl>
              <a:tblPr/>
              <a:tblGrid>
                <a:gridCol w="2300438">
                  <a:extLst>
                    <a:ext uri="{9D8B030D-6E8A-4147-A177-3AD203B41FA5}">
                      <a16:colId xmlns:a16="http://schemas.microsoft.com/office/drawing/2014/main" val="3569198435"/>
                    </a:ext>
                  </a:extLst>
                </a:gridCol>
              </a:tblGrid>
              <a:tr h="2011679">
                <a:tc>
                  <a:txBody>
                    <a:bodyPr/>
                    <a:lstStyle/>
                    <a:p>
                      <a:r>
                        <a:rPr lang="en-US" b="1" noProof="0" dirty="0"/>
                        <a:t>Key Partners: </a:t>
                      </a:r>
                    </a:p>
                    <a:p>
                      <a:pPr marL="285750" indent="-285750">
                        <a:buFontTx/>
                        <a:buChar char="-"/>
                      </a:pPr>
                      <a:r>
                        <a:rPr lang="en-US" noProof="0" dirty="0"/>
                        <a:t>Supermarkets and their online platforms</a:t>
                      </a:r>
                    </a:p>
                    <a:p>
                      <a:pPr marL="285750" indent="-285750">
                        <a:buFontTx/>
                        <a:buChar char="-"/>
                      </a:pPr>
                      <a:r>
                        <a:rPr lang="en-US" noProof="0" dirty="0"/>
                        <a:t>Distributors</a:t>
                      </a:r>
                    </a:p>
                    <a:p>
                      <a:pPr marL="285750" indent="-285750">
                        <a:buFontTx/>
                        <a:buChar char="-"/>
                      </a:pPr>
                      <a:r>
                        <a:rPr lang="en-US" noProof="0" dirty="0"/>
                        <a:t>Producers </a:t>
                      </a:r>
                    </a:p>
                    <a:p>
                      <a:pPr marL="285750" indent="-285750">
                        <a:buFontTx/>
                        <a:buChar char="-"/>
                      </a:pPr>
                      <a:r>
                        <a:rPr lang="en-US" noProof="0" dirty="0"/>
                        <a:t>Consumer-Users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20000"/>
                        <a:lumOff val="80000"/>
                      </a:schemeClr>
                    </a:solidFill>
                  </a:tcPr>
                </a:tc>
                <a:extLst>
                  <a:ext uri="{0D108BD9-81ED-4DB2-BD59-A6C34878D82A}">
                    <a16:rowId xmlns:a16="http://schemas.microsoft.com/office/drawing/2014/main" val="3523776142"/>
                  </a:ext>
                </a:extLst>
              </a:tr>
            </a:tbl>
          </a:graphicData>
        </a:graphic>
      </p:graphicFrame>
      <p:graphicFrame>
        <p:nvGraphicFramePr>
          <p:cNvPr id="5" name="Tableau 4">
            <a:extLst>
              <a:ext uri="{FF2B5EF4-FFF2-40B4-BE49-F238E27FC236}">
                <a16:creationId xmlns:a16="http://schemas.microsoft.com/office/drawing/2014/main" id="{C5414B61-2649-4024-A391-02746F492A8A}"/>
              </a:ext>
            </a:extLst>
          </p:cNvPr>
          <p:cNvGraphicFramePr>
            <a:graphicFrameLocks noGrp="1"/>
          </p:cNvGraphicFramePr>
          <p:nvPr>
            <p:extLst>
              <p:ext uri="{D42A27DB-BD31-4B8C-83A1-F6EECF244321}">
                <p14:modId xmlns:p14="http://schemas.microsoft.com/office/powerpoint/2010/main" val="607460154"/>
              </p:ext>
            </p:extLst>
          </p:nvPr>
        </p:nvGraphicFramePr>
        <p:xfrm>
          <a:off x="2310066" y="-1"/>
          <a:ext cx="3216440" cy="2011680"/>
        </p:xfrm>
        <a:graphic>
          <a:graphicData uri="http://schemas.openxmlformats.org/drawingml/2006/table">
            <a:tbl>
              <a:tblPr/>
              <a:tblGrid>
                <a:gridCol w="3216440">
                  <a:extLst>
                    <a:ext uri="{9D8B030D-6E8A-4147-A177-3AD203B41FA5}">
                      <a16:colId xmlns:a16="http://schemas.microsoft.com/office/drawing/2014/main" val="84545463"/>
                    </a:ext>
                  </a:extLst>
                </a:gridCol>
              </a:tblGrid>
              <a:tr h="1975585">
                <a:tc>
                  <a:txBody>
                    <a:bodyPr/>
                    <a:lstStyle/>
                    <a:p>
                      <a:r>
                        <a:rPr lang="en-US" b="1" noProof="0" dirty="0"/>
                        <a:t>Key Activities: </a:t>
                      </a:r>
                    </a:p>
                    <a:p>
                      <a:pPr algn="just"/>
                      <a:r>
                        <a:rPr lang="en-US" noProof="0" dirty="0"/>
                        <a:t>Our main activity is the creation and implementation of a plugin </a:t>
                      </a:r>
                      <a:r>
                        <a:rPr lang="en-US" b="1" noProof="0" dirty="0"/>
                        <a:t>suggesting</a:t>
                      </a:r>
                      <a:r>
                        <a:rPr lang="en-US" noProof="0" dirty="0"/>
                        <a:t> and rating items based on their environmental cost (sustainability), on online supermarket platforms.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CCFFCC"/>
                    </a:solidFill>
                  </a:tcPr>
                </a:tc>
                <a:extLst>
                  <a:ext uri="{0D108BD9-81ED-4DB2-BD59-A6C34878D82A}">
                    <a16:rowId xmlns:a16="http://schemas.microsoft.com/office/drawing/2014/main" val="3152987914"/>
                  </a:ext>
                </a:extLst>
              </a:tr>
            </a:tbl>
          </a:graphicData>
        </a:graphic>
      </p:graphicFrame>
      <p:graphicFrame>
        <p:nvGraphicFramePr>
          <p:cNvPr id="6" name="Tableau 5">
            <a:extLst>
              <a:ext uri="{FF2B5EF4-FFF2-40B4-BE49-F238E27FC236}">
                <a16:creationId xmlns:a16="http://schemas.microsoft.com/office/drawing/2014/main" id="{014181C9-B5EE-4E16-9B90-1072C0CE7AEA}"/>
              </a:ext>
            </a:extLst>
          </p:cNvPr>
          <p:cNvGraphicFramePr>
            <a:graphicFrameLocks noGrp="1"/>
          </p:cNvGraphicFramePr>
          <p:nvPr>
            <p:extLst>
              <p:ext uri="{D42A27DB-BD31-4B8C-83A1-F6EECF244321}">
                <p14:modId xmlns:p14="http://schemas.microsoft.com/office/powerpoint/2010/main" val="313745616"/>
              </p:ext>
            </p:extLst>
          </p:nvPr>
        </p:nvGraphicFramePr>
        <p:xfrm>
          <a:off x="5536131" y="-2"/>
          <a:ext cx="2398294" cy="3657600"/>
        </p:xfrm>
        <a:graphic>
          <a:graphicData uri="http://schemas.openxmlformats.org/drawingml/2006/table">
            <a:tbl>
              <a:tblPr/>
              <a:tblGrid>
                <a:gridCol w="2398294">
                  <a:extLst>
                    <a:ext uri="{9D8B030D-6E8A-4147-A177-3AD203B41FA5}">
                      <a16:colId xmlns:a16="http://schemas.microsoft.com/office/drawing/2014/main" val="2544121133"/>
                    </a:ext>
                  </a:extLst>
                </a:gridCol>
              </a:tblGrid>
              <a:tr h="3657600">
                <a:tc>
                  <a:txBody>
                    <a:bodyPr/>
                    <a:lstStyle/>
                    <a:p>
                      <a:r>
                        <a:rPr lang="en-US" b="1" noProof="0" dirty="0"/>
                        <a:t>Value Proposition:</a:t>
                      </a:r>
                    </a:p>
                    <a:p>
                      <a:pPr algn="l"/>
                      <a:r>
                        <a:rPr lang="en-US" noProof="0" dirty="0"/>
                        <a:t>Our activity is aimed at making incentives for consumers to choose their products according to environmental costs and for producers to reduce their environmental impact, while making sustainable food more affordable, accessible.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extLst>
                  <a:ext uri="{0D108BD9-81ED-4DB2-BD59-A6C34878D82A}">
                    <a16:rowId xmlns:a16="http://schemas.microsoft.com/office/drawing/2014/main" val="3744543651"/>
                  </a:ext>
                </a:extLst>
              </a:tr>
            </a:tbl>
          </a:graphicData>
        </a:graphic>
      </p:graphicFrame>
      <p:graphicFrame>
        <p:nvGraphicFramePr>
          <p:cNvPr id="7" name="Tableau 6">
            <a:extLst>
              <a:ext uri="{FF2B5EF4-FFF2-40B4-BE49-F238E27FC236}">
                <a16:creationId xmlns:a16="http://schemas.microsoft.com/office/drawing/2014/main" id="{3521C67D-68A5-4B26-9571-EEBDCAFDF61B}"/>
              </a:ext>
            </a:extLst>
          </p:cNvPr>
          <p:cNvGraphicFramePr>
            <a:graphicFrameLocks noGrp="1"/>
          </p:cNvGraphicFramePr>
          <p:nvPr>
            <p:extLst>
              <p:ext uri="{D42A27DB-BD31-4B8C-83A1-F6EECF244321}">
                <p14:modId xmlns:p14="http://schemas.microsoft.com/office/powerpoint/2010/main" val="2289705651"/>
              </p:ext>
            </p:extLst>
          </p:nvPr>
        </p:nvGraphicFramePr>
        <p:xfrm>
          <a:off x="0" y="2011679"/>
          <a:ext cx="5526504" cy="1645918"/>
        </p:xfrm>
        <a:graphic>
          <a:graphicData uri="http://schemas.openxmlformats.org/drawingml/2006/table">
            <a:tbl>
              <a:tblPr/>
              <a:tblGrid>
                <a:gridCol w="5526504">
                  <a:extLst>
                    <a:ext uri="{9D8B030D-6E8A-4147-A177-3AD203B41FA5}">
                      <a16:colId xmlns:a16="http://schemas.microsoft.com/office/drawing/2014/main" val="4115655323"/>
                    </a:ext>
                  </a:extLst>
                </a:gridCol>
              </a:tblGrid>
              <a:tr h="1645918">
                <a:tc>
                  <a:txBody>
                    <a:bodyPr/>
                    <a:lstStyle/>
                    <a:p>
                      <a:r>
                        <a:rPr lang="en-US" b="1" noProof="0" dirty="0"/>
                        <a:t>Key Resources:</a:t>
                      </a:r>
                    </a:p>
                    <a:p>
                      <a:pPr marL="285750" indent="-285750">
                        <a:buFontTx/>
                        <a:buChar char="-"/>
                      </a:pPr>
                      <a:r>
                        <a:rPr lang="en-US" noProof="0" dirty="0"/>
                        <a:t>The plugin</a:t>
                      </a:r>
                    </a:p>
                    <a:p>
                      <a:pPr marL="285750" indent="-285750">
                        <a:buFontTx/>
                        <a:buChar char="-"/>
                      </a:pPr>
                      <a:r>
                        <a:rPr lang="en-US" noProof="0" dirty="0"/>
                        <a:t>Algorithm created to rank items based on their eco footprint (Sustainable Vs. not sustainable)</a:t>
                      </a:r>
                    </a:p>
                    <a:p>
                      <a:pPr marL="285750" indent="-285750">
                        <a:buFontTx/>
                        <a:buChar char="-"/>
                      </a:pPr>
                      <a:r>
                        <a:rPr lang="en-US" noProof="0" dirty="0"/>
                        <a:t>The team in charge of plugin development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9FF66"/>
                    </a:solidFill>
                  </a:tcPr>
                </a:tc>
                <a:extLst>
                  <a:ext uri="{0D108BD9-81ED-4DB2-BD59-A6C34878D82A}">
                    <a16:rowId xmlns:a16="http://schemas.microsoft.com/office/drawing/2014/main" val="2525745783"/>
                  </a:ext>
                </a:extLst>
              </a:tr>
            </a:tbl>
          </a:graphicData>
        </a:graphic>
      </p:graphicFrame>
      <p:graphicFrame>
        <p:nvGraphicFramePr>
          <p:cNvPr id="8" name="Tableau 7">
            <a:extLst>
              <a:ext uri="{FF2B5EF4-FFF2-40B4-BE49-F238E27FC236}">
                <a16:creationId xmlns:a16="http://schemas.microsoft.com/office/drawing/2014/main" id="{E37278FE-B90B-476C-8339-56595F66BA6E}"/>
              </a:ext>
            </a:extLst>
          </p:cNvPr>
          <p:cNvGraphicFramePr>
            <a:graphicFrameLocks noGrp="1"/>
          </p:cNvGraphicFramePr>
          <p:nvPr>
            <p:extLst>
              <p:ext uri="{D42A27DB-BD31-4B8C-83A1-F6EECF244321}">
                <p14:modId xmlns:p14="http://schemas.microsoft.com/office/powerpoint/2010/main" val="515650195"/>
              </p:ext>
            </p:extLst>
          </p:nvPr>
        </p:nvGraphicFramePr>
        <p:xfrm>
          <a:off x="7934425" y="-2"/>
          <a:ext cx="2133600" cy="3657600"/>
        </p:xfrm>
        <a:graphic>
          <a:graphicData uri="http://schemas.openxmlformats.org/drawingml/2006/table">
            <a:tbl>
              <a:tblPr/>
              <a:tblGrid>
                <a:gridCol w="2133600">
                  <a:extLst>
                    <a:ext uri="{9D8B030D-6E8A-4147-A177-3AD203B41FA5}">
                      <a16:colId xmlns:a16="http://schemas.microsoft.com/office/drawing/2014/main" val="1765916450"/>
                    </a:ext>
                  </a:extLst>
                </a:gridCol>
              </a:tblGrid>
              <a:tr h="3532472">
                <a:tc>
                  <a:txBody>
                    <a:bodyPr/>
                    <a:lstStyle/>
                    <a:p>
                      <a:r>
                        <a:rPr lang="en-US" b="1" noProof="0" dirty="0"/>
                        <a:t>Customer Relationship:</a:t>
                      </a:r>
                    </a:p>
                    <a:p>
                      <a:r>
                        <a:rPr lang="en-US" noProof="0" dirty="0"/>
                        <a:t>User-customer orientation + Partnerships</a:t>
                      </a:r>
                    </a:p>
                    <a:p>
                      <a:r>
                        <a:rPr lang="en-US" noProof="0" dirty="0"/>
                        <a:t>(supermarkets (how to offer better products) and customers (what matters more to them)) by learning their habits and how to help them best.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60000"/>
                        <a:lumOff val="40000"/>
                      </a:schemeClr>
                    </a:solidFill>
                  </a:tcPr>
                </a:tc>
                <a:extLst>
                  <a:ext uri="{0D108BD9-81ED-4DB2-BD59-A6C34878D82A}">
                    <a16:rowId xmlns:a16="http://schemas.microsoft.com/office/drawing/2014/main" val="629652655"/>
                  </a:ext>
                </a:extLst>
              </a:tr>
            </a:tbl>
          </a:graphicData>
        </a:graphic>
      </p:graphicFrame>
      <p:graphicFrame>
        <p:nvGraphicFramePr>
          <p:cNvPr id="9" name="Tableau 8">
            <a:extLst>
              <a:ext uri="{FF2B5EF4-FFF2-40B4-BE49-F238E27FC236}">
                <a16:creationId xmlns:a16="http://schemas.microsoft.com/office/drawing/2014/main" id="{166CA91E-A637-4EAA-AD63-2B629C232B07}"/>
              </a:ext>
            </a:extLst>
          </p:cNvPr>
          <p:cNvGraphicFramePr>
            <a:graphicFrameLocks noGrp="1"/>
          </p:cNvGraphicFramePr>
          <p:nvPr>
            <p:extLst>
              <p:ext uri="{D42A27DB-BD31-4B8C-83A1-F6EECF244321}">
                <p14:modId xmlns:p14="http://schemas.microsoft.com/office/powerpoint/2010/main" val="1938283698"/>
              </p:ext>
            </p:extLst>
          </p:nvPr>
        </p:nvGraphicFramePr>
        <p:xfrm>
          <a:off x="10061609" y="-1"/>
          <a:ext cx="2133599" cy="3652786"/>
        </p:xfrm>
        <a:graphic>
          <a:graphicData uri="http://schemas.openxmlformats.org/drawingml/2006/table">
            <a:tbl>
              <a:tblPr/>
              <a:tblGrid>
                <a:gridCol w="2133599">
                  <a:extLst>
                    <a:ext uri="{9D8B030D-6E8A-4147-A177-3AD203B41FA5}">
                      <a16:colId xmlns:a16="http://schemas.microsoft.com/office/drawing/2014/main" val="726446842"/>
                    </a:ext>
                  </a:extLst>
                </a:gridCol>
              </a:tblGrid>
              <a:tr h="3652786">
                <a:tc>
                  <a:txBody>
                    <a:bodyPr/>
                    <a:lstStyle/>
                    <a:p>
                      <a:r>
                        <a:rPr lang="en-US" b="1" noProof="0" dirty="0"/>
                        <a:t>Customer Segment:</a:t>
                      </a:r>
                      <a:endParaRPr lang="en-US" b="1" i="1" noProof="0" dirty="0"/>
                    </a:p>
                    <a:p>
                      <a:r>
                        <a:rPr lang="en-US" i="0" noProof="0" dirty="0"/>
                        <a:t>In a first place, supermarkets wanting to improve their customer’s experience online and online shoppers interested in their carbon footprint. Then can expand to other segments.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CC66"/>
                    </a:solidFill>
                  </a:tcPr>
                </a:tc>
                <a:extLst>
                  <a:ext uri="{0D108BD9-81ED-4DB2-BD59-A6C34878D82A}">
                    <a16:rowId xmlns:a16="http://schemas.microsoft.com/office/drawing/2014/main" val="1526548435"/>
                  </a:ext>
                </a:extLst>
              </a:tr>
            </a:tbl>
          </a:graphicData>
        </a:graphic>
      </p:graphicFrame>
      <p:graphicFrame>
        <p:nvGraphicFramePr>
          <p:cNvPr id="10" name="Tableau 9">
            <a:extLst>
              <a:ext uri="{FF2B5EF4-FFF2-40B4-BE49-F238E27FC236}">
                <a16:creationId xmlns:a16="http://schemas.microsoft.com/office/drawing/2014/main" id="{860B45A6-FC5C-4697-B87A-CD7652D999B2}"/>
              </a:ext>
            </a:extLst>
          </p:cNvPr>
          <p:cNvGraphicFramePr>
            <a:graphicFrameLocks noGrp="1"/>
          </p:cNvGraphicFramePr>
          <p:nvPr>
            <p:extLst>
              <p:ext uri="{D42A27DB-BD31-4B8C-83A1-F6EECF244321}">
                <p14:modId xmlns:p14="http://schemas.microsoft.com/office/powerpoint/2010/main" val="1168905542"/>
              </p:ext>
            </p:extLst>
          </p:nvPr>
        </p:nvGraphicFramePr>
        <p:xfrm>
          <a:off x="10061609" y="3652786"/>
          <a:ext cx="2136808" cy="1463040"/>
        </p:xfrm>
        <a:graphic>
          <a:graphicData uri="http://schemas.openxmlformats.org/drawingml/2006/table">
            <a:tbl>
              <a:tblPr/>
              <a:tblGrid>
                <a:gridCol w="2136808">
                  <a:extLst>
                    <a:ext uri="{9D8B030D-6E8A-4147-A177-3AD203B41FA5}">
                      <a16:colId xmlns:a16="http://schemas.microsoft.com/office/drawing/2014/main" val="531653626"/>
                    </a:ext>
                  </a:extLst>
                </a:gridCol>
              </a:tblGrid>
              <a:tr h="1458230">
                <a:tc>
                  <a:txBody>
                    <a:bodyPr/>
                    <a:lstStyle/>
                    <a:p>
                      <a:r>
                        <a:rPr lang="en-US" b="1" noProof="0" dirty="0"/>
                        <a:t>Channels:</a:t>
                      </a:r>
                    </a:p>
                    <a:p>
                      <a:r>
                        <a:rPr lang="en-US" noProof="0" dirty="0"/>
                        <a:t>Supermarkets online shopping websites, ad campaigns on social media.</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9FFCC"/>
                    </a:solidFill>
                  </a:tcPr>
                </a:tc>
                <a:extLst>
                  <a:ext uri="{0D108BD9-81ED-4DB2-BD59-A6C34878D82A}">
                    <a16:rowId xmlns:a16="http://schemas.microsoft.com/office/drawing/2014/main" val="2520934481"/>
                  </a:ext>
                </a:extLst>
              </a:tr>
            </a:tbl>
          </a:graphicData>
        </a:graphic>
      </p:graphicFrame>
      <p:graphicFrame>
        <p:nvGraphicFramePr>
          <p:cNvPr id="11" name="Tableau 10">
            <a:extLst>
              <a:ext uri="{FF2B5EF4-FFF2-40B4-BE49-F238E27FC236}">
                <a16:creationId xmlns:a16="http://schemas.microsoft.com/office/drawing/2014/main" id="{015A7CC8-145E-4548-8033-1F5F492EA1DB}"/>
              </a:ext>
            </a:extLst>
          </p:cNvPr>
          <p:cNvGraphicFramePr>
            <a:graphicFrameLocks noGrp="1"/>
          </p:cNvGraphicFramePr>
          <p:nvPr>
            <p:extLst>
              <p:ext uri="{D42A27DB-BD31-4B8C-83A1-F6EECF244321}">
                <p14:modId xmlns:p14="http://schemas.microsoft.com/office/powerpoint/2010/main" val="1085744311"/>
              </p:ext>
            </p:extLst>
          </p:nvPr>
        </p:nvGraphicFramePr>
        <p:xfrm>
          <a:off x="0" y="3657596"/>
          <a:ext cx="5532921" cy="2286000"/>
        </p:xfrm>
        <a:graphic>
          <a:graphicData uri="http://schemas.openxmlformats.org/drawingml/2006/table">
            <a:tbl>
              <a:tblPr/>
              <a:tblGrid>
                <a:gridCol w="5532921">
                  <a:extLst>
                    <a:ext uri="{9D8B030D-6E8A-4147-A177-3AD203B41FA5}">
                      <a16:colId xmlns:a16="http://schemas.microsoft.com/office/drawing/2014/main" val="2591126063"/>
                    </a:ext>
                  </a:extLst>
                </a:gridCol>
              </a:tblGrid>
              <a:tr h="1742177">
                <a:tc>
                  <a:txBody>
                    <a:bodyPr/>
                    <a:lstStyle/>
                    <a:p>
                      <a:r>
                        <a:rPr lang="en-US" b="1" noProof="0" dirty="0"/>
                        <a:t>Cost Structure: (</a:t>
                      </a:r>
                      <a:r>
                        <a:rPr lang="en-US" b="1" i="1" noProof="0" dirty="0" err="1"/>
                        <a:t>cf</a:t>
                      </a:r>
                      <a:r>
                        <a:rPr lang="en-US" b="1" i="1" noProof="0" dirty="0"/>
                        <a:t> Cost simulation, next slide)</a:t>
                      </a:r>
                      <a:endParaRPr lang="en-US" b="1" noProof="0" dirty="0"/>
                    </a:p>
                    <a:p>
                      <a:pPr marL="285750" indent="-285750">
                        <a:buFontTx/>
                        <a:buChar char="-"/>
                      </a:pPr>
                      <a:r>
                        <a:rPr lang="en-US" noProof="0" dirty="0"/>
                        <a:t>The creation, development, constant monitoring and updating of the plugin</a:t>
                      </a:r>
                    </a:p>
                    <a:p>
                      <a:pPr marL="285750" indent="-285750">
                        <a:buFontTx/>
                        <a:buChar char="-"/>
                      </a:pPr>
                      <a:r>
                        <a:rPr lang="en-US" noProof="0" dirty="0"/>
                        <a:t>Marketing and communication of the plugin</a:t>
                      </a:r>
                    </a:p>
                    <a:p>
                      <a:pPr marL="285750" indent="-285750">
                        <a:buFontTx/>
                        <a:buChar char="-"/>
                      </a:pPr>
                      <a:r>
                        <a:rPr lang="en-US" noProof="0" dirty="0"/>
                        <a:t>HR, the development team and the data team in charge of the installation and personification. Eventually a commercial team in charge of developing our customer base.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9FF99"/>
                    </a:solidFill>
                  </a:tcPr>
                </a:tc>
                <a:extLst>
                  <a:ext uri="{0D108BD9-81ED-4DB2-BD59-A6C34878D82A}">
                    <a16:rowId xmlns:a16="http://schemas.microsoft.com/office/drawing/2014/main" val="4191971758"/>
                  </a:ext>
                </a:extLst>
              </a:tr>
            </a:tbl>
          </a:graphicData>
        </a:graphic>
      </p:graphicFrame>
      <p:graphicFrame>
        <p:nvGraphicFramePr>
          <p:cNvPr id="12" name="Tableau 11">
            <a:extLst>
              <a:ext uri="{FF2B5EF4-FFF2-40B4-BE49-F238E27FC236}">
                <a16:creationId xmlns:a16="http://schemas.microsoft.com/office/drawing/2014/main" id="{96AFEEC9-6E29-4FBF-8492-3EC244A20CA7}"/>
              </a:ext>
            </a:extLst>
          </p:cNvPr>
          <p:cNvGraphicFramePr>
            <a:graphicFrameLocks noGrp="1"/>
          </p:cNvGraphicFramePr>
          <p:nvPr>
            <p:extLst>
              <p:ext uri="{D42A27DB-BD31-4B8C-83A1-F6EECF244321}">
                <p14:modId xmlns:p14="http://schemas.microsoft.com/office/powerpoint/2010/main" val="1786576475"/>
              </p:ext>
            </p:extLst>
          </p:nvPr>
        </p:nvGraphicFramePr>
        <p:xfrm>
          <a:off x="5536130" y="3657597"/>
          <a:ext cx="4525479" cy="1463040"/>
        </p:xfrm>
        <a:graphic>
          <a:graphicData uri="http://schemas.openxmlformats.org/drawingml/2006/table">
            <a:tbl>
              <a:tblPr/>
              <a:tblGrid>
                <a:gridCol w="4525479">
                  <a:extLst>
                    <a:ext uri="{9D8B030D-6E8A-4147-A177-3AD203B41FA5}">
                      <a16:colId xmlns:a16="http://schemas.microsoft.com/office/drawing/2014/main" val="3261570144"/>
                    </a:ext>
                  </a:extLst>
                </a:gridCol>
              </a:tblGrid>
              <a:tr h="1463040">
                <a:tc>
                  <a:txBody>
                    <a:bodyPr/>
                    <a:lstStyle/>
                    <a:p>
                      <a:r>
                        <a:rPr lang="en-US" b="1" noProof="0" dirty="0"/>
                        <a:t>Revenue Streams:</a:t>
                      </a:r>
                    </a:p>
                    <a:p>
                      <a:r>
                        <a:rPr lang="en-US" noProof="0" dirty="0"/>
                        <a:t>Firstly, it would mostly come from shareholders and fundraisers, then partnerships, advertising and our clients. </a:t>
                      </a:r>
                    </a:p>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CCFF99"/>
                    </a:solidFill>
                  </a:tcPr>
                </a:tc>
                <a:extLst>
                  <a:ext uri="{0D108BD9-81ED-4DB2-BD59-A6C34878D82A}">
                    <a16:rowId xmlns:a16="http://schemas.microsoft.com/office/drawing/2014/main" val="1443441211"/>
                  </a:ext>
                </a:extLst>
              </a:tr>
            </a:tbl>
          </a:graphicData>
        </a:graphic>
      </p:graphicFrame>
      <p:graphicFrame>
        <p:nvGraphicFramePr>
          <p:cNvPr id="13" name="Tableau 12">
            <a:extLst>
              <a:ext uri="{FF2B5EF4-FFF2-40B4-BE49-F238E27FC236}">
                <a16:creationId xmlns:a16="http://schemas.microsoft.com/office/drawing/2014/main" id="{F5235498-3EDF-4DFC-8C40-E699B18869D2}"/>
              </a:ext>
            </a:extLst>
          </p:cNvPr>
          <p:cNvGraphicFramePr>
            <a:graphicFrameLocks noGrp="1"/>
          </p:cNvGraphicFramePr>
          <p:nvPr>
            <p:extLst>
              <p:ext uri="{D42A27DB-BD31-4B8C-83A1-F6EECF244321}">
                <p14:modId xmlns:p14="http://schemas.microsoft.com/office/powerpoint/2010/main" val="1736395274"/>
              </p:ext>
            </p:extLst>
          </p:nvPr>
        </p:nvGraphicFramePr>
        <p:xfrm>
          <a:off x="5532921" y="5115826"/>
          <a:ext cx="6659078" cy="827768"/>
        </p:xfrm>
        <a:graphic>
          <a:graphicData uri="http://schemas.openxmlformats.org/drawingml/2006/table">
            <a:tbl>
              <a:tblPr/>
              <a:tblGrid>
                <a:gridCol w="6659078">
                  <a:extLst>
                    <a:ext uri="{9D8B030D-6E8A-4147-A177-3AD203B41FA5}">
                      <a16:colId xmlns:a16="http://schemas.microsoft.com/office/drawing/2014/main" val="3301094883"/>
                    </a:ext>
                  </a:extLst>
                </a:gridCol>
              </a:tblGrid>
              <a:tr h="827768">
                <a:tc>
                  <a:txBody>
                    <a:bodyPr/>
                    <a:lstStyle/>
                    <a:p>
                      <a:r>
                        <a:rPr lang="en-US" b="1" noProof="0" dirty="0"/>
                        <a:t>Social and Environmental Cost: </a:t>
                      </a:r>
                      <a:r>
                        <a:rPr lang="en-US" noProof="0" dirty="0"/>
                        <a:t>E-pollution linked to the development and running of our plugin. Delivery footprint &amp; privacy.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20000"/>
                        <a:lumOff val="80000"/>
                      </a:schemeClr>
                    </a:solidFill>
                  </a:tcPr>
                </a:tc>
                <a:extLst>
                  <a:ext uri="{0D108BD9-81ED-4DB2-BD59-A6C34878D82A}">
                    <a16:rowId xmlns:a16="http://schemas.microsoft.com/office/drawing/2014/main" val="3143202642"/>
                  </a:ext>
                </a:extLst>
              </a:tr>
            </a:tbl>
          </a:graphicData>
        </a:graphic>
      </p:graphicFrame>
      <p:graphicFrame>
        <p:nvGraphicFramePr>
          <p:cNvPr id="14" name="Tableau 13">
            <a:extLst>
              <a:ext uri="{FF2B5EF4-FFF2-40B4-BE49-F238E27FC236}">
                <a16:creationId xmlns:a16="http://schemas.microsoft.com/office/drawing/2014/main" id="{30123BEC-F2C5-46C2-8544-CAE77CB1B8D0}"/>
              </a:ext>
            </a:extLst>
          </p:cNvPr>
          <p:cNvGraphicFramePr>
            <a:graphicFrameLocks noGrp="1"/>
          </p:cNvGraphicFramePr>
          <p:nvPr>
            <p:extLst>
              <p:ext uri="{D42A27DB-BD31-4B8C-83A1-F6EECF244321}">
                <p14:modId xmlns:p14="http://schemas.microsoft.com/office/powerpoint/2010/main" val="295925913"/>
              </p:ext>
            </p:extLst>
          </p:nvPr>
        </p:nvGraphicFramePr>
        <p:xfrm>
          <a:off x="1" y="5938783"/>
          <a:ext cx="12198416" cy="919220"/>
        </p:xfrm>
        <a:graphic>
          <a:graphicData uri="http://schemas.openxmlformats.org/drawingml/2006/table">
            <a:tbl>
              <a:tblPr/>
              <a:tblGrid>
                <a:gridCol w="12198416">
                  <a:extLst>
                    <a:ext uri="{9D8B030D-6E8A-4147-A177-3AD203B41FA5}">
                      <a16:colId xmlns:a16="http://schemas.microsoft.com/office/drawing/2014/main" val="3787777880"/>
                    </a:ext>
                  </a:extLst>
                </a:gridCol>
              </a:tblGrid>
              <a:tr h="919220">
                <a:tc>
                  <a:txBody>
                    <a:bodyPr/>
                    <a:lstStyle/>
                    <a:p>
                      <a:r>
                        <a:rPr lang="en-US" b="1" noProof="0" dirty="0"/>
                        <a:t>Social and Environmental Benefits:</a:t>
                      </a:r>
                    </a:p>
                    <a:p>
                      <a:r>
                        <a:rPr lang="en-US" noProof="0" dirty="0"/>
                        <a:t>Incentives to consume and produce better, reduce environmental and social impact of supermarkets and food shopping. Reduce costs of ethical food sourcing, reduce packaging, chemical farming, distance travelled by food. </a:t>
                      </a:r>
                      <a:r>
                        <a:rPr lang="en-US" b="1" noProof="0" dirty="0"/>
                        <a:t>Make sustainable shopping EASY.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33CC33"/>
                    </a:solidFill>
                  </a:tcPr>
                </a:tc>
                <a:extLst>
                  <a:ext uri="{0D108BD9-81ED-4DB2-BD59-A6C34878D82A}">
                    <a16:rowId xmlns:a16="http://schemas.microsoft.com/office/drawing/2014/main" val="4255717688"/>
                  </a:ext>
                </a:extLst>
              </a:tr>
            </a:tbl>
          </a:graphicData>
        </a:graphic>
      </p:graphicFrame>
    </p:spTree>
    <p:extLst>
      <p:ext uri="{BB962C8B-B14F-4D97-AF65-F5344CB8AC3E}">
        <p14:creationId xmlns:p14="http://schemas.microsoft.com/office/powerpoint/2010/main" val="41723196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337</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Raphaëlle DELIN</dc:creator>
  <cp:lastModifiedBy>Jeremy Bavay</cp:lastModifiedBy>
  <cp:revision>23</cp:revision>
  <dcterms:created xsi:type="dcterms:W3CDTF">2019-12-17T15:11:46Z</dcterms:created>
  <dcterms:modified xsi:type="dcterms:W3CDTF">2019-12-18T12:48:24Z</dcterms:modified>
</cp:coreProperties>
</file>