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58" r:id="rId8"/>
    <p:sldId id="259" r:id="rId9"/>
    <p:sldId id="271" r:id="rId10"/>
    <p:sldId id="272" r:id="rId11"/>
    <p:sldId id="273" r:id="rId12"/>
    <p:sldId id="274" r:id="rId13"/>
    <p:sldId id="276" r:id="rId14"/>
    <p:sldId id="277" r:id="rId15"/>
    <p:sldId id="279" r:id="rId16"/>
    <p:sldId id="278" r:id="rId17"/>
    <p:sldId id="282" r:id="rId18"/>
    <p:sldId id="280" r:id="rId19"/>
    <p:sldId id="260" r:id="rId20"/>
    <p:sldId id="267" r:id="rId21"/>
    <p:sldId id="268" r:id="rId22"/>
    <p:sldId id="270" r:id="rId23"/>
    <p:sldId id="261" r:id="rId24"/>
    <p:sldId id="281" r:id="rId25"/>
    <p:sldId id="265" r:id="rId26"/>
    <p:sldId id="262" r:id="rId27"/>
    <p:sldId id="263" r:id="rId28"/>
    <p:sldId id="264" r:id="rId29"/>
    <p:sldId id="27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84275-F808-441F-9A64-2E7500480E3B}" v="28" dt="2020-12-04T00:43:19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3396B-EEC8-4B41-BF60-E3AEE7795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A0C6B-166C-4A87-801B-C043FC47E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EF6F6-4D66-4DCD-8011-46BC596C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BCBE5A-7E53-4F63-B089-3BB37EED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A3701-72B1-4B9B-A36C-9D13D5F5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2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4EF1-4FFC-4EF0-BEBC-42CFE622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3412EC-C0BB-44A2-81CD-E4B69E8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231779-C7E8-4501-BB1A-5B97725C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01A4E-A5F4-4643-91F1-5E73CF26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64D54-D434-4C68-AFFF-8CB70A89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52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9F0BAC-C134-4F3E-8CB4-B9DE6ED15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4234C8-9842-4626-B9E5-08F8D416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4D38C-14FD-44D1-824D-AFDA88A1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A0414F-67F2-448A-A390-CB960ED1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39A08-1010-4790-9B28-29D4D726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8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6B9F1-7D2D-4050-85C9-385D57EC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E477E-1022-4BE9-A9D3-1947CAF2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A44E4-1C5D-4A31-B33E-49D7C96E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97943-5CFC-4060-99FF-3B6D21D0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AEBBA-B3DD-475F-9359-AF23CFF7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5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C9729-3872-40EE-986E-A48FBD61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BE79CB-9D68-4C21-888D-B881DACE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6722B-EE3A-4AAF-96E3-E26C3718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4F9AD0-0166-47BB-BA45-4E7C7638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CEAA84-41AF-4DEE-AFB7-7ED7E1E7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5E6CA-8170-4587-AC9B-81FC9115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0D5A6-5921-4BED-AF4A-1E2838DA9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7063D5-0DE0-4BE6-8F1D-33A5DB9B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0AB9E-03C8-4A77-B939-6D10FB1A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D41146-45C6-4409-A4B4-3FD51DFD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E84D27-7A8A-41E2-96D7-33756281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93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07B8A-800C-46F5-901D-B002DEC2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537526-478A-470A-9343-E30AB856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F05496-F9A1-448D-8105-2A41FD8D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2B2D89-99C6-4ED3-A8DC-2F1B48263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E98AD-634A-4604-81A0-B0F1D099B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F28E2C-021F-430E-BB17-3B2BCC00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89F4AD-9F45-4839-89D9-6E193894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95E5AA-0C61-4C9F-966B-7D3C6646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0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5B6E5-2C6C-4BDC-ADC0-1903D2D0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0FF12A-F351-4A8D-B19B-0900BFB1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5A9072-4AC6-49C5-915D-E3ADE81B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3E4A54-F82C-4ED7-B218-9650929B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668F78-6146-4C5F-9698-4CF22B0F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E26608-3585-4164-B17C-16946620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652D3-9FA6-4F99-88E3-A1E395EC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95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27510-B349-412C-BEB2-67F9A845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94BC7-5B92-464B-B3B4-729896CD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C7E01E-32D2-4034-BF09-45C8DB8BA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656938-5BCD-4C33-89EC-E2454F17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B5A6F7-D964-4B3B-A905-C9A9DA78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C23015-CE2C-40A4-853A-F9FB5C6F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5EE45-3442-4085-B0B2-7210595A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743D86-F114-4FD1-8BFB-92892C8B9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841498-6D59-4CE0-977E-835DAF167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AA58BE-964A-465A-A34A-90DC4137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7BE6CA-AC20-455C-9DBA-C27A89F7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58370F-B496-4DF6-8B2E-3F659F93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2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CF4A51-A17D-440A-8F45-3E7FB2C7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390DCC-08DF-4F77-B876-EC79C494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EE2D1-DCF5-4347-B083-9F4EF6C10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2D38-AF9F-4FBD-904E-E36487F0E53A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F0719-2285-40CA-BD70-D360536E9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A2620-8F96-4899-B2DD-806B5C824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B3B2-407E-4335-8BFD-013ABA44D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2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mec/pt-br/centrais-de-conteudo/campanhas1/coronavirus/CARTILHAPROTOCOLODEBIOSSEGURANAR101.pdf/view" TargetMode="External"/><Relationship Id="rId2" Type="http://schemas.openxmlformats.org/officeDocument/2006/relationships/hyperlink" Target="https://www.who.int/foodsafety/fs_management/No_01_Biosecurity_Mar10_e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jetsr.com/images/short_pdf/1511164902_413-418-site166_ijetsr.pdf" TargetMode="External"/><Relationship Id="rId4" Type="http://schemas.openxmlformats.org/officeDocument/2006/relationships/hyperlink" Target="https://iot.ieee.org/images/files/pdf/IEEE_IoT_Towards_Definition_Internet_of_Things_Revision1_27MAY15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hc-sr501-pir-sensor#:~:text=The%20PIR%20sensor%20stands%20for%20Passive%20Infrared%20sensor.&amp;text=This%20sensor%20has%20three%20output,%2C%20ARM%2C%208051%20etc" TargetMode="External"/><Relationship Id="rId2" Type="http://schemas.openxmlformats.org/officeDocument/2006/relationships/hyperlink" Target="https://electropeak.com/learn/pir-motion-sensor-how-pir-work-how-use-with-Arduin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viewdoc/download?doi=10.1.1.59.7327&amp;rep=rep1&amp;type=pdf" TargetMode="External"/><Relationship Id="rId2" Type="http://schemas.openxmlformats.org/officeDocument/2006/relationships/hyperlink" Target="http://faculty.winthrop.edu/domanm/csci411/Handouts/NIS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20141486_Understanding_and_Using_Context" TargetMode="External"/><Relationship Id="rId4" Type="http://schemas.openxmlformats.org/officeDocument/2006/relationships/hyperlink" Target="https://modernmobile.cs.washington.edu/docs/millenium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arduino.cc/usa/arduino-uno-rev3" TargetMode="External"/><Relationship Id="rId2" Type="http://schemas.openxmlformats.org/officeDocument/2006/relationships/hyperlink" Target="https://www.filipeflop.com/blog/o-que-e-Arduin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v.br/mec/pt-br/centrais-de-conteudo/campanhas-1/coronavirus/CARTILHAPROTOCOLODEBIOSSEGURANAR101.pdf/view" TargetMode="External"/><Relationship Id="rId5" Type="http://schemas.openxmlformats.org/officeDocument/2006/relationships/hyperlink" Target="https://www.scielo.br/pdf/rbef/v33n4/18.pdf" TargetMode="External"/><Relationship Id="rId4" Type="http://schemas.openxmlformats.org/officeDocument/2006/relationships/hyperlink" Target="https://www.embarcados.com.br/arduino-un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D05C0-E6DD-4CDD-8AAA-2CE39013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500" b="1" dirty="0">
                <a:latin typeface="Arial" panose="020B0604020202020204" pitchFamily="34" charset="0"/>
                <a:cs typeface="Arial" panose="020B0604020202020204" pitchFamily="34" charset="0"/>
              </a:rPr>
              <a:t>A utilização de </a:t>
            </a:r>
            <a:r>
              <a:rPr lang="pt-BR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4500" b="1" dirty="0">
                <a:latin typeface="Arial" panose="020B0604020202020204" pitchFamily="34" charset="0"/>
                <a:cs typeface="Arial" panose="020B0604020202020204" pitchFamily="34" charset="0"/>
              </a:rPr>
              <a:t> em um sistema remoto de controle de uso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876BA-CC23-47C9-B84E-F2A08F8FE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40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Centro Universitário 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Unicarioca</a:t>
            </a: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Elisson Coelho Pereira, Rodrigo Silva Vianna</a:t>
            </a:r>
          </a:p>
          <a:p>
            <a:pPr algn="r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Orientador: André Luiz Avelino Sobral</a:t>
            </a:r>
          </a:p>
        </p:txBody>
      </p:sp>
    </p:spTree>
    <p:extLst>
      <p:ext uri="{BB962C8B-B14F-4D97-AF65-F5344CB8AC3E}">
        <p14:creationId xmlns:p14="http://schemas.microsoft.com/office/powerpoint/2010/main" val="296748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249AE-31D7-4773-A8A1-53D5CEF0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Computação Ciente de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8FCCC-1DF2-4217-A1CD-B27C60BCB1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Dimensões de Contexto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Who (Identificação)</a:t>
            </a:r>
          </a:p>
          <a:p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(Localização)</a:t>
            </a:r>
          </a:p>
          <a:p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(Tempo)</a:t>
            </a:r>
          </a:p>
          <a:p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(Atividade)</a:t>
            </a:r>
          </a:p>
          <a:p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(Intenção)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63D146-DE76-4BE5-A56F-8853AD5F2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Tipos de Contexto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Estático</a:t>
            </a:r>
          </a:p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Sentido (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Sensed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Perfilado (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Profiled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Derivado (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53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29A8E-3616-42E6-9DAD-433698B1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Sensores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4282C-572C-49F6-9612-9FB219A4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sensor é um dispositivo que fornece uma saída útil para um mensurando especificado. O sensor é um elemento básico de um transdutor, mas também pode se referir a uma detecção de tensão ou corrente no regime elétrico que não requer conversão (FRANK, 2000, p.2).</a:t>
            </a: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87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29A8E-3616-42E6-9DAD-433698B1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Sensor PIR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4282C-572C-49F6-9612-9FB219A4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15"/>
            <a:ext cx="10515600" cy="4799012"/>
          </a:xfrm>
        </p:spPr>
        <p:txBody>
          <a:bodyPr/>
          <a:lstStyle/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sensor PIR (Passive Infrared) HC-SR501 detecta movimento de objetos que irradiam luz infravermelha, como o corpo de seres humanos e animais. Um objeto que se permanece estático no campo de detecção do sensor configura-se como indetectável. O formato arredondado tem como função melhorar o ângulo de visão, de aproximadamente 120º. O sensor PIR tem a configuração inicial e calibração que leva cerca de 10 a 60 segundos.</a:t>
            </a: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9D93ED-A89F-4922-AE9D-CEE6CBC5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13" y="4388338"/>
            <a:ext cx="1975275" cy="17131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506B3B0-C54F-474E-BAA8-CA9B4096C4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61" y="4388338"/>
            <a:ext cx="2165496" cy="171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52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2B2A-3E06-4A95-BE31-6926F0C8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F3687-B191-463B-928D-A3805E32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067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acordo com Cavalcante et. al (2011, p.2), Arduino é uma plataforma que foi construída para promover a interação física entre o ambiente e o computador utilizando dispositivos eletrônicos de forma simples e baseada em softwares e hardwares livres.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A plataforma utiliza-se de uma camada simples de software implementada na placa, que é um bootloader, e uma interface amigável no computador que utiliza a linguagem Processing, baseada na linguagem C/C++, a qual é também open source. </a:t>
            </a:r>
            <a:endParaRPr lang="pt-P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8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2B2A-3E06-4A95-BE31-6926F0C8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F3687-B191-463B-928D-A3805E32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067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IDE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pt-BR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AA387B3-BF13-44CB-A686-D0DDCB596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8" y="2485732"/>
            <a:ext cx="4991903" cy="3762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17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2B2A-3E06-4A95-BE31-6926F0C8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F3687-B191-463B-928D-A3805E32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067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placa Arduino possibilita a conexão com sensores, módulos e shields. Os módulos são placas menores que podem ter sensores e outros componentes auxiliares, como leds etc. Os shields são placas de circuito pré-construídas que têm a função de estender os recursos da placa Arduino. 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CE85FD-52D1-4E65-9E1A-CBE80144E7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47" y="3740111"/>
            <a:ext cx="3075305" cy="230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26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B375E-7D5E-401A-818F-366F8F69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Análise e Especificação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651AC-8678-4CB1-84C9-DEC94D6B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Levantamento de Requisitos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Especificação de Caso de Uso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Diagrama de Sequência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Diagrama de Classe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</p:txBody>
      </p:sp>
    </p:spTree>
    <p:extLst>
      <p:ext uri="{BB962C8B-B14F-4D97-AF65-F5344CB8AC3E}">
        <p14:creationId xmlns:p14="http://schemas.microsoft.com/office/powerpoint/2010/main" val="266260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F4A6D-E47A-4D6D-AEAD-043D93FA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65684-BFD8-49DB-8383-4632E5EA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Atualizar o status de disponibilidade (Disponível/Ocupado) do computador de acordo com a mudança de estado do sensor de presença.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testar o status “Ocupado” do equipamento, predefinir um tempo de espera ao sensor de presença, passado o tempo ele manterá o status “Ocupado” ou caso confirme a ausência do usuário mudará para o status “Disponível.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Dado o distanciamento social de 1,5m exigido para cada pessoa, representar em um layout a posição física de cada equipamento no laboratório de informática.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97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A3360-3B2E-480E-B85C-1C2B0D06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 dirty="0">
                <a:latin typeface="Arial" panose="020B0604020202020204" pitchFamily="34" charset="0"/>
                <a:cs typeface="Arial" panose="020B0604020202020204" pitchFamily="34" charset="0"/>
              </a:rPr>
              <a:t>Principal fator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FA4B9-961F-4E4E-948B-7AE76848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 implementação tem como principal fator o sensor de presença, que ficará próximo ao computador, verificando de forma constante, com o objetivo de gerar informação de disponibilidade. </a:t>
            </a:r>
          </a:p>
          <a:p>
            <a:pPr marL="0" indent="0" algn="just">
              <a:buNone/>
            </a:pPr>
            <a:endParaRPr lang="pt-PT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1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BBBA5-73EA-42BB-9ED9-9D1BA3D6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 dirty="0">
                <a:latin typeface="Arial" panose="020B0604020202020204" pitchFamily="34" charset="0"/>
                <a:cs typeface="Arial" panose="020B0604020202020204" pitchFamily="34" charset="0"/>
              </a:rPr>
              <a:t>Arquitetura proposta da solução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6D9B9ED-9E98-44B1-BC05-81E2C862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2453265"/>
            <a:ext cx="9412013" cy="309605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67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34E921F-EB58-4846-83D2-7955F557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B1E0ED2-F0AB-4660-BA98-C55DEB51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Biossegurança</a:t>
            </a:r>
          </a:p>
          <a:p>
            <a:pPr marL="0" indent="0" algn="just">
              <a:buNone/>
            </a:pPr>
            <a:endParaRPr lang="pt-PT" sz="18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biossegurança é uma abordagem estratégica e integrada para analisar e gerenciar riscos relevantes para a vida e saúde humana, animal e vegetal e os riscos associados para o meio ambiente (WHO, p.1,2010). </a:t>
            </a: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 abordagem é necessária para prevenir, amenizar ou eliminar os riscos da pandemia da COVID-19 nas atividades presenciais das Instituições de Ensino.</a:t>
            </a: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514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F9BE9-D7D8-4EFA-AAD6-60A0501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525415-1D66-4296-8567-8856A4FD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Interface do Layout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3728826-9CE2-48A3-BCAB-F25827A2C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22" y="2482232"/>
            <a:ext cx="9911356" cy="4072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2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F9BE9-D7D8-4EFA-AAD6-60A0501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525415-1D66-4296-8567-8856A4FD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Vídeo de Execução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14382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DAE40-376D-4933-B1D8-0E7ADD62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55A7F-6643-4D4E-AD08-B9448EAC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Dificuldades Encontradas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70619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7A8D3-72CA-41EB-8E68-F5C3BE06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14594-6A55-40D7-8152-A6C31BA0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2" y="1835150"/>
            <a:ext cx="1016317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WHO.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Biosecurity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approach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, animal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plant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https://www.who.int/foodsafety/fs_management/No_01_Biosecurity_Mar10_en.pdf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MEC.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Protocolo de biossegurança para retorno das atividades nas Instituições Federais de Ensino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https://www.gov.br/mec/pt-br/centrais-de-conteudo/campanhas1/coronavirus/CARTILHAPROTOCOLODEBIOSSEGURANAR101.pdf/view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IEEE.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https://iot.ieee.org/images/files/pdf/IEEE_IoT_Towards_Definition_Internet_of_Things_Revision1_27MAY15.pdf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ASHOK et. al.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System for Home Automation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http://ijetsr.com/images/short_pdf/1511164902_413-418-site166_ijetsr.pdf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64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7A8D3-72CA-41EB-8E68-F5C3BE06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14594-6A55-40D7-8152-A6C31BA0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2" y="1835150"/>
            <a:ext cx="1016317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RANDY, Frank.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. Segunda Edição. 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Norwood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, MA: 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Artech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, 2000.</a:t>
            </a:r>
          </a:p>
          <a:p>
            <a:pPr marL="0" indent="0" algn="just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IEEE. 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1451.2-1997 - IEEE Standard for a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Transducer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Interface for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Transducer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Microprocessor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Communication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Transducer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Electronic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(TEDS)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Formats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Piscataway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, NJ: IEEE Standards 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, 1998.</a:t>
            </a:r>
          </a:p>
          <a:p>
            <a:pPr marL="0" indent="0" algn="just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HOSSEINI, 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Saeed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PIR Motion Sensor: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PIRs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Arduino &amp;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https://electropeak.com/learn/pir-motion-sensor-how-pir-work-how-use-with-Arduino/</a:t>
            </a: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Autor Desconhecido. 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HC-SR501 PIR Sensor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https://components101.com/hc-sr501-pir-sensor#:~:text=The%20PIR%20sensor%20stands%20for%20Passive%20Infrared%20sensor.&amp;text=This%20sensor%20has%20three%20output,%2C%20ARM%2C%208051%20etc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7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7A8D3-72CA-41EB-8E68-F5C3BE06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14594-6A55-40D7-8152-A6C31BA0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2" y="1835149"/>
            <a:ext cx="10163175" cy="465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MELL, Peter; GRANCE, Timothy. 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The NIST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 Cloud </a:t>
            </a: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http://faculty.winthrop.edu/domanm/csci411/Handouts/NIST.pdf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HENRICKSEN, Karen; INDULSKA, Jadwiga.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Modelling and Using Imperfect Context Information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https://citeseerx.ist.psu.edu/viewdoc/download?doi=10.1.1.59.7327&amp;rep=rep1&amp;type=pdf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ABOWD, Gregory D.; MYNATT, Elizabeth D.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Charting Past, Present, and Future Research in Ubiquitous Computing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https://modernmobile.cs.washington.edu/docs/millenium.pdf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pt-PT" sz="20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DEY, A. K. </a:t>
            </a:r>
            <a:r>
              <a:rPr lang="pt-PT" sz="20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 and Using Context</a:t>
            </a:r>
            <a:r>
              <a:rPr lang="pt-PT" sz="20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Disponível em: </a:t>
            </a:r>
            <a:r>
              <a:rPr lang="pt-PT" sz="20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https://www.researchgate.net/publication/220141486_Understanding_and_Using_Context</a:t>
            </a:r>
            <a:r>
              <a:rPr lang="pt-PT" sz="20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BR" sz="2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0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7A8D3-72CA-41EB-8E68-F5C3BE06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14594-6A55-40D7-8152-A6C31BA0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2" y="1835149"/>
            <a:ext cx="10163175" cy="465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THOMSEN, Adilson.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que é Arduino?.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https://www.filipeflop.com/blog/o-que-e-Arduino/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Autor Desconhecido.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Arduino Uno Rev3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https://store.arduino.cc/usa/arduino-uno-rev3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SOUZA, Fabio.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https://www.embarcados.com.br/arduino-uno/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CAVALCANTE et al. 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Física com Arduino para Iniciantes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Disponível em: 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https://www.scielo.br/pdf/rbef/v33n4/18.pdf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MEC.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Protocolo de biossegurança para retorno das atividades nas Instituições Federais de Ensino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Disponível em: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hlinkClick r:id="rId6"/>
              </a:rPr>
              <a:t>https://www.gov.br/mec/pt-br/centrais-de-conteudo/campanhas-1/coronavirus/CARTILHAPROTOCOLODEBIOSSEGURANAR101.pdf/view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4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E7F70-8D1D-4FD1-9F17-74DC9AC8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Como garantir a biossegurança aos alunos ao utilizarem  os equipamentos dos laboratórios de informática da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Unicarioca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Solução:</a:t>
            </a:r>
          </a:p>
          <a:p>
            <a:pPr marL="0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Protocolos de biossegurança criados para as Instituições de Ensino (MEC).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Monitoramento remoto dos equipamentos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08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2537-2493-4F34-862F-A11C7588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5B8F6-5F7E-4ADF-9A33-A232F7F5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  <a:p>
            <a:pPr marL="0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ealizar o desenvolvimento de um sistema que informe equipamentos disponíveis para uso em cada um dos laboratórios de informática.</a:t>
            </a:r>
          </a:p>
          <a:p>
            <a:pPr marL="0" indent="0" algn="just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 Específico</a:t>
            </a:r>
          </a:p>
          <a:p>
            <a:pPr marL="0" indent="0" algn="just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Utilizar a tecnologia </a:t>
            </a:r>
            <a:r>
              <a:rPr lang="pt-BR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atr</a:t>
            </a:r>
            <a:r>
              <a:rPr lang="pt-BR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avés da interação entre sensores e equipamentos do laboratório de informática.</a:t>
            </a:r>
            <a:endParaRPr lang="pt-BR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4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A5711-1159-4648-9269-5390AF9C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DB13B-1094-445F-9084-77D2CB94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Internet das Coisas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Computação em Nuvem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Computação Ciente de Contexto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Sensores</a:t>
            </a:r>
          </a:p>
          <a:p>
            <a:pPr lvl="1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Sensor PIR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  <a:p>
            <a:pPr lvl="1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181564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656AC-B5A6-4B5B-8779-CA2F53EC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Internet das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0DD5-FF73-4A0B-922A-6B284053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 IoT é uma rede que conecta "Coisas" exclusivamente identificáveis ​​à Internet. As “Coisas” têm recursos de detecção / atuação e potencial programação. Por meio da exploração de identificação e detecção exclusivas, as informações sobre a "Coisa" podem ser coletadas e o estado da "Coisa" pode ser alterado de qualquer lugar, a qualquer hora, por qualquer coisa (IEEE, p.74, 2015). </a:t>
            </a: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8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F5460-E8C6-488A-9968-6B7FCD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Computação em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B6179-A198-4352-B7B3-836C0C3E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computação em nuvem é um modelo para permitir o acesso onipresente, conveniente e sob demanda à rede a um pool compartilhado de recursos de computação configuráveis (por exemplo, redes, servidores, armazenamento, aplicativos e serviços) que podem ser rapidamente provisionados e liberados com esforço mínimo de gerenciamento ou interação do provedor de serviços. Este modelo possui cinco características essenciais, três modelos de serviço e quatro modelos de implantação. (MELL; GRANCE, 2011, pag.6).</a:t>
            </a: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1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F5460-E8C6-488A-9968-6B7FCD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Computação em Nuvem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B5FB06-4283-46D9-86AB-6A2564BF5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29032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>
                <a:latin typeface="Arial" panose="020B0604020202020204" pitchFamily="34" charset="0"/>
                <a:cs typeface="Arial" panose="020B0604020202020204" pitchFamily="34" charset="0"/>
              </a:rPr>
              <a:t>Características Essenciais</a:t>
            </a:r>
          </a:p>
          <a:p>
            <a:pPr marL="0" indent="0">
              <a:buNone/>
            </a:pPr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Serviço Self-Service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Acesso à rede em banda larga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Pool de recursos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Rápida elasticidade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Serviço medido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B66E1C5-4077-469D-83BE-D6C502EE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0510" y="1825625"/>
            <a:ext cx="2601285" cy="4351338"/>
          </a:xfrm>
        </p:spPr>
        <p:txBody>
          <a:bodyPr/>
          <a:lstStyle/>
          <a:p>
            <a:pPr marL="0" indent="0">
              <a:buNone/>
            </a:pPr>
            <a:r>
              <a:rPr lang="pt-BR" sz="1800" b="1">
                <a:latin typeface="Arial" panose="020B0604020202020204" pitchFamily="34" charset="0"/>
                <a:cs typeface="Arial" panose="020B0604020202020204" pitchFamily="34" charset="0"/>
              </a:rPr>
              <a:t>Modelos de Implantação</a:t>
            </a:r>
          </a:p>
          <a:p>
            <a:pPr marL="0" indent="0">
              <a:buNone/>
            </a:pPr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Nuvem pública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Nuvem privada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Nuvem híbrida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Nuvem comunitária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A3BE39-8D1B-41D2-932E-0F3FE79B0834}"/>
              </a:ext>
            </a:extLst>
          </p:cNvPr>
          <p:cNvSpPr txBox="1"/>
          <p:nvPr/>
        </p:nvSpPr>
        <p:spPr>
          <a:xfrm>
            <a:off x="4513277" y="1864554"/>
            <a:ext cx="29032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Modelos de Serviço</a:t>
            </a: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</a:p>
        </p:txBody>
      </p:sp>
    </p:spTree>
    <p:extLst>
      <p:ext uri="{BB962C8B-B14F-4D97-AF65-F5344CB8AC3E}">
        <p14:creationId xmlns:p14="http://schemas.microsoft.com/office/powerpoint/2010/main" val="201077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249AE-31D7-4773-A8A1-53D5CEF0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>
                <a:latin typeface="Arial" panose="020B0604020202020204" pitchFamily="34" charset="0"/>
                <a:cs typeface="Arial" panose="020B0604020202020204" pitchFamily="34" charset="0"/>
              </a:rPr>
              <a:t>Computação Ciente de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8FCCC-1DF2-4217-A1CD-B27C60BC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Computação ciente de contexto é um paradigma computacional que tem como objetivo apresentar um meio de coletar informações contextuais de dispositivos, entradas capazes de refletir as condições atuais do usuário e do ambiente do qual o usuário e o dispositivo se encontram, levando em consideração as características de hardware, software e comunicação. 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acordo com Dey (2001), contexto é qualquer informação que possa ser utilizada para caracterizar a situação de entidades (pessoa, lugar ou objeto) que sejam consideradas relevantes para interação entre um usuário e uma aplicação (incluindo o usuário e a aplicação).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613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7820561110E649BB69A94638F6168F" ma:contentTypeVersion="2" ma:contentTypeDescription="Crie um novo documento." ma:contentTypeScope="" ma:versionID="3745b44d08a567b53d1a3c217353393d">
  <xsd:schema xmlns:xsd="http://www.w3.org/2001/XMLSchema" xmlns:xs="http://www.w3.org/2001/XMLSchema" xmlns:p="http://schemas.microsoft.com/office/2006/metadata/properties" xmlns:ns3="51357c94-144a-44f0-a046-676aa7a28340" targetNamespace="http://schemas.microsoft.com/office/2006/metadata/properties" ma:root="true" ma:fieldsID="0d0c27d26848606531cf7a0c04202bf3" ns3:_="">
    <xsd:import namespace="51357c94-144a-44f0-a046-676aa7a283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57c94-144a-44f0-a046-676aa7a28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4DB748-A425-40AD-8BEF-DC0ACAF39B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203053-6430-4BB4-9D6B-B8D1273B9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357c94-144a-44f0-a046-676aa7a283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EEC137-635D-4EE6-B97B-2F1F9E073C92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51357c94-144a-44f0-a046-676aa7a28340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1625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 utilização de IoT em um sistema remoto de controle de uso de computadores</vt:lpstr>
      <vt:lpstr>Introdução</vt:lpstr>
      <vt:lpstr>Apresentação do PowerPoint</vt:lpstr>
      <vt:lpstr>Objetivos</vt:lpstr>
      <vt:lpstr>Referencial Teórico</vt:lpstr>
      <vt:lpstr>Internet das Coisas</vt:lpstr>
      <vt:lpstr>Computação em Nuvem</vt:lpstr>
      <vt:lpstr>Computação em Nuvem</vt:lpstr>
      <vt:lpstr>Computação Ciente de Contexto</vt:lpstr>
      <vt:lpstr>Computação Ciente de Contexto</vt:lpstr>
      <vt:lpstr>Sensores</vt:lpstr>
      <vt:lpstr>Sensor PIR</vt:lpstr>
      <vt:lpstr>Arduino</vt:lpstr>
      <vt:lpstr>Arduino</vt:lpstr>
      <vt:lpstr>Arduino</vt:lpstr>
      <vt:lpstr>Análise e Especificação do Problema</vt:lpstr>
      <vt:lpstr>Levantamento de Requisitos</vt:lpstr>
      <vt:lpstr>Principal fator da solução</vt:lpstr>
      <vt:lpstr>Arquitetura proposta da solução</vt:lpstr>
      <vt:lpstr>Resultado</vt:lpstr>
      <vt:lpstr>Resultado</vt:lpstr>
      <vt:lpstr>Conclusão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ELISSON COELHO PEREIRA</dc:creator>
  <cp:lastModifiedBy>ELISSON COELHO PEREIRA</cp:lastModifiedBy>
  <cp:revision>2</cp:revision>
  <dcterms:created xsi:type="dcterms:W3CDTF">2020-10-09T23:25:46Z</dcterms:created>
  <dcterms:modified xsi:type="dcterms:W3CDTF">2020-12-07T22:52:45Z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0x0101002E7820561110E649BB69A94638F6168F</vt:lpwstr>
  </property>
</Properties>
</file>