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65" r:id="rId4"/>
    <p:sldId id="282" r:id="rId5"/>
    <p:sldId id="308" r:id="rId6"/>
    <p:sldId id="296" r:id="rId7"/>
    <p:sldId id="304" r:id="rId8"/>
    <p:sldId id="276" r:id="rId9"/>
    <p:sldId id="266" r:id="rId10"/>
    <p:sldId id="286" r:id="rId11"/>
    <p:sldId id="287" r:id="rId12"/>
    <p:sldId id="288" r:id="rId13"/>
    <p:sldId id="289" r:id="rId14"/>
    <p:sldId id="291" r:id="rId15"/>
    <p:sldId id="290" r:id="rId16"/>
    <p:sldId id="292" r:id="rId17"/>
    <p:sldId id="293" r:id="rId18"/>
    <p:sldId id="294" r:id="rId19"/>
    <p:sldId id="295" r:id="rId20"/>
    <p:sldId id="300" r:id="rId21"/>
    <p:sldId id="297" r:id="rId22"/>
    <p:sldId id="298" r:id="rId23"/>
    <p:sldId id="299" r:id="rId24"/>
    <p:sldId id="301" r:id="rId25"/>
    <p:sldId id="302" r:id="rId26"/>
    <p:sldId id="306" r:id="rId27"/>
    <p:sldId id="305" r:id="rId28"/>
    <p:sldId id="303" r:id="rId29"/>
    <p:sldId id="307" r:id="rId30"/>
  </p:sldIdLst>
  <p:sldSz cx="9144000" cy="6858000" type="screen4x3"/>
  <p:notesSz cx="6805613" cy="9939338"/>
  <p:embeddedFontLst>
    <p:embeddedFont>
      <p:font typeface="스웨거 TTF" pitchFamily="50" charset="-127"/>
      <p:regular r:id="rId33"/>
    </p:embeddedFont>
    <p:embeddedFont>
      <p:font typeface="맑은 고딕" pitchFamily="50" charset="-127"/>
      <p:regular r:id="rId34"/>
      <p:bold r:id="rId35"/>
    </p:embeddedFont>
    <p:embeddedFont>
      <p:font typeface="나눔고딕" pitchFamily="50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CC"/>
    <a:srgbClr val="3B65FF"/>
    <a:srgbClr val="0024A9"/>
    <a:srgbClr val="2B63D3"/>
    <a:srgbClr val="4877DA"/>
    <a:srgbClr val="4162A8"/>
    <a:srgbClr val="5278E4"/>
    <a:srgbClr val="0E5BFF"/>
    <a:srgbClr val="0A3BD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364" autoAdjust="0"/>
  </p:normalViewPr>
  <p:slideViewPr>
    <p:cSldViewPr snapToGrid="0">
      <p:cViewPr>
        <p:scale>
          <a:sx n="100" d="100"/>
          <a:sy n="100" d="100"/>
        </p:scale>
        <p:origin x="-1872" y="-34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28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8678" y="253649"/>
            <a:ext cx="8579571" cy="1969017"/>
          </a:xfrm>
        </p:spPr>
        <p:txBody>
          <a:bodyPr anchor="t">
            <a:noAutofit/>
          </a:bodyPr>
          <a:lstStyle/>
          <a:p>
            <a:r>
              <a:rPr lang="en-US" altLang="ko-KR" sz="7200" spc="-2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</a:rPr>
              <a:t/>
            </a:r>
            <a:br>
              <a:rPr lang="en-US" altLang="ko-KR" sz="7200" spc="-2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</a:rPr>
            </a:br>
            <a:r>
              <a:rPr lang="ko-KR" altLang="en-US" sz="7200" spc="-2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</a:rPr>
              <a:t>떠나자</a:t>
            </a:r>
            <a:endParaRPr lang="ko-KR" altLang="en-US" sz="7200" spc="-250" dirty="0">
              <a:solidFill>
                <a:schemeClr val="accent4">
                  <a:lumMod val="50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32915" y="4844180"/>
            <a:ext cx="2692035" cy="1752600"/>
          </a:xfrm>
          <a:ln>
            <a:noFill/>
          </a:ln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2017.09.04 ~ 2017.10.31</a:t>
            </a:r>
            <a:endParaRPr lang="en-US" altLang="ko-KR" sz="20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정보처리산업기사 양성과정</a:t>
            </a:r>
            <a:endParaRPr lang="en-US" altLang="ko-KR" sz="20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김국진</a:t>
            </a:r>
            <a:r>
              <a:rPr lang="en-US" altLang="ko-KR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, </a:t>
            </a:r>
            <a:r>
              <a:rPr lang="ko-KR" altLang="en-US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강진규</a:t>
            </a:r>
            <a:r>
              <a:rPr lang="en-US" altLang="ko-KR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, </a:t>
            </a:r>
            <a:r>
              <a:rPr lang="ko-KR" altLang="en-US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김훈영</a:t>
            </a:r>
            <a:r>
              <a:rPr lang="en-US" altLang="ko-KR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, </a:t>
            </a:r>
            <a:r>
              <a:rPr lang="ko-KR" altLang="en-US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한수경</a:t>
            </a:r>
            <a:r>
              <a:rPr lang="en-US" altLang="ko-KR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, </a:t>
            </a:r>
            <a:r>
              <a:rPr lang="ko-KR" altLang="en-US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류석현</a:t>
            </a:r>
            <a:r>
              <a:rPr lang="en-US" altLang="ko-KR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endParaRPr lang="en-US" altLang="ko-KR" sz="20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546529" y="5274994"/>
            <a:ext cx="159258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546529" y="5813590"/>
            <a:ext cx="159258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546529" y="6342742"/>
            <a:ext cx="159258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66F4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019425" y="271003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152650" y="1543050"/>
            <a:ext cx="56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스웨거 TTF" pitchFamily="50" charset="-127"/>
                <a:ea typeface="스웨거 TTF" pitchFamily="50" charset="-127"/>
              </a:rPr>
              <a:t>sub2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81775" y="1533525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스웨거 TTF" pitchFamily="50" charset="-127"/>
                <a:ea typeface="스웨거 TTF" pitchFamily="50" charset="-127"/>
              </a:rPr>
              <a:t>detail1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7" name="그림 6" descr="3.su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09776"/>
            <a:ext cx="4495800" cy="4476750"/>
          </a:xfrm>
          <a:prstGeom prst="rect">
            <a:avLst/>
          </a:prstGeom>
        </p:spPr>
      </p:pic>
      <p:pic>
        <p:nvPicPr>
          <p:cNvPr id="8" name="그림 7" descr="4.deta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7725" y="2019300"/>
            <a:ext cx="4457700" cy="4483875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스토리보드</a:t>
            </a:r>
            <a:r>
              <a:rPr kumimoji="0" lang="en-US" altLang="ko-KR" sz="4000" b="0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kumimoji="0" lang="ko-KR" altLang="en-US" sz="4000" b="0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사용자 페이지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581775" y="1533525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스웨거 TTF" pitchFamily="50" charset="-127"/>
                <a:ea typeface="스웨거 TTF" pitchFamily="50" charset="-127"/>
              </a:rPr>
              <a:t>detail3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1026" name="Picture 2" descr="C:\Users\Administrator\Desktop\6_1.main.png_170907\5.detai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1674"/>
            <a:ext cx="4552950" cy="4371976"/>
          </a:xfrm>
          <a:prstGeom prst="rect">
            <a:avLst/>
          </a:prstGeom>
          <a:noFill/>
        </p:spPr>
      </p:pic>
      <p:pic>
        <p:nvPicPr>
          <p:cNvPr id="1027" name="Picture 3" descr="C:\Users\Administrator\Desktop\6_1.main.png_170907\6.detail3.png"/>
          <p:cNvPicPr>
            <a:picLocks noChangeAspect="1" noChangeArrowheads="1"/>
          </p:cNvPicPr>
          <p:nvPr/>
        </p:nvPicPr>
        <p:blipFill>
          <a:blip r:embed="rId3" cstate="print"/>
          <a:srcRect r="3913"/>
          <a:stretch>
            <a:fillRect/>
          </a:stretch>
        </p:blipFill>
        <p:spPr bwMode="auto">
          <a:xfrm>
            <a:off x="4791075" y="1962150"/>
            <a:ext cx="4352925" cy="43815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33600" y="1571625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스웨거 TTF" pitchFamily="50" charset="-127"/>
                <a:ea typeface="스웨거 TTF" pitchFamily="50" charset="-127"/>
              </a:rPr>
              <a:t>detail2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스토리보드</a:t>
            </a:r>
            <a:r>
              <a:rPr kumimoji="0" lang="en-US" altLang="ko-KR" sz="4000" b="0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kumimoji="0" lang="ko-KR" altLang="en-US" sz="4000" b="0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사용자 페이지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276975" y="153352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스웨거 TTF" pitchFamily="50" charset="-127"/>
                <a:ea typeface="스웨거 TTF" pitchFamily="50" charset="-127"/>
              </a:rPr>
              <a:t>본인인증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5475" y="1571625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스웨거 TTF" pitchFamily="50" charset="-127"/>
                <a:ea typeface="스웨거 TTF" pitchFamily="50" charset="-127"/>
              </a:rPr>
              <a:t>약관동의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2050" name="Picture 2" descr="C:\Users\Administrator\Desktop\6_1.main.png_170907\7.약관동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990723"/>
            <a:ext cx="4524375" cy="4324351"/>
          </a:xfrm>
          <a:prstGeom prst="rect">
            <a:avLst/>
          </a:prstGeom>
          <a:noFill/>
        </p:spPr>
      </p:pic>
      <p:pic>
        <p:nvPicPr>
          <p:cNvPr id="2051" name="Picture 3" descr="C:\Users\Administrator\Desktop\6_1.main.png_170907\8.본인인증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100" y="1981200"/>
            <a:ext cx="4533900" cy="4333875"/>
          </a:xfrm>
          <a:prstGeom prst="rect">
            <a:avLst/>
          </a:prstGeom>
          <a:noFill/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스토리보드</a:t>
            </a:r>
            <a:r>
              <a:rPr kumimoji="0" lang="en-US" altLang="ko-KR" sz="4000" b="0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kumimoji="0" lang="ko-KR" altLang="en-US" sz="4000" b="0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사용자 페이지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838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276975" y="153352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스웨거 TTF" pitchFamily="50" charset="-127"/>
                <a:ea typeface="스웨거 TTF" pitchFamily="50" charset="-127"/>
              </a:rPr>
              <a:t>마이페이지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5475" y="157162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스웨거 TTF" pitchFamily="50" charset="-127"/>
                <a:ea typeface="스웨거 TTF" pitchFamily="50" charset="-127"/>
              </a:rPr>
              <a:t>정보입력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3074" name="Picture 2" descr="C:\Users\Administrator\Desktop\6_1.main.png_170907\9.정보입력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4591050" cy="4333875"/>
          </a:xfrm>
          <a:prstGeom prst="rect">
            <a:avLst/>
          </a:prstGeom>
          <a:noFill/>
        </p:spPr>
      </p:pic>
      <p:pic>
        <p:nvPicPr>
          <p:cNvPr id="3075" name="Picture 3" descr="C:\Users\Administrator\Desktop\6_1.main.png_170907\10.마이페이지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7725" y="1981200"/>
            <a:ext cx="4486275" cy="4324350"/>
          </a:xfrm>
          <a:prstGeom prst="rect">
            <a:avLst/>
          </a:prstGeom>
          <a:noFill/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스토리보드</a:t>
            </a:r>
            <a:r>
              <a:rPr kumimoji="0" lang="en-US" altLang="ko-KR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사용자 페이지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276975" y="1533525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스웨거 TTF" pitchFamily="50" charset="-127"/>
                <a:ea typeface="스웨거 TTF" pitchFamily="50" charset="-127"/>
              </a:rPr>
              <a:t>search2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5475" y="1571625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스웨거 TTF" pitchFamily="50" charset="-127"/>
                <a:ea typeface="스웨거 TTF" pitchFamily="50" charset="-127"/>
              </a:rPr>
              <a:t>search1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5122" name="Picture 2" descr="C:\Users\Administrator\Desktop\6_1.main.png_170907\12.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90725"/>
            <a:ext cx="4581525" cy="4333875"/>
          </a:xfrm>
          <a:prstGeom prst="rect">
            <a:avLst/>
          </a:prstGeom>
          <a:noFill/>
        </p:spPr>
      </p:pic>
      <p:pic>
        <p:nvPicPr>
          <p:cNvPr id="5123" name="Picture 3" descr="C:\Users\Administrator\Desktop\6_1.main.png_170907\13.search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1990725"/>
            <a:ext cx="4505325" cy="4333875"/>
          </a:xfrm>
          <a:prstGeom prst="rect">
            <a:avLst/>
          </a:prstGeom>
          <a:noFill/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스토리보드</a:t>
            </a:r>
            <a:r>
              <a:rPr kumimoji="0" lang="en-US" altLang="ko-KR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사용자 페이지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57650" y="1571625"/>
            <a:ext cx="90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스웨거 TTF" pitchFamily="50" charset="-127"/>
                <a:ea typeface="스웨거 TTF" pitchFamily="50" charset="-127"/>
              </a:rPr>
              <a:t>customer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4098" name="Picture 2" descr="C:\Users\Administrator\Desktop\6_1.main.png_170907\11.custom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824" y="1995488"/>
            <a:ext cx="5800725" cy="4310062"/>
          </a:xfrm>
          <a:prstGeom prst="rect">
            <a:avLst/>
          </a:prstGeom>
          <a:noFill/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스토리보드</a:t>
            </a:r>
            <a:r>
              <a:rPr kumimoji="0" lang="en-US" altLang="ko-KR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사용자 페이지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33575" y="1514475"/>
            <a:ext cx="56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스웨거 TTF" pitchFamily="50" charset="-127"/>
                <a:ea typeface="스웨거 TTF" pitchFamily="50" charset="-127"/>
              </a:rPr>
              <a:t>main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2725" y="14573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스웨거 TTF" pitchFamily="50" charset="-127"/>
                <a:ea typeface="스웨거 TTF" pitchFamily="50" charset="-127"/>
              </a:rPr>
              <a:t>솔루</a:t>
            </a:r>
            <a:r>
              <a:rPr lang="ko-KR" altLang="en-US" dirty="0" smtClean="0">
                <a:latin typeface="스웨거 TTF" pitchFamily="50" charset="-127"/>
                <a:ea typeface="스웨거 TTF" pitchFamily="50" charset="-127"/>
              </a:rPr>
              <a:t>션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스토리보드</a:t>
            </a:r>
            <a:r>
              <a:rPr kumimoji="0" lang="en-US" altLang="ko-KR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관리자 페이지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0" name="Picture 6" descr="D:\dongjun\down\New Mockup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967" y="1981200"/>
            <a:ext cx="4047708" cy="4467225"/>
          </a:xfrm>
          <a:prstGeom prst="rect">
            <a:avLst/>
          </a:prstGeom>
          <a:noFill/>
        </p:spPr>
      </p:pic>
      <p:pic>
        <p:nvPicPr>
          <p:cNvPr id="6151" name="Picture 7" descr="D:\dongjun\down\New Mockup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2950" y="1971674"/>
            <a:ext cx="4229100" cy="4505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24050" y="151447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스웨거 TTF" pitchFamily="50" charset="-127"/>
                <a:ea typeface="스웨거 TTF" pitchFamily="50" charset="-127"/>
              </a:rPr>
              <a:t>게시판관리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6975" y="151447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스웨거 TTF" pitchFamily="50" charset="-127"/>
                <a:ea typeface="스웨거 TTF" pitchFamily="50" charset="-127"/>
              </a:rPr>
              <a:t>등록관리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스토리보드</a:t>
            </a:r>
            <a:r>
              <a:rPr kumimoji="0" lang="en-US" altLang="ko-KR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관리자 페이지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 descr="D:\dongjun\down\New Mockup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5825" y="1885950"/>
            <a:ext cx="4067175" cy="4338000"/>
          </a:xfrm>
          <a:prstGeom prst="rect">
            <a:avLst/>
          </a:prstGeom>
          <a:noFill/>
        </p:spPr>
      </p:pic>
      <p:pic>
        <p:nvPicPr>
          <p:cNvPr id="7173" name="Picture 5" descr="D:\dongjun\down\New Mockup 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23" y="1885950"/>
            <a:ext cx="3994277" cy="433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62150" y="151447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스웨거 TTF" pitchFamily="50" charset="-127"/>
                <a:ea typeface="스웨거 TTF" pitchFamily="50" charset="-127"/>
              </a:rPr>
              <a:t>회원관리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1725" y="150495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스웨거 TTF" pitchFamily="50" charset="-127"/>
                <a:ea typeface="스웨거 TTF" pitchFamily="50" charset="-127"/>
              </a:rPr>
              <a:t>결제</a:t>
            </a:r>
            <a:r>
              <a:rPr lang="en-US" altLang="ko-KR" dirty="0" smtClean="0">
                <a:latin typeface="스웨거 TTF" pitchFamily="50" charset="-127"/>
                <a:ea typeface="스웨거 TTF" pitchFamily="50" charset="-127"/>
              </a:rPr>
              <a:t>/</a:t>
            </a:r>
            <a:r>
              <a:rPr lang="ko-KR" altLang="en-US" dirty="0" smtClean="0">
                <a:latin typeface="스웨거 TTF" pitchFamily="50" charset="-127"/>
                <a:ea typeface="스웨거 TTF" pitchFamily="50" charset="-127"/>
              </a:rPr>
              <a:t>통계관리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스토리보드</a:t>
            </a:r>
            <a:r>
              <a:rPr kumimoji="0" lang="en-US" altLang="ko-KR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관리자 페이지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 descr="D:\dongjun\down\New Mockup 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48" y="1933575"/>
            <a:ext cx="4032377" cy="4338000"/>
          </a:xfrm>
          <a:prstGeom prst="rect">
            <a:avLst/>
          </a:prstGeom>
          <a:noFill/>
        </p:spPr>
      </p:pic>
      <p:pic>
        <p:nvPicPr>
          <p:cNvPr id="8197" name="Picture 5" descr="D:\dongjun\down\New Mockup 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5848" y="1943100"/>
            <a:ext cx="4127627" cy="433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90975" y="141922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스웨거 TTF" pitchFamily="50" charset="-127"/>
                <a:ea typeface="스웨거 TTF" pitchFamily="50" charset="-127"/>
              </a:rPr>
              <a:t>디자인관리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스토리보드</a:t>
            </a:r>
            <a:r>
              <a:rPr kumimoji="0" lang="en-US" altLang="ko-KR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관리자 페이지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 descr="D:\dongjun\down\New Mockup 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7923" y="1828800"/>
            <a:ext cx="4661027" cy="433800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Team Project	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스토리 보드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데이터베이스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개발환경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Q &amp; A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93838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335899" y="398571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1"/>
          <p:cNvSpPr txBox="1">
            <a:spLocks/>
          </p:cNvSpPr>
          <p:nvPr/>
        </p:nvSpPr>
        <p:spPr>
          <a:xfrm>
            <a:off x="205748" y="95250"/>
            <a:ext cx="8531851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INDEX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345424" y="3511390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35899" y="3956306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35899" y="198062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36902" y="1451460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Team Project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2.</a:t>
            </a: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스토리 보드</a:t>
            </a:r>
            <a:endParaRPr lang="en-US" altLang="ko-KR" sz="12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데이터베이스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 </a:t>
            </a:r>
            <a:r>
              <a:rPr lang="en-US" altLang="ko-KR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     </a:t>
            </a:r>
            <a:r>
              <a:rPr lang="en-US" altLang="ko-KR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   	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3.1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관리자 테이블</a:t>
            </a:r>
            <a:endParaRPr lang="en-US" altLang="ko-KR" sz="12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3.2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사용자 테이블</a:t>
            </a:r>
            <a:endParaRPr lang="en-US" altLang="ko-KR" sz="1200" spc="-50" dirty="0" smtClean="0">
              <a:solidFill>
                <a:schemeClr val="bg1">
                  <a:lumMod val="9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4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개발환경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4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Q &amp; A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347663" y="23937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47663" y="156623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3838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1"/>
          <p:cNvSpPr txBox="1">
            <a:spLocks/>
          </p:cNvSpPr>
          <p:nvPr/>
        </p:nvSpPr>
        <p:spPr>
          <a:xfrm>
            <a:off x="205748" y="95250"/>
            <a:ext cx="8531851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INDEX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07324" y="4378620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86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spc="-150" noProof="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데이터베이스</a:t>
            </a:r>
            <a:r>
              <a:rPr kumimoji="0" lang="en-US" altLang="ko-KR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관리자 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테이블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257301" y="2276475"/>
            <a:ext cx="2019300" cy="3095625"/>
            <a:chOff x="1257301" y="2276475"/>
            <a:chExt cx="2019300" cy="3095625"/>
          </a:xfrm>
        </p:grpSpPr>
        <p:grpSp>
          <p:nvGrpSpPr>
            <p:cNvPr id="21" name="그룹 20"/>
            <p:cNvGrpSpPr/>
            <p:nvPr/>
          </p:nvGrpSpPr>
          <p:grpSpPr>
            <a:xfrm>
              <a:off x="1257301" y="2952750"/>
              <a:ext cx="2019300" cy="2419350"/>
              <a:chOff x="419101" y="1809750"/>
              <a:chExt cx="2019300" cy="2419350"/>
            </a:xfrm>
          </p:grpSpPr>
          <p:pic>
            <p:nvPicPr>
              <p:cNvPr id="1433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r="2093"/>
              <a:stretch>
                <a:fillRect/>
              </a:stretch>
            </p:blipFill>
            <p:spPr bwMode="auto">
              <a:xfrm>
                <a:off x="423863" y="1814513"/>
                <a:ext cx="2005012" cy="2409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419101" y="1809750"/>
                <a:ext cx="2019300" cy="2419350"/>
              </a:xfrm>
              <a:prstGeom prst="rect">
                <a:avLst/>
              </a:prstGeom>
              <a:noFill/>
              <a:ln w="15875">
                <a:solidFill>
                  <a:srgbClr val="00009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19275" y="2276475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스웨거 TTF" pitchFamily="50" charset="-127"/>
                  <a:ea typeface="스웨거 TTF" pitchFamily="50" charset="-127"/>
                </a:rPr>
                <a:t>팝업</a:t>
              </a:r>
              <a:r>
                <a:rPr lang="ko-KR" altLang="en-US" dirty="0" smtClean="0">
                  <a:latin typeface="스웨거 TTF" pitchFamily="50" charset="-127"/>
                  <a:ea typeface="스웨거 TTF" pitchFamily="50" charset="-127"/>
                </a:rPr>
                <a:t>테</a:t>
              </a:r>
              <a:r>
                <a:rPr lang="ko-KR" altLang="en-US" dirty="0" smtClean="0">
                  <a:latin typeface="스웨거 TTF" pitchFamily="50" charset="-127"/>
                  <a:ea typeface="스웨거 TTF" pitchFamily="50" charset="-127"/>
                </a:rPr>
                <a:t>이블</a:t>
              </a:r>
              <a:endParaRPr lang="ko-KR" altLang="en-US" dirty="0">
                <a:latin typeface="스웨거 TTF" pitchFamily="50" charset="-127"/>
                <a:ea typeface="스웨거 TTF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781426" y="2352675"/>
            <a:ext cx="1809749" cy="2205038"/>
            <a:chOff x="3781426" y="2352675"/>
            <a:chExt cx="1809749" cy="2205038"/>
          </a:xfrm>
        </p:grpSpPr>
        <p:grpSp>
          <p:nvGrpSpPr>
            <p:cNvPr id="24" name="그룹 23"/>
            <p:cNvGrpSpPr/>
            <p:nvPr/>
          </p:nvGrpSpPr>
          <p:grpSpPr>
            <a:xfrm>
              <a:off x="3781426" y="2947988"/>
              <a:ext cx="1809749" cy="1609725"/>
              <a:chOff x="504826" y="4719638"/>
              <a:chExt cx="1809749" cy="1609725"/>
            </a:xfrm>
          </p:grpSpPr>
          <p:pic>
            <p:nvPicPr>
              <p:cNvPr id="1433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000" r="2500"/>
              <a:stretch>
                <a:fillRect/>
              </a:stretch>
            </p:blipFill>
            <p:spPr bwMode="auto">
              <a:xfrm>
                <a:off x="514350" y="4719638"/>
                <a:ext cx="1800225" cy="160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504826" y="4724400"/>
                <a:ext cx="1809749" cy="1600200"/>
              </a:xfrm>
              <a:prstGeom prst="rect">
                <a:avLst/>
              </a:prstGeom>
              <a:noFill/>
              <a:ln w="15875">
                <a:solidFill>
                  <a:srgbClr val="00009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029075" y="235267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스웨거 TTF" pitchFamily="50" charset="-127"/>
                  <a:ea typeface="스웨거 TTF" pitchFamily="50" charset="-127"/>
                </a:rPr>
                <a:t>포인트관리테이블</a:t>
              </a:r>
              <a:endParaRPr lang="ko-KR" altLang="en-US" dirty="0">
                <a:latin typeface="스웨거 TTF" pitchFamily="50" charset="-127"/>
                <a:ea typeface="스웨거 TTF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105525" y="2343150"/>
            <a:ext cx="1857376" cy="2009775"/>
            <a:chOff x="6105525" y="2343150"/>
            <a:chExt cx="1857376" cy="2009775"/>
          </a:xfrm>
        </p:grpSpPr>
        <p:grpSp>
          <p:nvGrpSpPr>
            <p:cNvPr id="25" name="그룹 24"/>
            <p:cNvGrpSpPr/>
            <p:nvPr/>
          </p:nvGrpSpPr>
          <p:grpSpPr>
            <a:xfrm>
              <a:off x="6105525" y="2943225"/>
              <a:ext cx="1857376" cy="1409700"/>
              <a:chOff x="3648075" y="2724150"/>
              <a:chExt cx="1857376" cy="1409700"/>
            </a:xfrm>
          </p:grpSpPr>
          <p:pic>
            <p:nvPicPr>
              <p:cNvPr id="1434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3171" r="1707"/>
              <a:stretch>
                <a:fillRect/>
              </a:stretch>
            </p:blipFill>
            <p:spPr bwMode="auto">
              <a:xfrm>
                <a:off x="3648075" y="2724150"/>
                <a:ext cx="1857375" cy="1409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직사각형 21"/>
              <p:cNvSpPr/>
              <p:nvPr/>
            </p:nvSpPr>
            <p:spPr>
              <a:xfrm>
                <a:off x="3657601" y="2724150"/>
                <a:ext cx="1847850" cy="1409700"/>
              </a:xfrm>
              <a:prstGeom prst="rect">
                <a:avLst/>
              </a:prstGeom>
              <a:noFill/>
              <a:ln w="15875">
                <a:solidFill>
                  <a:srgbClr val="00009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505575" y="2343150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스웨거 TTF" pitchFamily="50" charset="-127"/>
                  <a:ea typeface="스웨거 TTF" pitchFamily="50" charset="-127"/>
                </a:rPr>
                <a:t>회사정보테이블</a:t>
              </a:r>
              <a:endParaRPr lang="ko-KR" altLang="en-US" dirty="0">
                <a:latin typeface="스웨거 TTF" pitchFamily="50" charset="-127"/>
                <a:ea typeface="스웨거 TTF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spc="-150" noProof="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데이터베이스</a:t>
            </a:r>
            <a:r>
              <a:rPr kumimoji="0" lang="en-US" altLang="ko-KR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관리자 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테이블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r="22742"/>
          <a:stretch>
            <a:fillRect/>
          </a:stretch>
        </p:blipFill>
        <p:spPr bwMode="auto">
          <a:xfrm>
            <a:off x="1962150" y="1890714"/>
            <a:ext cx="1571625" cy="264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r="20614"/>
          <a:stretch>
            <a:fillRect/>
          </a:stretch>
        </p:blipFill>
        <p:spPr bwMode="auto">
          <a:xfrm>
            <a:off x="123825" y="1895475"/>
            <a:ext cx="17240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r="11866"/>
          <a:stretch>
            <a:fillRect/>
          </a:stretch>
        </p:blipFill>
        <p:spPr bwMode="auto">
          <a:xfrm>
            <a:off x="3562350" y="1905000"/>
            <a:ext cx="18288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 r="2902"/>
          <a:stretch>
            <a:fillRect/>
          </a:stretch>
        </p:blipFill>
        <p:spPr bwMode="auto">
          <a:xfrm>
            <a:off x="5472113" y="1895475"/>
            <a:ext cx="1853291" cy="372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90500" y="129540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스웨거 TTF" pitchFamily="50" charset="-127"/>
                <a:ea typeface="스웨거 TTF" pitchFamily="50" charset="-127"/>
              </a:rPr>
              <a:t>사용자테이블과 동일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19974" y="1847850"/>
            <a:ext cx="16859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spc="-150" noProof="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데이터베이스</a:t>
            </a:r>
            <a:r>
              <a:rPr kumimoji="0" lang="en-US" altLang="ko-KR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사용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자</a:t>
            </a: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 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테이블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524000" y="1295400"/>
            <a:ext cx="2524125" cy="3833813"/>
            <a:chOff x="1524000" y="1295400"/>
            <a:chExt cx="2524125" cy="3833813"/>
          </a:xfrm>
        </p:grpSpPr>
        <p:sp>
          <p:nvSpPr>
            <p:cNvPr id="9" name="TextBox 8"/>
            <p:cNvSpPr txBox="1"/>
            <p:nvPr/>
          </p:nvSpPr>
          <p:spPr>
            <a:xfrm>
              <a:off x="2333625" y="1295400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스웨거 TTF" pitchFamily="50" charset="-127"/>
                  <a:ea typeface="스웨거 TTF" pitchFamily="50" charset="-127"/>
                </a:rPr>
                <a:t>상품테이블</a:t>
              </a:r>
              <a:endParaRPr lang="ko-KR" altLang="en-US" dirty="0">
                <a:latin typeface="스웨거 TTF" pitchFamily="50" charset="-127"/>
                <a:ea typeface="스웨거 TTF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524000" y="1709738"/>
              <a:ext cx="2524125" cy="3419475"/>
              <a:chOff x="1495425" y="1528763"/>
              <a:chExt cx="2524125" cy="3419475"/>
            </a:xfrm>
          </p:grpSpPr>
          <p:pic>
            <p:nvPicPr>
              <p:cNvPr id="1229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449" r="2899"/>
              <a:stretch>
                <a:fillRect/>
              </a:stretch>
            </p:blipFill>
            <p:spPr bwMode="auto">
              <a:xfrm>
                <a:off x="1504950" y="1528763"/>
                <a:ext cx="2514600" cy="3419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1495425" y="1533525"/>
                <a:ext cx="2524125" cy="3409950"/>
              </a:xfrm>
              <a:prstGeom prst="rect">
                <a:avLst/>
              </a:prstGeom>
              <a:noFill/>
              <a:ln w="15875">
                <a:solidFill>
                  <a:srgbClr val="00009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4914900" y="1247775"/>
            <a:ext cx="2714625" cy="5076824"/>
            <a:chOff x="4914900" y="1247775"/>
            <a:chExt cx="2714625" cy="5076824"/>
          </a:xfrm>
        </p:grpSpPr>
        <p:sp>
          <p:nvSpPr>
            <p:cNvPr id="13" name="TextBox 12"/>
            <p:cNvSpPr txBox="1"/>
            <p:nvPr/>
          </p:nvSpPr>
          <p:spPr>
            <a:xfrm>
              <a:off x="5676900" y="124777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스웨거 TTF" pitchFamily="50" charset="-127"/>
                  <a:ea typeface="스웨거 TTF" pitchFamily="50" charset="-127"/>
                </a:rPr>
                <a:t>회원가입테이블</a:t>
              </a:r>
              <a:endParaRPr lang="ko-KR" altLang="en-US" dirty="0">
                <a:latin typeface="스웨거 TTF" pitchFamily="50" charset="-127"/>
                <a:ea typeface="스웨거 TTF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914900" y="1704974"/>
              <a:ext cx="2714625" cy="4619625"/>
              <a:chOff x="4733925" y="1733549"/>
              <a:chExt cx="2714625" cy="4619625"/>
            </a:xfrm>
          </p:grpSpPr>
          <p:pic>
            <p:nvPicPr>
              <p:cNvPr id="1229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852" r="6790"/>
              <a:stretch>
                <a:fillRect/>
              </a:stretch>
            </p:blipFill>
            <p:spPr bwMode="auto">
              <a:xfrm>
                <a:off x="4743450" y="1733550"/>
                <a:ext cx="2705100" cy="46059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4733925" y="1733549"/>
                <a:ext cx="2714625" cy="4619625"/>
              </a:xfrm>
              <a:prstGeom prst="rect">
                <a:avLst/>
              </a:prstGeom>
              <a:noFill/>
              <a:ln w="15875">
                <a:solidFill>
                  <a:srgbClr val="00009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spc="-150" noProof="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데이터베이스</a:t>
            </a:r>
            <a:r>
              <a:rPr kumimoji="0" lang="en-US" altLang="ko-KR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-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사용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자</a:t>
            </a:r>
            <a:r>
              <a:rPr kumimoji="0" lang="ko-KR" alt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 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테이블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57275" y="1409700"/>
            <a:ext cx="2028825" cy="4524375"/>
            <a:chOff x="1057275" y="1409700"/>
            <a:chExt cx="2028825" cy="4524375"/>
          </a:xfrm>
        </p:grpSpPr>
        <p:sp>
          <p:nvSpPr>
            <p:cNvPr id="8" name="TextBox 7"/>
            <p:cNvSpPr txBox="1"/>
            <p:nvPr/>
          </p:nvSpPr>
          <p:spPr>
            <a:xfrm>
              <a:off x="1638300" y="14097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스웨거 TTF" pitchFamily="50" charset="-127"/>
                  <a:ea typeface="스웨거 TTF" pitchFamily="50" charset="-127"/>
                </a:rPr>
                <a:t>예약테이블</a:t>
              </a:r>
              <a:endParaRPr lang="ko-KR" altLang="en-US" dirty="0">
                <a:latin typeface="스웨거 TTF" pitchFamily="50" charset="-127"/>
                <a:ea typeface="스웨거 TTF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57275" y="1833685"/>
              <a:ext cx="2028825" cy="4100390"/>
              <a:chOff x="1057275" y="1833685"/>
              <a:chExt cx="2028825" cy="4100390"/>
            </a:xfrm>
          </p:grpSpPr>
          <p:pic>
            <p:nvPicPr>
              <p:cNvPr id="1331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770" r="4425"/>
              <a:stretch>
                <a:fillRect/>
              </a:stretch>
            </p:blipFill>
            <p:spPr bwMode="auto">
              <a:xfrm>
                <a:off x="1057275" y="1833685"/>
                <a:ext cx="2019300" cy="40908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1057276" y="1838325"/>
                <a:ext cx="2028824" cy="4095750"/>
              </a:xfrm>
              <a:prstGeom prst="rect">
                <a:avLst/>
              </a:prstGeom>
              <a:noFill/>
              <a:ln w="15875">
                <a:solidFill>
                  <a:srgbClr val="00009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3752850" y="1390650"/>
            <a:ext cx="2028825" cy="4619625"/>
            <a:chOff x="3752850" y="1390650"/>
            <a:chExt cx="2028825" cy="4619625"/>
          </a:xfrm>
        </p:grpSpPr>
        <p:sp>
          <p:nvSpPr>
            <p:cNvPr id="13" name="TextBox 12"/>
            <p:cNvSpPr txBox="1"/>
            <p:nvPr/>
          </p:nvSpPr>
          <p:spPr>
            <a:xfrm>
              <a:off x="4171950" y="1390650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스웨거 TTF" pitchFamily="50" charset="-127"/>
                  <a:ea typeface="스웨거 TTF" pitchFamily="50" charset="-127"/>
                </a:rPr>
                <a:t>예상견적테이블</a:t>
              </a:r>
              <a:endParaRPr lang="ko-KR" altLang="en-US" dirty="0">
                <a:latin typeface="스웨거 TTF" pitchFamily="50" charset="-127"/>
                <a:ea typeface="스웨거 TTF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3752850" y="1809750"/>
              <a:ext cx="2028825" cy="4200525"/>
              <a:chOff x="4010025" y="1781175"/>
              <a:chExt cx="2028825" cy="4200525"/>
            </a:xfrm>
          </p:grpSpPr>
          <p:pic>
            <p:nvPicPr>
              <p:cNvPr id="1331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439" r="3104"/>
              <a:stretch>
                <a:fillRect/>
              </a:stretch>
            </p:blipFill>
            <p:spPr bwMode="auto">
              <a:xfrm>
                <a:off x="4010025" y="1790700"/>
                <a:ext cx="2028825" cy="419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4029076" y="1781175"/>
                <a:ext cx="2000250" cy="4191000"/>
              </a:xfrm>
              <a:prstGeom prst="rect">
                <a:avLst/>
              </a:prstGeom>
              <a:noFill/>
              <a:ln w="15875">
                <a:solidFill>
                  <a:srgbClr val="00009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6400800" y="1381125"/>
            <a:ext cx="1895475" cy="3998556"/>
            <a:chOff x="6400800" y="1381125"/>
            <a:chExt cx="1895475" cy="3998556"/>
          </a:xfrm>
        </p:grpSpPr>
        <p:sp>
          <p:nvSpPr>
            <p:cNvPr id="9" name="TextBox 8"/>
            <p:cNvSpPr txBox="1"/>
            <p:nvPr/>
          </p:nvSpPr>
          <p:spPr>
            <a:xfrm>
              <a:off x="6886575" y="1381125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스웨거 TTF" pitchFamily="50" charset="-127"/>
                  <a:ea typeface="스웨거 TTF" pitchFamily="50" charset="-127"/>
                </a:rPr>
                <a:t>항공권테이블</a:t>
              </a:r>
              <a:endParaRPr lang="ko-KR" altLang="en-US" dirty="0">
                <a:latin typeface="스웨거 TTF" pitchFamily="50" charset="-127"/>
                <a:ea typeface="스웨거 TTF" pitchFamily="50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6400800" y="1781175"/>
              <a:ext cx="1895475" cy="3598506"/>
              <a:chOff x="6667500" y="1790700"/>
              <a:chExt cx="1895475" cy="3598506"/>
            </a:xfrm>
          </p:grpSpPr>
          <p:pic>
            <p:nvPicPr>
              <p:cNvPr id="13316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442" r="3365"/>
              <a:stretch>
                <a:fillRect/>
              </a:stretch>
            </p:blipFill>
            <p:spPr bwMode="auto">
              <a:xfrm>
                <a:off x="6677025" y="1790700"/>
                <a:ext cx="1885950" cy="3598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6667500" y="1819275"/>
                <a:ext cx="1895475" cy="3562350"/>
              </a:xfrm>
              <a:prstGeom prst="rect">
                <a:avLst/>
              </a:prstGeom>
              <a:noFill/>
              <a:ln w="15875">
                <a:solidFill>
                  <a:srgbClr val="00009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335899" y="282559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07324" y="2413256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35899" y="198062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36902" y="1451460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Team Project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2.</a:t>
            </a: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스토리 보드</a:t>
            </a:r>
            <a:endParaRPr lang="en-US" altLang="ko-KR" sz="12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데이터베이스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개발환경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Q &amp; A</a:t>
            </a: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328613" y="3260569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47663" y="156623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3838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1"/>
          <p:cNvSpPr txBox="1">
            <a:spLocks/>
          </p:cNvSpPr>
          <p:nvPr/>
        </p:nvSpPr>
        <p:spPr>
          <a:xfrm>
            <a:off x="205748" y="95250"/>
            <a:ext cx="8531851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INDEX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19088" y="367014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86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0819" y="233401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개발환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  <a:cs typeface="+mj-cs"/>
              </a:rPr>
              <a:t>경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5313" y="1728788"/>
            <a:ext cx="26574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 l="32065"/>
          <a:stretch>
            <a:fillRect/>
          </a:stretch>
        </p:blipFill>
        <p:spPr bwMode="auto">
          <a:xfrm>
            <a:off x="1847850" y="3043239"/>
            <a:ext cx="2051641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4713" y="4910138"/>
            <a:ext cx="31337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1950" y="2962275"/>
            <a:ext cx="27622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62114" y="1590675"/>
            <a:ext cx="1952058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335899" y="2835115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07324" y="2413256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35899" y="198062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36902" y="1451460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Team Project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2.</a:t>
            </a: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스토리 보드</a:t>
            </a:r>
            <a:endParaRPr lang="en-US" altLang="ko-KR" sz="12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데이터베이스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개발환경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Q &amp; A</a:t>
            </a: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328613" y="32700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47663" y="156623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3838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1"/>
          <p:cNvSpPr txBox="1">
            <a:spLocks/>
          </p:cNvSpPr>
          <p:nvPr/>
        </p:nvSpPr>
        <p:spPr>
          <a:xfrm>
            <a:off x="205748" y="95250"/>
            <a:ext cx="8531851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INDEX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16849" y="3702345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86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0103" y="1253774"/>
            <a:ext cx="8579571" cy="1969017"/>
          </a:xfrm>
        </p:spPr>
        <p:txBody>
          <a:bodyPr anchor="t">
            <a:noAutofit/>
          </a:bodyPr>
          <a:lstStyle/>
          <a:p>
            <a:r>
              <a:rPr lang="en-US" altLang="ko-KR" sz="8000" spc="-2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</a:rPr>
              <a:t> </a:t>
            </a:r>
            <a:br>
              <a:rPr lang="en-US" altLang="ko-KR" sz="8000" spc="-2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</a:rPr>
            </a:br>
            <a:r>
              <a:rPr lang="en-US" altLang="ko-KR" sz="8000" spc="-2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</a:rPr>
              <a:t>Q &amp; A</a:t>
            </a:r>
            <a:endParaRPr lang="ko-KR" altLang="en-US" sz="8000" spc="-250" dirty="0">
              <a:solidFill>
                <a:schemeClr val="accent4">
                  <a:lumMod val="50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076575" y="377683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8678" y="1349024"/>
            <a:ext cx="8579571" cy="1969017"/>
          </a:xfrm>
        </p:spPr>
        <p:txBody>
          <a:bodyPr anchor="t">
            <a:noAutofit/>
          </a:bodyPr>
          <a:lstStyle/>
          <a:p>
            <a:r>
              <a:rPr lang="en-US" altLang="ko-KR" sz="7200" spc="-2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</a:rPr>
              <a:t> </a:t>
            </a:r>
            <a:br>
              <a:rPr lang="en-US" altLang="ko-KR" sz="7200" spc="-2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</a:rPr>
            </a:br>
            <a:r>
              <a:rPr lang="ko-KR" altLang="en-US" sz="7200" spc="-2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</a:rPr>
              <a:t>감사합니다</a:t>
            </a:r>
            <a:endParaRPr lang="ko-KR" altLang="en-US" sz="7200" spc="-250" dirty="0">
              <a:solidFill>
                <a:schemeClr val="accent4">
                  <a:lumMod val="50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66F4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981325" y="371968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 flipV="1">
            <a:off x="233363" y="4948872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69224" y="3714629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269224" y="4092870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69224" y="323161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/>
        </p:nvSpPr>
        <p:spPr>
          <a:xfrm>
            <a:off x="255952" y="1765785"/>
            <a:ext cx="5173304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Team Project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1.1	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선정 이유</a:t>
            </a:r>
            <a:endParaRPr lang="en-US" altLang="ko-KR" sz="12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1.2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ko-KR" altLang="en-US" sz="1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메타</a:t>
            </a:r>
            <a:r>
              <a:rPr lang="ko-KR" altLang="en-US" sz="1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포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1.3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유사 사이트  비교</a:t>
            </a:r>
            <a:endParaRPr lang="en-US" altLang="ko-KR" sz="1200" spc="-50" dirty="0">
              <a:solidFill>
                <a:schemeClr val="bg1">
                  <a:lumMod val="9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2.	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스토리 보드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데이터 베이스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개발환경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Q &amp; A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3838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1"/>
          <p:cNvSpPr txBox="1">
            <a:spLocks/>
          </p:cNvSpPr>
          <p:nvPr/>
        </p:nvSpPr>
        <p:spPr>
          <a:xfrm>
            <a:off x="205748" y="95250"/>
            <a:ext cx="8531851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INDEX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259699" y="4502445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3120" y="1240584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800" dirty="0" smtClean="0">
                <a:solidFill>
                  <a:srgbClr val="3D3C3E"/>
                </a:solidFill>
                <a:latin typeface="스웨거 TTF" pitchFamily="50" charset="-127"/>
                <a:ea typeface="스웨거 TTF" pitchFamily="50" charset="-127"/>
              </a:rPr>
              <a:t>선정 이유 </a:t>
            </a:r>
            <a:endParaRPr lang="en-US" altLang="ko-KR" sz="2800" dirty="0" smtClean="0">
              <a:solidFill>
                <a:srgbClr val="3D3C3E"/>
              </a:solidFill>
              <a:latin typeface="스웨거 TTF" pitchFamily="50" charset="-127"/>
              <a:ea typeface="스웨거 TTF" pitchFamily="50" charset="-127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rgbClr val="3D3C3E"/>
                </a:solidFill>
                <a:latin typeface="스웨거 TTF" pitchFamily="50" charset="-127"/>
                <a:ea typeface="스웨거 TTF" pitchFamily="50" charset="-127"/>
              </a:rPr>
              <a:t>떠나고 싶어지라고 </a:t>
            </a:r>
            <a:endParaRPr lang="ko-KR" altLang="en-US" sz="1600" dirty="0" smtClean="0">
              <a:solidFill>
                <a:srgbClr val="3D3C3E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0500" y="247650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i="0" u="none" strike="noStrike" kern="1200" cap="none" spc="-150" normalizeH="0" baseline="0" noProof="0" dirty="0" smtClean="0">
                <a:ln>
                  <a:noFill/>
                </a:ln>
                <a:solidFill>
                  <a:srgbClr val="063656"/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떠나자</a:t>
            </a:r>
            <a:endParaRPr kumimoji="0" lang="ko-KR" altLang="en-US" sz="4400" i="0" u="none" strike="noStrike" kern="1200" cap="none" spc="-150" normalizeH="0" baseline="0" noProof="0" dirty="0">
              <a:ln>
                <a:noFill/>
              </a:ln>
              <a:solidFill>
                <a:srgbClr val="063656"/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93838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3120" y="1240584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§"/>
            </a:pPr>
            <a:r>
              <a:rPr lang="en-US" altLang="ko-KR" sz="2400" dirty="0" smtClean="0">
                <a:solidFill>
                  <a:srgbClr val="3D3C3E"/>
                </a:solidFill>
                <a:latin typeface="스웨거 TTF" pitchFamily="50" charset="-127"/>
                <a:ea typeface="스웨거 TTF" pitchFamily="50" charset="-127"/>
              </a:rPr>
              <a:t> MAIN COLOR</a:t>
            </a:r>
          </a:p>
          <a:p>
            <a:pPr marL="0" indent="0">
              <a:buFont typeface="Arial" pitchFamily="34" charset="0"/>
              <a:buNone/>
            </a:pPr>
            <a:endParaRPr lang="en-US" altLang="ko-KR" sz="2400" dirty="0" smtClean="0">
              <a:solidFill>
                <a:srgbClr val="3D3C3E"/>
              </a:solidFill>
              <a:latin typeface="스웨거 TTF" pitchFamily="50" charset="-127"/>
              <a:ea typeface="스웨거 TTF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400" dirty="0" smtClean="0">
              <a:solidFill>
                <a:srgbClr val="3D3C3E"/>
              </a:solidFill>
              <a:latin typeface="스웨거 TTF" pitchFamily="50" charset="-127"/>
              <a:ea typeface="스웨거 TTF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400" dirty="0" smtClean="0">
              <a:solidFill>
                <a:srgbClr val="3D3C3E"/>
              </a:solidFill>
              <a:latin typeface="스웨거 TTF" pitchFamily="50" charset="-127"/>
              <a:ea typeface="스웨거 TTF" pitchFamily="50" charset="-127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US" altLang="ko-KR" sz="2400" dirty="0" smtClean="0">
                <a:solidFill>
                  <a:srgbClr val="3D3C3E"/>
                </a:solidFill>
                <a:latin typeface="스웨거 TTF" pitchFamily="50" charset="-127"/>
                <a:ea typeface="스웨거 TTF" pitchFamily="50" charset="-127"/>
              </a:rPr>
              <a:t> SUB COLOR</a:t>
            </a:r>
          </a:p>
          <a:p>
            <a:pPr marL="0" indent="0">
              <a:buFont typeface="Arial" pitchFamily="34" charset="0"/>
              <a:buNone/>
            </a:pPr>
            <a:endParaRPr lang="en-US" altLang="ko-KR" sz="2400" dirty="0" smtClean="0">
              <a:solidFill>
                <a:srgbClr val="3D3C3E"/>
              </a:solidFill>
              <a:latin typeface="스웨거 TTF" pitchFamily="50" charset="-127"/>
              <a:ea typeface="스웨거 TTF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400" dirty="0" smtClean="0">
              <a:solidFill>
                <a:srgbClr val="3D3C3E"/>
              </a:solidFill>
              <a:latin typeface="스웨거 TTF" pitchFamily="50" charset="-127"/>
              <a:ea typeface="스웨거 TTF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400" dirty="0" smtClean="0">
              <a:solidFill>
                <a:srgbClr val="3D3C3E"/>
              </a:solidFill>
              <a:latin typeface="스웨거 TTF" pitchFamily="50" charset="-127"/>
              <a:ea typeface="스웨거 TTF" pitchFamily="50" charset="-127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US" altLang="ko-KR" sz="2400" dirty="0" smtClean="0">
                <a:solidFill>
                  <a:srgbClr val="3D3C3E"/>
                </a:solidFill>
                <a:latin typeface="스웨거 TTF" pitchFamily="50" charset="-127"/>
                <a:ea typeface="스웨거 TTF" pitchFamily="50" charset="-127"/>
              </a:rPr>
              <a:t> POINT COLOR</a:t>
            </a:r>
            <a:endParaRPr lang="ko-KR" altLang="en-US" sz="2400" dirty="0" smtClean="0">
              <a:solidFill>
                <a:srgbClr val="3D3C3E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0500" y="247650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i="0" u="none" strike="noStrike" kern="1200" cap="none" spc="-150" normalizeH="0" baseline="0" noProof="0" dirty="0">
              <a:ln>
                <a:noFill/>
              </a:ln>
              <a:solidFill>
                <a:srgbClr val="063656"/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93838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4" y="1981200"/>
            <a:ext cx="74295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90725" y="1866900"/>
            <a:ext cx="7328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스웨거 TTF" pitchFamily="50" charset="-127"/>
                <a:ea typeface="스웨거 TTF" pitchFamily="50" charset="-127"/>
              </a:rPr>
              <a:t>#0070c0</a:t>
            </a:r>
          </a:p>
          <a:p>
            <a:r>
              <a:rPr lang="en-US" altLang="ko-KR" sz="1400" dirty="0" smtClean="0">
                <a:latin typeface="스웨거 TTF" pitchFamily="50" charset="-127"/>
                <a:ea typeface="스웨거 TTF" pitchFamily="50" charset="-127"/>
              </a:rPr>
              <a:t>R: 0</a:t>
            </a:r>
          </a:p>
          <a:p>
            <a:r>
              <a:rPr lang="en-US" altLang="ko-KR" sz="1400" dirty="0" smtClean="0">
                <a:latin typeface="스웨거 TTF" pitchFamily="50" charset="-127"/>
                <a:ea typeface="스웨거 TTF" pitchFamily="50" charset="-127"/>
              </a:rPr>
              <a:t>G: 112</a:t>
            </a:r>
          </a:p>
          <a:p>
            <a:r>
              <a:rPr lang="en-US" altLang="ko-KR" sz="1400" dirty="0" smtClean="0">
                <a:latin typeface="스웨거 TTF" pitchFamily="50" charset="-127"/>
                <a:ea typeface="스웨거 TTF" pitchFamily="50" charset="-127"/>
              </a:rPr>
              <a:t>B: 192</a:t>
            </a:r>
            <a:endParaRPr lang="ko-KR" altLang="en-US" sz="1400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33375" y="247650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i="0" u="none" strike="noStrike" kern="1200" cap="none" spc="-150" normalizeH="0" baseline="0" noProof="0" dirty="0" smtClean="0">
                <a:ln>
                  <a:noFill/>
                </a:ln>
                <a:solidFill>
                  <a:srgbClr val="063656"/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떠나자</a:t>
            </a:r>
            <a:endParaRPr kumimoji="0" lang="ko-KR" altLang="en-US" sz="4400" i="0" u="none" strike="noStrike" kern="1200" cap="none" spc="-150" normalizeH="0" baseline="0" noProof="0" dirty="0">
              <a:ln>
                <a:noFill/>
              </a:ln>
              <a:solidFill>
                <a:srgbClr val="063656"/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55020" y="1154859"/>
            <a:ext cx="3340655" cy="61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800" dirty="0" smtClean="0">
                <a:solidFill>
                  <a:srgbClr val="3D3C3E"/>
                </a:solidFill>
                <a:latin typeface="스웨거 TTF" pitchFamily="50" charset="-127"/>
                <a:ea typeface="스웨거 TTF" pitchFamily="50" charset="-127"/>
              </a:rPr>
              <a:t>유사사이트 비교 </a:t>
            </a:r>
            <a:r>
              <a:rPr lang="en-US" altLang="ko-KR" sz="2800" dirty="0" smtClean="0">
                <a:solidFill>
                  <a:srgbClr val="3D3C3E"/>
                </a:solidFill>
                <a:latin typeface="스웨거 TTF" pitchFamily="50" charset="-127"/>
                <a:ea typeface="스웨거 TTF" pitchFamily="50" charset="-127"/>
              </a:rPr>
              <a:t>– </a:t>
            </a:r>
            <a:r>
              <a:rPr lang="ko-KR" altLang="en-US" sz="2800" dirty="0" smtClean="0">
                <a:solidFill>
                  <a:srgbClr val="3D3C3E"/>
                </a:solidFill>
                <a:latin typeface="스웨거 TTF" pitchFamily="50" charset="-127"/>
                <a:ea typeface="스웨거 TTF" pitchFamily="50" charset="-127"/>
              </a:rPr>
              <a:t>하나투어</a:t>
            </a:r>
            <a:r>
              <a:rPr lang="ko-KR" altLang="en-US" sz="2800" dirty="0" smtClean="0">
                <a:solidFill>
                  <a:srgbClr val="3D3C3E"/>
                </a:solidFill>
                <a:latin typeface="스웨거 TTF" pitchFamily="50" charset="-127"/>
                <a:ea typeface="스웨거 TTF" pitchFamily="50" charset="-127"/>
              </a:rPr>
              <a:t> </a:t>
            </a:r>
            <a:endParaRPr lang="en-US" altLang="ko-KR" sz="2800" dirty="0" smtClean="0">
              <a:solidFill>
                <a:srgbClr val="3D3C3E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3838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90500" y="247650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i="0" u="none" strike="noStrike" kern="1200" cap="none" spc="-150" normalizeH="0" baseline="0" noProof="0" dirty="0" smtClean="0">
                <a:ln>
                  <a:noFill/>
                </a:ln>
                <a:solidFill>
                  <a:srgbClr val="063656"/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떠나자</a:t>
            </a:r>
            <a:endParaRPr kumimoji="0" lang="ko-KR" altLang="en-US" sz="4400" i="0" u="none" strike="noStrike" kern="1200" cap="none" spc="-150" normalizeH="0" baseline="0" noProof="0" dirty="0">
              <a:ln>
                <a:noFill/>
              </a:ln>
              <a:solidFill>
                <a:srgbClr val="063656"/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8" y="1771651"/>
            <a:ext cx="65865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055339" y="2000250"/>
            <a:ext cx="20120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스웨거 TTF" pitchFamily="50" charset="-127"/>
                <a:ea typeface="스웨거 TTF" pitchFamily="50" charset="-127"/>
              </a:rPr>
              <a:t>메인화면에</a:t>
            </a:r>
            <a:r>
              <a:rPr lang="ko-KR" altLang="en-US" sz="1400" dirty="0" smtClean="0">
                <a:latin typeface="스웨거 TTF" pitchFamily="50" charset="-127"/>
                <a:ea typeface="스웨거 TTF" pitchFamily="50" charset="-127"/>
              </a:rPr>
              <a:t> </a:t>
            </a:r>
            <a:endParaRPr lang="en-US" altLang="ko-KR" sz="1400" dirty="0" smtClean="0">
              <a:latin typeface="스웨거 TTF" pitchFamily="50" charset="-127"/>
              <a:ea typeface="스웨거 TTF" pitchFamily="50" charset="-127"/>
            </a:endParaRPr>
          </a:p>
          <a:p>
            <a:r>
              <a:rPr lang="ko-KR" altLang="en-US" sz="1400" dirty="0" smtClean="0">
                <a:latin typeface="스웨거 TTF" pitchFamily="50" charset="-127"/>
                <a:ea typeface="스웨거 TTF" pitchFamily="50" charset="-127"/>
              </a:rPr>
              <a:t>해외패키지</a:t>
            </a:r>
            <a:r>
              <a:rPr lang="en-US" altLang="ko-KR" sz="1400" dirty="0" smtClean="0">
                <a:latin typeface="스웨거 TTF" pitchFamily="50" charset="-127"/>
                <a:ea typeface="스웨거 TTF" pitchFamily="50" charset="-127"/>
              </a:rPr>
              <a:t>/</a:t>
            </a:r>
            <a:r>
              <a:rPr lang="ko-KR" altLang="en-US" sz="1400" dirty="0" smtClean="0">
                <a:latin typeface="스웨거 TTF" pitchFamily="50" charset="-127"/>
                <a:ea typeface="스웨거 TTF" pitchFamily="50" charset="-127"/>
              </a:rPr>
              <a:t>해외자유여행</a:t>
            </a:r>
            <a:r>
              <a:rPr lang="en-US" altLang="ko-KR" sz="1400" dirty="0" smtClean="0">
                <a:latin typeface="스웨거 TTF" pitchFamily="50" charset="-127"/>
                <a:ea typeface="스웨거 TTF" pitchFamily="50" charset="-127"/>
              </a:rPr>
              <a:t>/</a:t>
            </a:r>
            <a:r>
              <a:rPr lang="ko-KR" altLang="en-US" sz="1400" dirty="0" smtClean="0">
                <a:latin typeface="스웨거 TTF" pitchFamily="50" charset="-127"/>
                <a:ea typeface="스웨거 TTF" pitchFamily="50" charset="-127"/>
              </a:rPr>
              <a:t>국내여행</a:t>
            </a:r>
            <a:endParaRPr lang="en-US" altLang="ko-KR" sz="1400" dirty="0" smtClean="0">
              <a:latin typeface="스웨거 TTF" pitchFamily="50" charset="-127"/>
              <a:ea typeface="스웨거 TTF" pitchFamily="50" charset="-127"/>
            </a:endParaRPr>
          </a:p>
          <a:p>
            <a:r>
              <a:rPr lang="ko-KR" altLang="en-US" sz="1400" dirty="0" smtClean="0">
                <a:latin typeface="스웨거 TTF" pitchFamily="50" charset="-127"/>
                <a:ea typeface="스웨거 TTF" pitchFamily="50" charset="-127"/>
              </a:rPr>
              <a:t>예약 창이 고정되어있고</a:t>
            </a:r>
            <a:r>
              <a:rPr lang="en-US" altLang="ko-KR" sz="1400" dirty="0" smtClean="0">
                <a:latin typeface="스웨거 TTF" pitchFamily="50" charset="-127"/>
                <a:ea typeface="스웨거 TTF" pitchFamily="50" charset="-127"/>
              </a:rPr>
              <a:t>,</a:t>
            </a:r>
          </a:p>
          <a:p>
            <a:r>
              <a:rPr lang="ko-KR" altLang="en-US" sz="1400" dirty="0" smtClean="0">
                <a:latin typeface="스웨거 TTF" pitchFamily="50" charset="-127"/>
                <a:ea typeface="스웨거 TTF" pitchFamily="50" charset="-127"/>
              </a:rPr>
              <a:t>인기예약 상품이 나열 되어 있다</a:t>
            </a:r>
            <a:r>
              <a:rPr lang="en-US" altLang="ko-KR" sz="1400" dirty="0" smtClean="0">
                <a:latin typeface="스웨거 TTF" pitchFamily="50" charset="-127"/>
                <a:ea typeface="스웨거 TTF" pitchFamily="50" charset="-127"/>
              </a:rPr>
              <a:t>.</a:t>
            </a:r>
          </a:p>
          <a:p>
            <a:endParaRPr lang="en-US" altLang="ko-KR" sz="1400" dirty="0" smtClean="0">
              <a:latin typeface="스웨거 TTF" pitchFamily="50" charset="-127"/>
              <a:ea typeface="스웨거 TTF" pitchFamily="50" charset="-127"/>
            </a:endParaRPr>
          </a:p>
          <a:p>
            <a:r>
              <a:rPr lang="ko-KR" altLang="en-US" sz="1400" dirty="0" smtClean="0">
                <a:latin typeface="스웨거 TTF" pitchFamily="50" charset="-127"/>
                <a:ea typeface="스웨거 TTF" pitchFamily="50" charset="-127"/>
              </a:rPr>
              <a:t>사이드 메뉴는 어디서나 보여짐</a:t>
            </a:r>
            <a:endParaRPr lang="en-US" altLang="ko-KR" sz="1400" dirty="0" smtClean="0">
              <a:latin typeface="스웨거 TTF" pitchFamily="50" charset="-127"/>
              <a:ea typeface="스웨거 TTF" pitchFamily="50" charset="-127"/>
            </a:endParaRPr>
          </a:p>
          <a:p>
            <a:endParaRPr lang="en-US" altLang="ko-KR" sz="1400" dirty="0" smtClean="0">
              <a:latin typeface="스웨거 TTF" pitchFamily="50" charset="-127"/>
              <a:ea typeface="스웨거 T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55020" y="1154859"/>
            <a:ext cx="3340655" cy="61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800" dirty="0" smtClean="0">
                <a:solidFill>
                  <a:srgbClr val="3D3C3E"/>
                </a:solidFill>
                <a:latin typeface="스웨거 TTF" pitchFamily="50" charset="-127"/>
                <a:ea typeface="스웨거 TTF" pitchFamily="50" charset="-127"/>
              </a:rPr>
              <a:t>유사사이트 비교 </a:t>
            </a:r>
            <a:r>
              <a:rPr lang="en-US" altLang="ko-KR" sz="2800" dirty="0" smtClean="0">
                <a:solidFill>
                  <a:srgbClr val="3D3C3E"/>
                </a:solidFill>
                <a:latin typeface="스웨거 TTF" pitchFamily="50" charset="-127"/>
                <a:ea typeface="스웨거 TTF" pitchFamily="50" charset="-127"/>
              </a:rPr>
              <a:t>– </a:t>
            </a:r>
            <a:r>
              <a:rPr lang="ko-KR" altLang="en-US" sz="2800" dirty="0" err="1" smtClean="0">
                <a:solidFill>
                  <a:srgbClr val="3D3C3E"/>
                </a:solidFill>
                <a:latin typeface="스웨거 TTF" pitchFamily="50" charset="-127"/>
                <a:ea typeface="스웨거 TTF" pitchFamily="50" charset="-127"/>
              </a:rPr>
              <a:t>인터파크티켓</a:t>
            </a:r>
            <a:endParaRPr lang="en-US" altLang="ko-KR" sz="2800" dirty="0" smtClean="0">
              <a:solidFill>
                <a:srgbClr val="3D3C3E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3838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90500" y="247650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i="0" u="none" strike="noStrike" kern="1200" cap="none" spc="-150" normalizeH="0" baseline="0" noProof="0" dirty="0" smtClean="0">
                <a:ln>
                  <a:noFill/>
                </a:ln>
                <a:solidFill>
                  <a:srgbClr val="063656"/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떠나자</a:t>
            </a:r>
            <a:endParaRPr kumimoji="0" lang="ko-KR" altLang="en-US" sz="4400" i="0" u="none" strike="noStrike" kern="1200" cap="none" spc="-150" normalizeH="0" baseline="0" noProof="0" dirty="0">
              <a:ln>
                <a:noFill/>
              </a:ln>
              <a:solidFill>
                <a:srgbClr val="063656"/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743075"/>
            <a:ext cx="67627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998189" y="2000250"/>
            <a:ext cx="20633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스웨거 TTF" pitchFamily="50" charset="-127"/>
                <a:ea typeface="스웨거 TTF" pitchFamily="50" charset="-127"/>
              </a:rPr>
              <a:t>메인화면에</a:t>
            </a:r>
            <a:r>
              <a:rPr lang="ko-KR" altLang="en-US" sz="1400" dirty="0" smtClean="0">
                <a:latin typeface="스웨거 TTF" pitchFamily="50" charset="-127"/>
                <a:ea typeface="스웨거 TTF" pitchFamily="50" charset="-127"/>
              </a:rPr>
              <a:t> </a:t>
            </a:r>
            <a:endParaRPr lang="en-US" altLang="ko-KR" sz="1400" dirty="0" smtClean="0">
              <a:latin typeface="스웨거 TTF" pitchFamily="50" charset="-127"/>
              <a:ea typeface="스웨거 TTF" pitchFamily="50" charset="-127"/>
            </a:endParaRPr>
          </a:p>
          <a:p>
            <a:r>
              <a:rPr lang="ko-KR" altLang="en-US" sz="1400" dirty="0" smtClean="0">
                <a:latin typeface="스웨거 TTF" pitchFamily="50" charset="-127"/>
                <a:ea typeface="스웨거 TTF" pitchFamily="50" charset="-127"/>
              </a:rPr>
              <a:t>항공권 예약 창이 하나로 고정되어있고</a:t>
            </a:r>
            <a:r>
              <a:rPr lang="en-US" altLang="ko-KR" sz="1400" dirty="0" smtClean="0">
                <a:latin typeface="스웨거 TTF" pitchFamily="50" charset="-127"/>
                <a:ea typeface="스웨거 TTF" pitchFamily="50" charset="-127"/>
              </a:rPr>
              <a:t>,</a:t>
            </a:r>
          </a:p>
          <a:p>
            <a:r>
              <a:rPr lang="ko-KR" altLang="en-US" sz="1400" dirty="0" smtClean="0">
                <a:latin typeface="스웨거 TTF" pitchFamily="50" charset="-127"/>
                <a:ea typeface="스웨거 TTF" pitchFamily="50" charset="-127"/>
              </a:rPr>
              <a:t>옆에는 특가 배너 및 이벤트 등 </a:t>
            </a:r>
            <a:endParaRPr lang="en-US" altLang="ko-KR" sz="1400" dirty="0" smtClean="0">
              <a:latin typeface="스웨거 TTF" pitchFamily="50" charset="-127"/>
              <a:ea typeface="스웨거 TTF" pitchFamily="50" charset="-127"/>
            </a:endParaRPr>
          </a:p>
          <a:p>
            <a:r>
              <a:rPr lang="ko-KR" altLang="en-US" sz="1400" dirty="0" smtClean="0">
                <a:latin typeface="스웨거 TTF" pitchFamily="50" charset="-127"/>
                <a:ea typeface="스웨거 TTF" pitchFamily="50" charset="-127"/>
              </a:rPr>
              <a:t>보여주고 있다</a:t>
            </a:r>
            <a:r>
              <a:rPr lang="en-US" altLang="ko-KR" sz="1400" dirty="0" smtClean="0">
                <a:latin typeface="스웨거 TTF" pitchFamily="50" charset="-127"/>
                <a:ea typeface="스웨거 TTF" pitchFamily="50" charset="-127"/>
              </a:rPr>
              <a:t>.</a:t>
            </a:r>
          </a:p>
          <a:p>
            <a:endParaRPr lang="en-US" altLang="ko-KR" sz="1400" dirty="0" smtClean="0">
              <a:latin typeface="스웨거 TTF" pitchFamily="50" charset="-127"/>
              <a:ea typeface="스웨거 TTF" pitchFamily="50" charset="-127"/>
            </a:endParaRPr>
          </a:p>
          <a:p>
            <a:r>
              <a:rPr lang="ko-KR" altLang="en-US" sz="1400" dirty="0" smtClean="0">
                <a:latin typeface="스웨거 TTF" pitchFamily="50" charset="-127"/>
                <a:ea typeface="스웨거 TTF" pitchFamily="50" charset="-127"/>
              </a:rPr>
              <a:t>사이드메뉴는 페이지에 따라 숨겨짐</a:t>
            </a:r>
            <a:endParaRPr lang="en-US" altLang="ko-KR" sz="1400" dirty="0" smtClean="0">
              <a:latin typeface="스웨거 TTF" pitchFamily="50" charset="-127"/>
              <a:ea typeface="스웨거 TTF" pitchFamily="50" charset="-127"/>
            </a:endParaRPr>
          </a:p>
          <a:p>
            <a:endParaRPr lang="en-US" altLang="ko-KR" sz="1400" dirty="0" smtClean="0">
              <a:latin typeface="스웨거 TTF" pitchFamily="50" charset="-127"/>
              <a:ea typeface="스웨거 T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335899" y="3444715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45424" y="3851531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45424" y="302837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36902" y="1451460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Team Project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2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.	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스토리 보드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2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.1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사용자 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페이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지</a:t>
            </a:r>
            <a:endParaRPr lang="en-US" altLang="ko-KR" sz="12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2.2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	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 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스웨거 TTF" pitchFamily="50" charset="-127"/>
                <a:ea typeface="스웨거 TTF" pitchFamily="50" charset="-127"/>
              </a:rPr>
              <a:t>관리자 페이지</a:t>
            </a:r>
            <a:endParaRPr lang="en-US" altLang="ko-KR" sz="1200" spc="-50" dirty="0" smtClean="0">
              <a:solidFill>
                <a:schemeClr val="bg1">
                  <a:lumMod val="9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데이터베이스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개발환경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스웨거 TTF" pitchFamily="50" charset="-127"/>
                <a:ea typeface="스웨거 TTF" pitchFamily="50" charset="-127"/>
              </a:rPr>
              <a:t>Q &amp; A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347663" y="199374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47663" y="156623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38383"/>
            <a:ext cx="313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1"/>
          <p:cNvSpPr txBox="1">
            <a:spLocks/>
          </p:cNvSpPr>
          <p:nvPr/>
        </p:nvSpPr>
        <p:spPr>
          <a:xfrm>
            <a:off x="205748" y="95250"/>
            <a:ext cx="8531851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스웨거 TTF" pitchFamily="50" charset="-127"/>
                <a:ea typeface="스웨거 TTF" pitchFamily="50" charset="-127"/>
                <a:cs typeface="+mj-cs"/>
              </a:rPr>
              <a:t>INDEX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스웨거 TTF" pitchFamily="50" charset="-127"/>
              <a:ea typeface="스웨거 TTF" pitchFamily="50" charset="-127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07324" y="4273845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86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170819" y="233401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</a:rPr>
              <a:t>스토리보드</a:t>
            </a: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</a:rPr>
              <a:t>-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스웨거 TTF" pitchFamily="50" charset="-127"/>
                <a:ea typeface="스웨거 TTF" pitchFamily="50" charset="-127"/>
              </a:rPr>
              <a:t>사용자 페이지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50" name="그림 49" descr="1.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685" y="2047875"/>
            <a:ext cx="4806832" cy="4248150"/>
          </a:xfrm>
          <a:prstGeom prst="rect">
            <a:avLst/>
          </a:prstGeom>
        </p:spPr>
      </p:pic>
      <p:pic>
        <p:nvPicPr>
          <p:cNvPr id="51" name="그림 50" descr="2.sub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9408" y="2019300"/>
            <a:ext cx="4238867" cy="431482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152650" y="1543050"/>
            <a:ext cx="56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스웨거 TTF" pitchFamily="50" charset="-127"/>
                <a:ea typeface="스웨거 TTF" pitchFamily="50" charset="-127"/>
              </a:rPr>
              <a:t>main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81775" y="1533525"/>
            <a:ext cx="56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스웨거 TTF" pitchFamily="50" charset="-127"/>
                <a:ea typeface="스웨거 TTF" pitchFamily="50" charset="-127"/>
              </a:rPr>
              <a:t>sub1</a:t>
            </a:r>
            <a:endParaRPr lang="ko-KR" altLang="en-US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0" y="-1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0" y="938383"/>
            <a:ext cx="367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3225</TotalTime>
  <Words>218</Words>
  <Application>Microsoft Office PowerPoint</Application>
  <PresentationFormat>화면 슬라이드 쇼(4:3)</PresentationFormat>
  <Paragraphs>134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Arial</vt:lpstr>
      <vt:lpstr>스웨거 TTF</vt:lpstr>
      <vt:lpstr>맑은 고딕</vt:lpstr>
      <vt:lpstr>Wingdings</vt:lpstr>
      <vt:lpstr>나눔고딕</vt:lpstr>
      <vt:lpstr>Office 테마</vt:lpstr>
      <vt:lpstr> 떠나자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스토리보드-사용자 페이지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  Q &amp; A</vt:lpstr>
      <vt:lpstr>  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124</cp:revision>
  <cp:lastPrinted>2011-08-28T13:13:29Z</cp:lastPrinted>
  <dcterms:created xsi:type="dcterms:W3CDTF">2011-08-24T01:05:33Z</dcterms:created>
  <dcterms:modified xsi:type="dcterms:W3CDTF">2017-09-08T12:57:22Z</dcterms:modified>
</cp:coreProperties>
</file>