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9" r:id="rId23"/>
    <p:sldId id="276" r:id="rId24"/>
    <p:sldId id="277" r:id="rId25"/>
    <p:sldId id="278"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p:restoredTop sz="91219"/>
  </p:normalViewPr>
  <p:slideViewPr>
    <p:cSldViewPr snapToGrid="0" snapToObjects="1">
      <p:cViewPr varScale="1">
        <p:scale>
          <a:sx n="85" d="100"/>
          <a:sy n="85" d="100"/>
        </p:scale>
        <p:origin x="192"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1366932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49096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b="1" dirty="0">
                <a:solidFill>
                  <a:srgbClr val="6A6A6A"/>
                </a:solidFill>
                <a:highlight>
                  <a:srgbClr val="FFFFFF"/>
                </a:highlight>
              </a:rPr>
              <a:t>pulmonary artery</a:t>
            </a:r>
            <a:r>
              <a:rPr lang="en" dirty="0">
                <a:solidFill>
                  <a:srgbClr val="545454"/>
                </a:solidFill>
                <a:highlight>
                  <a:srgbClr val="FFFFFF"/>
                </a:highlight>
              </a:rPr>
              <a:t> carries deoxygenated blood from the heart to the lungs.</a:t>
            </a:r>
          </a:p>
          <a:p>
            <a:pPr lvl="0" rtl="0">
              <a:spcBef>
                <a:spcPts val="0"/>
              </a:spcBef>
              <a:buNone/>
            </a:pPr>
            <a:endParaRPr dirty="0">
              <a:solidFill>
                <a:srgbClr val="545454"/>
              </a:solidFill>
              <a:highlight>
                <a:srgbClr val="FFFFFF"/>
              </a:highlight>
            </a:endParaRPr>
          </a:p>
          <a:p>
            <a:pPr lvl="0" rtl="0">
              <a:spcBef>
                <a:spcPts val="0"/>
              </a:spcBef>
              <a:buNone/>
            </a:pPr>
            <a:r>
              <a:rPr lang="en" dirty="0">
                <a:solidFill>
                  <a:srgbClr val="222222"/>
                </a:solidFill>
                <a:highlight>
                  <a:srgbClr val="FFFFFF"/>
                </a:highlight>
              </a:rPr>
              <a:t>a large vein carrying deoxygenated blood into the heart. There are two in humans, the </a:t>
            </a:r>
          </a:p>
          <a:p>
            <a:pPr lvl="0" rtl="0">
              <a:spcBef>
                <a:spcPts val="0"/>
              </a:spcBef>
              <a:buNone/>
            </a:pPr>
            <a:r>
              <a:rPr lang="en" i="1" dirty="0">
                <a:solidFill>
                  <a:srgbClr val="222222"/>
                </a:solidFill>
                <a:highlight>
                  <a:srgbClr val="FFFFFF"/>
                </a:highlight>
              </a:rPr>
              <a:t>inferior vena cava</a:t>
            </a:r>
            <a:r>
              <a:rPr lang="en" dirty="0">
                <a:solidFill>
                  <a:srgbClr val="222222"/>
                </a:solidFill>
                <a:highlight>
                  <a:srgbClr val="FFFFFF"/>
                </a:highlight>
              </a:rPr>
              <a:t> (carrying blood from the lower body) and </a:t>
            </a:r>
          </a:p>
          <a:p>
            <a:pPr lvl="0" rtl="0">
              <a:spcBef>
                <a:spcPts val="0"/>
              </a:spcBef>
              <a:buNone/>
            </a:pPr>
            <a:r>
              <a:rPr lang="en" dirty="0">
                <a:solidFill>
                  <a:srgbClr val="222222"/>
                </a:solidFill>
                <a:highlight>
                  <a:srgbClr val="FFFFFF"/>
                </a:highlight>
              </a:rPr>
              <a:t>the </a:t>
            </a:r>
            <a:r>
              <a:rPr lang="en" i="1" dirty="0">
                <a:solidFill>
                  <a:srgbClr val="222222"/>
                </a:solidFill>
                <a:highlight>
                  <a:srgbClr val="FFFFFF"/>
                </a:highlight>
              </a:rPr>
              <a:t>superior vena cava</a:t>
            </a:r>
            <a:r>
              <a:rPr lang="en" dirty="0">
                <a:solidFill>
                  <a:srgbClr val="222222"/>
                </a:solidFill>
                <a:highlight>
                  <a:srgbClr val="FFFFFF"/>
                </a:highlight>
              </a:rPr>
              <a:t>(carrying blood from the head, arms, and upper body).</a:t>
            </a:r>
          </a:p>
          <a:p>
            <a:pPr lvl="0" rtl="0">
              <a:spcBef>
                <a:spcPts val="0"/>
              </a:spcBef>
              <a:buNone/>
            </a:pPr>
            <a:endParaRPr dirty="0">
              <a:solidFill>
                <a:srgbClr val="222222"/>
              </a:solidFill>
              <a:highlight>
                <a:srgbClr val="FFFFFF"/>
              </a:highlight>
            </a:endParaRPr>
          </a:p>
          <a:p>
            <a:pPr lvl="0" rtl="0">
              <a:spcBef>
                <a:spcPts val="0"/>
              </a:spcBef>
              <a:buNone/>
            </a:pPr>
            <a:r>
              <a:rPr lang="en" sz="1200" dirty="0">
                <a:solidFill>
                  <a:srgbClr val="222222"/>
                </a:solidFill>
                <a:highlight>
                  <a:srgbClr val="FFFFFF"/>
                </a:highlight>
              </a:rPr>
              <a:t>The </a:t>
            </a:r>
            <a:r>
              <a:rPr lang="en" sz="1200" b="1" dirty="0">
                <a:solidFill>
                  <a:srgbClr val="222222"/>
                </a:solidFill>
                <a:highlight>
                  <a:srgbClr val="FFFFFF"/>
                </a:highlight>
              </a:rPr>
              <a:t>coronary sinus</a:t>
            </a:r>
            <a:r>
              <a:rPr lang="en" sz="1200" dirty="0">
                <a:solidFill>
                  <a:srgbClr val="222222"/>
                </a:solidFill>
                <a:highlight>
                  <a:srgbClr val="FFFFFF"/>
                </a:highlight>
              </a:rPr>
              <a:t> is a collection of veins joined together to form a large vessel that collects blood from the heart muscle (myocardium). It delivers deoxygenated blood to the right atrium</a:t>
            </a:r>
          </a:p>
        </p:txBody>
      </p:sp>
    </p:spTree>
    <p:extLst>
      <p:ext uri="{BB962C8B-B14F-4D97-AF65-F5344CB8AC3E}">
        <p14:creationId xmlns:p14="http://schemas.microsoft.com/office/powerpoint/2010/main" val="1611543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200">
                <a:solidFill>
                  <a:schemeClr val="dk1"/>
                </a:solidFill>
                <a:highlight>
                  <a:srgbClr val="FFFFFF"/>
                </a:highlight>
                <a:latin typeface="Verdana"/>
                <a:ea typeface="Verdana"/>
                <a:cs typeface="Verdana"/>
                <a:sym typeface="Verdana"/>
              </a:rPr>
              <a:t>95% of the intervals would contain the population mean</a:t>
            </a:r>
          </a:p>
        </p:txBody>
      </p:sp>
    </p:spTree>
    <p:extLst>
      <p:ext uri="{BB962C8B-B14F-4D97-AF65-F5344CB8AC3E}">
        <p14:creationId xmlns:p14="http://schemas.microsoft.com/office/powerpoint/2010/main" val="1153579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32039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51457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200">
                <a:solidFill>
                  <a:schemeClr val="dk1"/>
                </a:solidFill>
                <a:highlight>
                  <a:srgbClr val="FFFFFF"/>
                </a:highlight>
                <a:latin typeface="Verdana"/>
                <a:ea typeface="Verdana"/>
                <a:cs typeface="Verdana"/>
                <a:sym typeface="Verdana"/>
              </a:rPr>
              <a:t>95% of the intervals would contain the population mean</a:t>
            </a:r>
          </a:p>
        </p:txBody>
      </p:sp>
    </p:spTree>
    <p:extLst>
      <p:ext uri="{BB962C8B-B14F-4D97-AF65-F5344CB8AC3E}">
        <p14:creationId xmlns:p14="http://schemas.microsoft.com/office/powerpoint/2010/main" val="590713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200">
                <a:solidFill>
                  <a:schemeClr val="dk1"/>
                </a:solidFill>
                <a:highlight>
                  <a:srgbClr val="FFFFFF"/>
                </a:highlight>
                <a:latin typeface="Verdana"/>
                <a:ea typeface="Verdana"/>
                <a:cs typeface="Verdana"/>
                <a:sym typeface="Verdana"/>
              </a:rPr>
              <a:t>95% of the intervals would contain the population mean</a:t>
            </a:r>
          </a:p>
        </p:txBody>
      </p:sp>
    </p:spTree>
    <p:extLst>
      <p:ext uri="{BB962C8B-B14F-4D97-AF65-F5344CB8AC3E}">
        <p14:creationId xmlns:p14="http://schemas.microsoft.com/office/powerpoint/2010/main" val="296709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45583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35760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10373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1664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44891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06811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http://circ.ahajournals.org/content/118/15/1598.full#ref-7</a:t>
            </a:r>
          </a:p>
        </p:txBody>
      </p:sp>
    </p:spTree>
    <p:extLst>
      <p:ext uri="{BB962C8B-B14F-4D97-AF65-F5344CB8AC3E}">
        <p14:creationId xmlns:p14="http://schemas.microsoft.com/office/powerpoint/2010/main" val="1122031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Due to the retrospective character of the study, which is designed to analyze pre-existing data that are collected from medical records of patients, the level of evidence could be inferior compared with prospective studies. The result may be prone to selection bias and not representative of the general population if convenience sampling influences control. Therefore, further evaluation of applicability of the calculated logistic regression model should be carried out on a larger group of patients.</a:t>
            </a:r>
            <a:br>
              <a:rPr lang="en"/>
            </a:br>
            <a:endParaRPr lang="en"/>
          </a:p>
        </p:txBody>
      </p:sp>
    </p:spTree>
    <p:extLst>
      <p:ext uri="{BB962C8B-B14F-4D97-AF65-F5344CB8AC3E}">
        <p14:creationId xmlns:p14="http://schemas.microsoft.com/office/powerpoint/2010/main" val="1656616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Knowledge about the role of the right ventricle in health and disease historically has lagged behind that of the left ventricle.</a:t>
            </a:r>
          </a:p>
          <a:p>
            <a:pPr lvl="0" rtl="0">
              <a:spcBef>
                <a:spcPts val="0"/>
              </a:spcBef>
              <a:buNone/>
            </a:pPr>
            <a:r>
              <a:rPr lang="en"/>
              <a:t>Consequently, comparatively little attention has been devoted to how right ventricular dysfunction may be best detected and measured</a:t>
            </a:r>
          </a:p>
          <a:p>
            <a:pPr lvl="0" rtl="0">
              <a:spcBef>
                <a:spcPts val="0"/>
              </a:spcBef>
              <a:buNone/>
            </a:pPr>
            <a:r>
              <a:rPr lang="en"/>
              <a:t>Therefore, the study would help improve doctors’ diagnosis of right ventricular dysfunction symptoms in patients with acute pulmonary embolism. Consequently improve the quality of healthcare in the area of treating and healing such disease by increasing the reliability, sensitivity and specificity of the identification.</a:t>
            </a:r>
          </a:p>
        </p:txBody>
      </p:sp>
    </p:spTree>
    <p:extLst>
      <p:ext uri="{BB962C8B-B14F-4D97-AF65-F5344CB8AC3E}">
        <p14:creationId xmlns:p14="http://schemas.microsoft.com/office/powerpoint/2010/main" val="620149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17230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6514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42857"/>
              </a:lnSpc>
              <a:spcBef>
                <a:spcPts val="0"/>
              </a:spcBef>
              <a:spcAft>
                <a:spcPts val="1900"/>
              </a:spcAft>
              <a:buClr>
                <a:schemeClr val="dk1"/>
              </a:buClr>
              <a:buSzPct val="100000"/>
              <a:buFont typeface="Arial"/>
              <a:buNone/>
            </a:pPr>
            <a:r>
              <a:rPr lang="en" sz="1050">
                <a:solidFill>
                  <a:srgbClr val="333333"/>
                </a:solidFill>
              </a:rPr>
              <a:t>"Acute" is a measure of the time scale of a disease</a:t>
            </a:r>
          </a:p>
          <a:p>
            <a:pPr lvl="0">
              <a:lnSpc>
                <a:spcPct val="142857"/>
              </a:lnSpc>
              <a:spcBef>
                <a:spcPts val="0"/>
              </a:spcBef>
              <a:spcAft>
                <a:spcPts val="1900"/>
              </a:spcAft>
              <a:buClr>
                <a:schemeClr val="dk1"/>
              </a:buClr>
              <a:buSzPct val="100000"/>
              <a:buFont typeface="Arial"/>
              <a:buNone/>
            </a:pPr>
            <a:r>
              <a:rPr lang="en" sz="1050">
                <a:solidFill>
                  <a:srgbClr val="333333"/>
                </a:solidFill>
              </a:rPr>
              <a:t>Pulmonary embolism (PE) is the third most common of “greatest cardiovascular killers” after myocardial infarction and stroke. </a:t>
            </a:r>
          </a:p>
        </p:txBody>
      </p:sp>
    </p:spTree>
    <p:extLst>
      <p:ext uri="{BB962C8B-B14F-4D97-AF65-F5344CB8AC3E}">
        <p14:creationId xmlns:p14="http://schemas.microsoft.com/office/powerpoint/2010/main" val="1110310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solidFill>
                  <a:schemeClr val="dk1"/>
                </a:solidFill>
              </a:rPr>
              <a:t>A pulmonary embolus can present in many different ways. There can be mild symptoms (fast heart beat, slight shortness of breath) or severe symptoms that can lead to sudden death.</a:t>
            </a:r>
          </a:p>
          <a:p>
            <a:pPr lvl="0" rtl="0">
              <a:spcBef>
                <a:spcPts val="0"/>
              </a:spcBef>
              <a:buClr>
                <a:schemeClr val="dk1"/>
              </a:buClr>
              <a:buSzPct val="100000"/>
              <a:buFont typeface="Arial"/>
              <a:buNone/>
            </a:pPr>
            <a:r>
              <a:rPr lang="en">
                <a:solidFill>
                  <a:srgbClr val="333333"/>
                </a:solidFill>
              </a:rPr>
              <a:t>Deep vein thrombosis (DVT) occurs when a blood clot forms in a deep vein in the leg or arm. There are two types of veins in the leg: superficial veins which lie just below the skin and can be seen on the surface, and deep veins which lie deep within the leg muscles. Clots usually form in the lower leg, thigh, or pelvis, but they can also form in the arm.</a:t>
            </a:r>
          </a:p>
          <a:p>
            <a:pPr lvl="0" rtl="0">
              <a:spcBef>
                <a:spcPts val="0"/>
              </a:spcBef>
              <a:buClr>
                <a:schemeClr val="dk1"/>
              </a:buClr>
              <a:buSzPct val="100000"/>
              <a:buFont typeface="Arial"/>
              <a:buNone/>
            </a:pPr>
            <a:endParaRPr>
              <a:solidFill>
                <a:srgbClr val="333333"/>
              </a:solidFill>
            </a:endParaRPr>
          </a:p>
          <a:p>
            <a:pPr lvl="0" rtl="0">
              <a:spcBef>
                <a:spcPts val="0"/>
              </a:spcBef>
              <a:buNone/>
            </a:pPr>
            <a:r>
              <a:rPr lang="en">
                <a:solidFill>
                  <a:srgbClr val="333333"/>
                </a:solidFill>
              </a:rPr>
              <a:t>Depending on the size and location of the pulmonary embolus, symptoms can vary. Unlike DVTs there are usually no external symptoms. The most common presenting signs and symptoms are: shortness of breath (mild to severe), chest pain (sometimes worse with taking a deep breath), fast heart beat, and cough (sometimes with blood in sputum).</a:t>
            </a:r>
          </a:p>
          <a:p>
            <a:pPr lvl="0" rtl="0">
              <a:spcBef>
                <a:spcPts val="0"/>
              </a:spcBef>
              <a:buNone/>
            </a:pPr>
            <a:endParaRPr>
              <a:solidFill>
                <a:srgbClr val="333333"/>
              </a:solidFill>
            </a:endParaRPr>
          </a:p>
          <a:p>
            <a:pPr lvl="0" rtl="0">
              <a:spcBef>
                <a:spcPts val="0"/>
              </a:spcBef>
              <a:buNone/>
            </a:pPr>
            <a:r>
              <a:rPr lang="en">
                <a:solidFill>
                  <a:srgbClr val="333333"/>
                </a:solidFill>
              </a:rPr>
              <a:t>Many factors can increase your risk to develop a DVT. In general anything that slows your blood flow in the legs or makes it more likely for your blood to clot will increase your risk for DVTs: </a:t>
            </a:r>
            <a:br>
              <a:rPr lang="en">
                <a:solidFill>
                  <a:srgbClr val="333333"/>
                </a:solidFill>
              </a:rPr>
            </a:br>
            <a:r>
              <a:rPr lang="en">
                <a:solidFill>
                  <a:srgbClr val="333333"/>
                </a:solidFill>
              </a:rPr>
              <a:t>- Prolonged bed rest (such as after surgery) or sitting (traveling) </a:t>
            </a:r>
            <a:br>
              <a:rPr lang="en">
                <a:solidFill>
                  <a:srgbClr val="333333"/>
                </a:solidFill>
              </a:rPr>
            </a:br>
            <a:r>
              <a:rPr lang="en">
                <a:solidFill>
                  <a:srgbClr val="333333"/>
                </a:solidFill>
              </a:rPr>
              <a:t>- Blood clotting disorders or cancer (some cancers increase the substances in the blood that lead to clotting)</a:t>
            </a:r>
            <a:br>
              <a:rPr lang="en">
                <a:solidFill>
                  <a:srgbClr val="333333"/>
                </a:solidFill>
              </a:rPr>
            </a:br>
            <a:r>
              <a:rPr lang="en">
                <a:solidFill>
                  <a:srgbClr val="333333"/>
                </a:solidFill>
              </a:rPr>
              <a:t>- Birth control pills and hormonal replacement therapy can cause your blood to clot more easily</a:t>
            </a:r>
            <a:br>
              <a:rPr lang="en">
                <a:solidFill>
                  <a:srgbClr val="333333"/>
                </a:solidFill>
              </a:rPr>
            </a:br>
            <a:r>
              <a:rPr lang="en">
                <a:solidFill>
                  <a:srgbClr val="333333"/>
                </a:solidFill>
              </a:rPr>
              <a:t>- Trauma to the lower extremity </a:t>
            </a:r>
            <a:br>
              <a:rPr lang="en">
                <a:solidFill>
                  <a:srgbClr val="333333"/>
                </a:solidFill>
              </a:rPr>
            </a:br>
            <a:r>
              <a:rPr lang="en">
                <a:solidFill>
                  <a:srgbClr val="333333"/>
                </a:solidFill>
              </a:rPr>
              <a:t>- Family history of DVTs or PEs</a:t>
            </a:r>
            <a:br>
              <a:rPr lang="en">
                <a:solidFill>
                  <a:srgbClr val="333333"/>
                </a:solidFill>
              </a:rPr>
            </a:br>
            <a:r>
              <a:rPr lang="en">
                <a:solidFill>
                  <a:srgbClr val="333333"/>
                </a:solidFill>
              </a:rPr>
              <a:t>- Smoking (affects blood clotting and circulation)</a:t>
            </a:r>
            <a:br>
              <a:rPr lang="en">
                <a:solidFill>
                  <a:srgbClr val="333333"/>
                </a:solidFill>
              </a:rPr>
            </a:br>
            <a:r>
              <a:rPr lang="en">
                <a:solidFill>
                  <a:srgbClr val="333333"/>
                </a:solidFill>
              </a:rPr>
              <a:t>- Obesity (increased pressure on veins)</a:t>
            </a:r>
          </a:p>
          <a:p>
            <a:pPr lvl="0" rtl="0">
              <a:spcBef>
                <a:spcPts val="0"/>
              </a:spcBef>
              <a:buNone/>
            </a:pPr>
            <a:r>
              <a:rPr lang="en">
                <a:solidFill>
                  <a:srgbClr val="333333"/>
                </a:solidFill>
              </a:rPr>
              <a:t>If a blood clot were to "embolize," this means it has broken loose and traveled through the circulatory system where it blocks another blood vessel.</a:t>
            </a:r>
            <a:br>
              <a:rPr lang="en">
                <a:solidFill>
                  <a:srgbClr val="333333"/>
                </a:solidFill>
              </a:rPr>
            </a:br>
            <a:r>
              <a:rPr lang="en">
                <a:solidFill>
                  <a:srgbClr val="333333"/>
                </a:solidFill>
              </a:rPr>
              <a:t>Pulmonary emboli (PE) nearly always occur in conjunction with DVT. Because the embolus blocks an artery, which in turn prevents the exchange of oxygen into the bloodstream, PE will cause a decrease of oxygen delivered to the organs and body systems.</a:t>
            </a:r>
            <a:br>
              <a:rPr lang="en">
                <a:solidFill>
                  <a:srgbClr val="333333"/>
                </a:solidFill>
              </a:rPr>
            </a:br>
            <a:endParaRPr lang="en">
              <a:solidFill>
                <a:srgbClr val="333333"/>
              </a:solidFill>
            </a:endParaRPr>
          </a:p>
          <a:p>
            <a:pPr lvl="0" rtl="0">
              <a:spcBef>
                <a:spcPts val="0"/>
              </a:spcBef>
              <a:buNone/>
            </a:pPr>
            <a:endParaRPr>
              <a:solidFill>
                <a:srgbClr val="333333"/>
              </a:solidFill>
            </a:endParaRPr>
          </a:p>
          <a:p>
            <a:pPr lvl="0">
              <a:spcBef>
                <a:spcPts val="0"/>
              </a:spcBef>
              <a:buNone/>
            </a:pPr>
            <a:endParaRPr b="1">
              <a:solidFill>
                <a:srgbClr val="333333"/>
              </a:solidFill>
            </a:endParaRPr>
          </a:p>
        </p:txBody>
      </p:sp>
    </p:spTree>
    <p:extLst>
      <p:ext uri="{BB962C8B-B14F-4D97-AF65-F5344CB8AC3E}">
        <p14:creationId xmlns:p14="http://schemas.microsoft.com/office/powerpoint/2010/main" val="1506089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Right Ventricle Dysfunction is characterized by the RVEDD being larger than 3 cm and the RV FAC is less than 25%</a:t>
            </a:r>
          </a:p>
          <a:p>
            <a:pPr lvl="0" rtl="0">
              <a:lnSpc>
                <a:spcPct val="115000"/>
              </a:lnSpc>
              <a:spcBef>
                <a:spcPts val="0"/>
              </a:spcBef>
              <a:spcAft>
                <a:spcPts val="1600"/>
              </a:spcAft>
              <a:buClr>
                <a:schemeClr val="dk1"/>
              </a:buClr>
              <a:buSzPct val="91666"/>
              <a:buFont typeface="Arial"/>
              <a:buNone/>
            </a:pPr>
            <a:r>
              <a:rPr lang="en" sz="1200">
                <a:solidFill>
                  <a:schemeClr val="dk1"/>
                </a:solidFill>
                <a:latin typeface="Open Sans"/>
                <a:ea typeface="Open Sans"/>
                <a:cs typeface="Open Sans"/>
                <a:sym typeface="Open Sans"/>
              </a:rPr>
              <a:t>RVEDD (Right Ventricular End-Diastolic Diameter) FAC (Fractional Area Change)</a:t>
            </a:r>
          </a:p>
          <a:p>
            <a:pPr lvl="0" rtl="0">
              <a:spcBef>
                <a:spcPts val="0"/>
              </a:spcBef>
              <a:buNone/>
            </a:pPr>
            <a:r>
              <a:rPr lang="en" sz="1200">
                <a:latin typeface="Open Sans"/>
                <a:ea typeface="Open Sans"/>
                <a:cs typeface="Open Sans"/>
                <a:sym typeface="Open Sans"/>
              </a:rPr>
              <a:t>The right ventricle is affected by and contributes to a number of disease processes, including perhaps most notably pulmonary hypertension caused by a variety of lung or pulmonary vascular diseases (cor pulmonale).</a:t>
            </a:r>
          </a:p>
        </p:txBody>
      </p:sp>
    </p:spTree>
    <p:extLst>
      <p:ext uri="{BB962C8B-B14F-4D97-AF65-F5344CB8AC3E}">
        <p14:creationId xmlns:p14="http://schemas.microsoft.com/office/powerpoint/2010/main" val="450344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200">
                <a:solidFill>
                  <a:schemeClr val="dk1"/>
                </a:solidFill>
              </a:rPr>
              <a:t>calculate a logistic regression model for reliable identification of right ventricular dysfunction (RVD) in patients diagnosed with computed tomography pulmonary angiography. </a:t>
            </a:r>
          </a:p>
          <a:p>
            <a:pPr lvl="0" rtl="0">
              <a:spcBef>
                <a:spcPts val="0"/>
              </a:spcBef>
              <a:buClr>
                <a:schemeClr val="dk1"/>
              </a:buClr>
              <a:buSzPct val="100000"/>
              <a:buFont typeface="Arial"/>
              <a:buNone/>
            </a:pPr>
            <a:r>
              <a:rPr lang="en">
                <a:solidFill>
                  <a:schemeClr val="dk1"/>
                </a:solidFill>
              </a:rPr>
              <a:t>				</a:t>
            </a:r>
          </a:p>
          <a:p>
            <a:pPr lvl="0" rtl="0">
              <a:spcBef>
                <a:spcPts val="0"/>
              </a:spcBef>
              <a:buClr>
                <a:schemeClr val="dk1"/>
              </a:buClr>
              <a:buSzPct val="100000"/>
              <a:buFont typeface="Arial"/>
              <a:buNone/>
            </a:pPr>
            <a:r>
              <a:rPr lang="en">
                <a:solidFill>
                  <a:schemeClr val="dk1"/>
                </a:solidFill>
              </a:rPr>
              <a:t>Diagnosis of right ventricular dysfunction in patients with acute pulmonary embolism (PE) is known to be associated with increased risk of mortality.		</a:t>
            </a:r>
          </a:p>
          <a:p>
            <a:pPr lvl="0" rtl="0">
              <a:spcBef>
                <a:spcPts val="0"/>
              </a:spcBef>
              <a:buClr>
                <a:schemeClr val="dk1"/>
              </a:buClr>
              <a:buSzPct val="100000"/>
              <a:buFont typeface="Arial"/>
              <a:buNone/>
            </a:pPr>
            <a:r>
              <a:rPr lang="en">
                <a:solidFill>
                  <a:schemeClr val="dk1"/>
                </a:solidFill>
              </a:rPr>
              <a:t>		</a:t>
            </a:r>
          </a:p>
          <a:p>
            <a:pPr lvl="0">
              <a:spcBef>
                <a:spcPts val="0"/>
              </a:spcBef>
              <a:buNone/>
            </a:pPr>
            <a:endParaRPr/>
          </a:p>
        </p:txBody>
      </p:sp>
    </p:spTree>
    <p:extLst>
      <p:ext uri="{BB962C8B-B14F-4D97-AF65-F5344CB8AC3E}">
        <p14:creationId xmlns:p14="http://schemas.microsoft.com/office/powerpoint/2010/main" val="121194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7877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Pulmonary artery systolic pressure (</a:t>
            </a:r>
            <a:r>
              <a:rPr lang="en" dirty="0" err="1"/>
              <a:t>pasp</a:t>
            </a:r>
            <a:r>
              <a:rPr lang="en" dirty="0"/>
              <a:t>)</a:t>
            </a:r>
          </a:p>
          <a:p>
            <a:pPr lvl="0" rtl="0">
              <a:spcBef>
                <a:spcPts val="0"/>
              </a:spcBef>
              <a:buNone/>
            </a:pPr>
            <a:r>
              <a:rPr lang="en" dirty="0"/>
              <a:t>NS = not significant</a:t>
            </a:r>
          </a:p>
          <a:p>
            <a:pPr lvl="0" rtl="0">
              <a:spcBef>
                <a:spcPts val="0"/>
              </a:spcBef>
              <a:buNone/>
            </a:pPr>
            <a:r>
              <a:rPr lang="en" dirty="0"/>
              <a:t>P value less than 0.05 means they are significant</a:t>
            </a:r>
          </a:p>
        </p:txBody>
      </p:sp>
    </p:spTree>
    <p:extLst>
      <p:ext uri="{BB962C8B-B14F-4D97-AF65-F5344CB8AC3E}">
        <p14:creationId xmlns:p14="http://schemas.microsoft.com/office/powerpoint/2010/main" val="979732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2744012" y="756700"/>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1" name="Shape 11"/>
          <p:cNvSpPr/>
          <p:nvPr/>
        </p:nvSpPr>
        <p:spPr>
          <a:xfrm rot="10800000">
            <a:off x="5318350" y="32667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2" name="Shape 12"/>
          <p:cNvSpPr txBox="1">
            <a:spLocks noGrp="1"/>
          </p:cNvSpPr>
          <p:nvPr>
            <p:ph type="ctrTitle"/>
          </p:nvPr>
        </p:nvSpPr>
        <p:spPr>
          <a:xfrm>
            <a:off x="3044700" y="1444255"/>
            <a:ext cx="3054600" cy="1537199"/>
          </a:xfrm>
          <a:prstGeom prst="rect">
            <a:avLst/>
          </a:prstGeom>
        </p:spPr>
        <p:txBody>
          <a:bodyPr lIns="91425" tIns="91425" rIns="91425" bIns="91425" anchor="b"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13" name="Shape 13"/>
          <p:cNvSpPr txBox="1">
            <a:spLocks noGrp="1"/>
          </p:cNvSpPr>
          <p:nvPr>
            <p:ph type="subTitle" idx="1"/>
          </p:nvPr>
        </p:nvSpPr>
        <p:spPr>
          <a:xfrm>
            <a:off x="3044700" y="3116580"/>
            <a:ext cx="3054600" cy="701400"/>
          </a:xfrm>
          <a:prstGeom prst="rect">
            <a:avLst/>
          </a:prstGeom>
        </p:spPr>
        <p:txBody>
          <a:bodyPr lIns="91425" tIns="91425" rIns="91425" bIns="91425" anchor="t" anchorCtr="0"/>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a:xfrm>
            <a:off x="311700" y="957125"/>
            <a:ext cx="8520600" cy="2128800"/>
          </a:xfrm>
          <a:prstGeom prst="rect">
            <a:avLst/>
          </a:prstGeom>
        </p:spPr>
        <p:txBody>
          <a:bodyPr lIns="91425" tIns="91425" rIns="91425" bIns="91425" anchor="ctr" anchorCtr="0"/>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a:endParaRPr/>
          </a:p>
        </p:txBody>
      </p:sp>
      <p:sp>
        <p:nvSpPr>
          <p:cNvPr id="54" name="Shape 54"/>
          <p:cNvSpPr txBox="1">
            <a:spLocks noGrp="1"/>
          </p:cNvSpPr>
          <p:nvPr>
            <p:ph type="body" idx="1"/>
          </p:nvPr>
        </p:nvSpPr>
        <p:spPr>
          <a:xfrm>
            <a:off x="311700" y="316200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5" name="Shape 5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p:nvPr/>
        </p:nvSpPr>
        <p:spPr>
          <a:xfrm flipH="1">
            <a:off x="7595937" y="4602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7" name="Shape 17"/>
          <p:cNvSpPr/>
          <p:nvPr/>
        </p:nvSpPr>
        <p:spPr>
          <a:xfrm rot="10800000" flipH="1">
            <a:off x="466425" y="35583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8" name="Shape 18"/>
          <p:cNvSpPr txBox="1">
            <a:spLocks noGrp="1"/>
          </p:cNvSpPr>
          <p:nvPr>
            <p:ph type="title"/>
          </p:nvPr>
        </p:nvSpPr>
        <p:spPr>
          <a:xfrm>
            <a:off x="773700" y="1806450"/>
            <a:ext cx="7596600" cy="15306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5225"/>
            <a:ext cx="8520600" cy="3354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225225"/>
            <a:ext cx="3999900" cy="3354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225225"/>
            <a:ext cx="3999900" cy="3354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35" name="Shape 35"/>
          <p:cNvSpPr txBox="1">
            <a:spLocks noGrp="1"/>
          </p:cNvSpPr>
          <p:nvPr>
            <p:ph type="body" idx="1"/>
          </p:nvPr>
        </p:nvSpPr>
        <p:spPr>
          <a:xfrm>
            <a:off x="311700" y="1399399"/>
            <a:ext cx="2808000" cy="27849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490250" y="450150"/>
            <a:ext cx="5878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cxnSp>
        <p:nvCxnSpPr>
          <p:cNvPr id="43" name="Shape 43"/>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4" name="Shape 44"/>
          <p:cNvSpPr txBox="1">
            <a:spLocks noGrp="1"/>
          </p:cNvSpPr>
          <p:nvPr>
            <p:ph type="title"/>
          </p:nvPr>
        </p:nvSpPr>
        <p:spPr>
          <a:xfrm>
            <a:off x="265500" y="929275"/>
            <a:ext cx="4045200" cy="1786200"/>
          </a:xfrm>
          <a:prstGeom prst="rect">
            <a:avLst/>
          </a:prstGeom>
        </p:spPr>
        <p:txBody>
          <a:bodyPr lIns="91425" tIns="91425" rIns="91425" bIns="91425" anchor="b" anchorCtr="0"/>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a:endParaRPr/>
          </a:p>
        </p:txBody>
      </p:sp>
      <p:sp>
        <p:nvSpPr>
          <p:cNvPr id="45" name="Shape 45"/>
          <p:cNvSpPr txBox="1">
            <a:spLocks noGrp="1"/>
          </p:cNvSpPr>
          <p:nvPr>
            <p:ph type="subTitle" idx="1"/>
          </p:nvPr>
        </p:nvSpPr>
        <p:spPr>
          <a:xfrm>
            <a:off x="265500" y="2769000"/>
            <a:ext cx="4045200" cy="1574100"/>
          </a:xfrm>
          <a:prstGeom prst="rect">
            <a:avLst/>
          </a:prstGeom>
        </p:spPr>
        <p:txBody>
          <a:bodyPr lIns="91425" tIns="91425" rIns="91425" bIns="91425" anchor="t" anchorCtr="0"/>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a:endParaRPr/>
          </a:p>
        </p:txBody>
      </p:sp>
      <p:sp>
        <p:nvSpPr>
          <p:cNvPr id="46" name="Shape 46"/>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319500" y="42189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a:endParaRPr/>
          </a:p>
        </p:txBody>
      </p:sp>
      <p:sp>
        <p:nvSpPr>
          <p:cNvPr id="50" name="Shape 5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15925"/>
            <a:ext cx="8520600" cy="831300"/>
          </a:xfrm>
          <a:prstGeom prst="rect">
            <a:avLst/>
          </a:prstGeom>
          <a:noFill/>
          <a:ln>
            <a:noFill/>
          </a:ln>
        </p:spPr>
        <p:txBody>
          <a:bodyPr lIns="91425" tIns="91425" rIns="91425" bIns="91425" anchor="b" anchorCtr="0"/>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endParaRPr/>
          </a:p>
        </p:txBody>
      </p:sp>
      <p:sp>
        <p:nvSpPr>
          <p:cNvPr id="7" name="Shape 7"/>
          <p:cNvSpPr txBox="1">
            <a:spLocks noGrp="1"/>
          </p:cNvSpPr>
          <p:nvPr>
            <p:ph type="body" idx="1"/>
          </p:nvPr>
        </p:nvSpPr>
        <p:spPr>
          <a:xfrm>
            <a:off x="311700" y="1225225"/>
            <a:ext cx="8520600" cy="3354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2570044" y="1308264"/>
            <a:ext cx="4341752" cy="1537199"/>
          </a:xfrm>
          <a:prstGeom prst="rect">
            <a:avLst/>
          </a:prstGeom>
        </p:spPr>
        <p:txBody>
          <a:bodyPr lIns="91425" tIns="91425" rIns="91425" bIns="91425" anchor="b" anchorCtr="0">
            <a:noAutofit/>
          </a:bodyPr>
          <a:lstStyle/>
          <a:p>
            <a:pPr lvl="0">
              <a:spcBef>
                <a:spcPts val="0"/>
              </a:spcBef>
              <a:buNone/>
            </a:pPr>
            <a:r>
              <a:rPr lang="en" dirty="0"/>
              <a:t>Identification of Right Ventricular Dysfunction</a:t>
            </a:r>
          </a:p>
        </p:txBody>
      </p:sp>
      <p:sp>
        <p:nvSpPr>
          <p:cNvPr id="63" name="Shape 63"/>
          <p:cNvSpPr txBox="1">
            <a:spLocks noGrp="1"/>
          </p:cNvSpPr>
          <p:nvPr>
            <p:ph type="subTitle" idx="1"/>
          </p:nvPr>
        </p:nvSpPr>
        <p:spPr>
          <a:xfrm>
            <a:off x="2894942" y="2845463"/>
            <a:ext cx="3478200" cy="836400"/>
          </a:xfrm>
          <a:prstGeom prst="rect">
            <a:avLst/>
          </a:prstGeom>
        </p:spPr>
        <p:txBody>
          <a:bodyPr lIns="91425" tIns="91425" rIns="91425" bIns="91425" anchor="t" anchorCtr="0">
            <a:noAutofit/>
          </a:bodyPr>
          <a:lstStyle/>
          <a:p>
            <a:pPr lvl="0">
              <a:spcBef>
                <a:spcPts val="0"/>
              </a:spcBef>
              <a:buNone/>
            </a:pPr>
            <a:r>
              <a:rPr lang="en" sz="2400" b="1" i="1"/>
              <a:t>In patients with acute pulmonary embolism</a:t>
            </a:r>
          </a:p>
        </p:txBody>
      </p:sp>
      <p:sp>
        <p:nvSpPr>
          <p:cNvPr id="64" name="Shape 64"/>
          <p:cNvSpPr txBox="1"/>
          <p:nvPr/>
        </p:nvSpPr>
        <p:spPr>
          <a:xfrm>
            <a:off x="2836735" y="3458633"/>
            <a:ext cx="3483212" cy="1149600"/>
          </a:xfrm>
          <a:prstGeom prst="rect">
            <a:avLst/>
          </a:prstGeom>
          <a:noFill/>
          <a:ln>
            <a:noFill/>
          </a:ln>
        </p:spPr>
        <p:txBody>
          <a:bodyPr lIns="91425" tIns="91425" rIns="91425" bIns="91425" anchor="ctr" anchorCtr="0">
            <a:noAutofit/>
          </a:bodyPr>
          <a:lstStyle/>
          <a:p>
            <a:pPr lvl="0" algn="ctr" rtl="0">
              <a:spcBef>
                <a:spcPts val="0"/>
              </a:spcBef>
              <a:buNone/>
            </a:pPr>
            <a:r>
              <a:rPr lang="en" sz="2100" b="1" dirty="0">
                <a:solidFill>
                  <a:schemeClr val="dk1"/>
                </a:solidFill>
                <a:latin typeface="Economica"/>
                <a:ea typeface="Economica"/>
                <a:cs typeface="Economica"/>
                <a:sym typeface="Economica"/>
              </a:rPr>
              <a:t>Group 7: </a:t>
            </a:r>
            <a:r>
              <a:rPr lang="en" sz="2100" dirty="0">
                <a:solidFill>
                  <a:schemeClr val="dk1"/>
                </a:solidFill>
                <a:latin typeface="Economica"/>
                <a:ea typeface="Economica"/>
                <a:cs typeface="Economica"/>
                <a:sym typeface="Economica"/>
              </a:rPr>
              <a:t>Wang </a:t>
            </a:r>
            <a:r>
              <a:rPr lang="en" sz="2100" dirty="0" err="1" smtClean="0">
                <a:solidFill>
                  <a:schemeClr val="dk1"/>
                </a:solidFill>
                <a:latin typeface="Economica"/>
                <a:ea typeface="Economica"/>
                <a:cs typeface="Economica"/>
                <a:sym typeface="Economica"/>
              </a:rPr>
              <a:t>Zhe</a:t>
            </a:r>
            <a:r>
              <a:rPr lang="en" sz="2100" dirty="0" smtClean="0">
                <a:solidFill>
                  <a:schemeClr val="dk1"/>
                </a:solidFill>
                <a:latin typeface="Economica"/>
                <a:ea typeface="Economica"/>
                <a:cs typeface="Economica"/>
                <a:sym typeface="Economica"/>
              </a:rPr>
              <a:t>,</a:t>
            </a:r>
            <a:r>
              <a:rPr lang="en-US" sz="2100" dirty="0" smtClean="0">
                <a:solidFill>
                  <a:schemeClr val="dk1"/>
                </a:solidFill>
                <a:latin typeface="Economica"/>
                <a:ea typeface="Economica"/>
                <a:cs typeface="Economica"/>
                <a:sym typeface="Economica"/>
              </a:rPr>
              <a:t> </a:t>
            </a:r>
            <a:r>
              <a:rPr lang="en" sz="2100" dirty="0" smtClean="0">
                <a:solidFill>
                  <a:schemeClr val="dk1"/>
                </a:solidFill>
                <a:latin typeface="Economica"/>
                <a:ea typeface="Economica"/>
                <a:cs typeface="Economica"/>
                <a:sym typeface="Economica"/>
              </a:rPr>
              <a:t>Wen </a:t>
            </a:r>
            <a:r>
              <a:rPr lang="en" sz="2100" dirty="0">
                <a:solidFill>
                  <a:schemeClr val="dk1"/>
                </a:solidFill>
                <a:latin typeface="Economica"/>
                <a:ea typeface="Economica"/>
                <a:cs typeface="Economica"/>
                <a:sym typeface="Economica"/>
              </a:rPr>
              <a:t>Di</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Measurements</a:t>
            </a:r>
          </a:p>
        </p:txBody>
      </p:sp>
      <p:pic>
        <p:nvPicPr>
          <p:cNvPr id="121" name="Shape 121"/>
          <p:cNvPicPr preferRelativeResize="0"/>
          <p:nvPr/>
        </p:nvPicPr>
        <p:blipFill rotWithShape="1">
          <a:blip r:embed="rId3">
            <a:alphaModFix/>
          </a:blip>
          <a:srcRect t="5643" b="3471"/>
          <a:stretch/>
        </p:blipFill>
        <p:spPr>
          <a:xfrm>
            <a:off x="5077975" y="1654449"/>
            <a:ext cx="3951525" cy="3259724"/>
          </a:xfrm>
          <a:prstGeom prst="rect">
            <a:avLst/>
          </a:prstGeom>
          <a:noFill/>
          <a:ln>
            <a:noFill/>
          </a:ln>
        </p:spPr>
      </p:pic>
      <p:sp>
        <p:nvSpPr>
          <p:cNvPr id="122" name="Shape 122"/>
          <p:cNvSpPr txBox="1">
            <a:spLocks noGrp="1"/>
          </p:cNvSpPr>
          <p:nvPr>
            <p:ph type="body" idx="1"/>
          </p:nvPr>
        </p:nvSpPr>
        <p:spPr>
          <a:xfrm>
            <a:off x="453900" y="1147225"/>
            <a:ext cx="7638000" cy="34830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1600"/>
              </a:spcAft>
              <a:buAutoNum type="arabicPeriod"/>
            </a:pPr>
            <a:r>
              <a:rPr lang="en"/>
              <a:t>Maximum short axis of the Right (RV) and Left (LV) Ventricle </a:t>
            </a:r>
          </a:p>
          <a:p>
            <a:pPr marL="457200" marR="0" lvl="0" indent="-228600" algn="l" rtl="0">
              <a:lnSpc>
                <a:spcPct val="115000"/>
              </a:lnSpc>
              <a:spcBef>
                <a:spcPts val="0"/>
              </a:spcBef>
              <a:spcAft>
                <a:spcPts val="1600"/>
              </a:spcAft>
              <a:buAutoNum type="arabicPeriod"/>
            </a:pPr>
            <a:r>
              <a:rPr lang="en"/>
              <a:t>Diameter of the pulmonary artery (PA)</a:t>
            </a:r>
          </a:p>
          <a:p>
            <a:pPr marL="457200" marR="0" lvl="0" indent="-228600" algn="l" rtl="0">
              <a:lnSpc>
                <a:spcPct val="115000"/>
              </a:lnSpc>
              <a:spcBef>
                <a:spcPts val="0"/>
              </a:spcBef>
              <a:spcAft>
                <a:spcPts val="1600"/>
              </a:spcAft>
              <a:buAutoNum type="arabicPeriod"/>
            </a:pPr>
            <a:r>
              <a:rPr lang="en"/>
              <a:t>Diameter of superior vena cava (SVC)</a:t>
            </a:r>
          </a:p>
          <a:p>
            <a:pPr marL="457200" marR="0" lvl="0" indent="-228600" algn="l" rtl="0">
              <a:lnSpc>
                <a:spcPct val="115000"/>
              </a:lnSpc>
              <a:spcBef>
                <a:spcPts val="0"/>
              </a:spcBef>
              <a:spcAft>
                <a:spcPts val="1600"/>
              </a:spcAft>
              <a:buAutoNum type="arabicPeriod"/>
            </a:pPr>
            <a:r>
              <a:rPr lang="en"/>
              <a:t>Diameter of inferior vena cava (IVC)</a:t>
            </a:r>
          </a:p>
          <a:p>
            <a:pPr marL="457200" marR="0" lvl="0" indent="-228600" algn="l" rtl="0">
              <a:lnSpc>
                <a:spcPct val="115000"/>
              </a:lnSpc>
              <a:spcBef>
                <a:spcPts val="0"/>
              </a:spcBef>
              <a:spcAft>
                <a:spcPts val="1600"/>
              </a:spcAft>
              <a:buAutoNum type="arabicPeriod"/>
            </a:pPr>
            <a:r>
              <a:rPr lang="en"/>
              <a:t>Diameter of coronary sinus (CS)</a:t>
            </a:r>
          </a:p>
          <a:p>
            <a:pPr lvl="0" rtl="0">
              <a:spcBef>
                <a:spcPts val="0"/>
              </a:spcBef>
              <a:buNone/>
            </a:pPr>
            <a:endParaRPr sz="1400"/>
          </a:p>
          <a:p>
            <a:pPr lvl="0" rtl="0">
              <a:spcBef>
                <a:spcPts val="0"/>
              </a:spcBef>
              <a:buNone/>
            </a:pPr>
            <a:endParaRPr sz="1400"/>
          </a:p>
          <a:p>
            <a:pPr lvl="0" rtl="0">
              <a:spcBef>
                <a:spcPts val="0"/>
              </a:spcBef>
              <a:buNone/>
            </a:pPr>
            <a:endParaRPr sz="1400"/>
          </a:p>
          <a:p>
            <a:pPr lvl="0" rtl="0">
              <a:spcBef>
                <a:spcPts val="0"/>
              </a:spcBef>
              <a:buNone/>
            </a:pPr>
            <a:endParaRPr sz="140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dirty="0" smtClean="0"/>
              <a:t>Methods</a:t>
            </a:r>
            <a:r>
              <a:rPr lang="en-US" dirty="0" smtClean="0"/>
              <a:t> – Logistic Regression</a:t>
            </a:r>
            <a:endParaRPr lang="en" dirty="0"/>
          </a:p>
        </p:txBody>
      </p:sp>
      <p:sp>
        <p:nvSpPr>
          <p:cNvPr id="128" name="Shape 128"/>
          <p:cNvSpPr txBox="1"/>
          <p:nvPr/>
        </p:nvSpPr>
        <p:spPr>
          <a:xfrm>
            <a:off x="305725" y="1172500"/>
            <a:ext cx="6438300" cy="3758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1600"/>
              </a:spcAft>
              <a:buNone/>
            </a:pPr>
            <a:r>
              <a:rPr lang="en" sz="1800" dirty="0">
                <a:solidFill>
                  <a:schemeClr val="dk1"/>
                </a:solidFill>
                <a:latin typeface="Open Sans"/>
                <a:ea typeface="Open Sans"/>
                <a:cs typeface="Open Sans"/>
                <a:sym typeface="Open Sans"/>
              </a:rPr>
              <a:t>SPSS</a:t>
            </a:r>
          </a:p>
          <a:p>
            <a:pPr marL="0" marR="0" lvl="0" indent="0" algn="l" rtl="0">
              <a:lnSpc>
                <a:spcPct val="115000"/>
              </a:lnSpc>
              <a:spcBef>
                <a:spcPts val="0"/>
              </a:spcBef>
              <a:spcAft>
                <a:spcPts val="1600"/>
              </a:spcAft>
              <a:buNone/>
            </a:pPr>
            <a:r>
              <a:rPr lang="en" sz="1800" dirty="0">
                <a:solidFill>
                  <a:schemeClr val="dk1"/>
                </a:solidFill>
                <a:latin typeface="Open Sans"/>
                <a:ea typeface="Open Sans"/>
                <a:cs typeface="Open Sans"/>
                <a:sym typeface="Open Sans"/>
              </a:rPr>
              <a:t>95% confidence limits</a:t>
            </a:r>
          </a:p>
          <a:p>
            <a:pPr marL="0" marR="0" lvl="0" indent="0" algn="l" rtl="0">
              <a:lnSpc>
                <a:spcPct val="115000"/>
              </a:lnSpc>
              <a:spcBef>
                <a:spcPts val="0"/>
              </a:spcBef>
              <a:spcAft>
                <a:spcPts val="1600"/>
              </a:spcAft>
              <a:buNone/>
            </a:pPr>
            <a:r>
              <a:rPr lang="en" sz="1800" dirty="0">
                <a:solidFill>
                  <a:schemeClr val="dk1"/>
                </a:solidFill>
                <a:latin typeface="Open Sans"/>
                <a:ea typeface="Open Sans"/>
                <a:cs typeface="Open Sans"/>
                <a:sym typeface="Open Sans"/>
              </a:rPr>
              <a:t>P value ≤ 0.05</a:t>
            </a:r>
          </a:p>
          <a:p>
            <a:pPr marL="0" marR="0" lvl="0" indent="0" algn="l" rtl="0">
              <a:lnSpc>
                <a:spcPct val="115000"/>
              </a:lnSpc>
              <a:spcBef>
                <a:spcPts val="0"/>
              </a:spcBef>
              <a:spcAft>
                <a:spcPts val="1600"/>
              </a:spcAft>
              <a:buNone/>
            </a:pPr>
            <a:endParaRPr sz="1800" dirty="0">
              <a:solidFill>
                <a:schemeClr val="dk1"/>
              </a:solidFill>
              <a:latin typeface="Open Sans"/>
              <a:ea typeface="Open Sans"/>
              <a:cs typeface="Open Sans"/>
              <a:sym typeface="Open Sans"/>
            </a:endParaRPr>
          </a:p>
          <a:p>
            <a:pPr marL="0" marR="0" lvl="0" indent="0" algn="l" rtl="0">
              <a:lnSpc>
                <a:spcPct val="115000"/>
              </a:lnSpc>
              <a:spcBef>
                <a:spcPts val="0"/>
              </a:spcBef>
              <a:spcAft>
                <a:spcPts val="1600"/>
              </a:spcAft>
              <a:buNone/>
            </a:pPr>
            <a:r>
              <a:rPr lang="en" sz="1800" dirty="0">
                <a:solidFill>
                  <a:schemeClr val="dk1"/>
                </a:solidFill>
                <a:latin typeface="Open Sans"/>
                <a:ea typeface="Open Sans"/>
                <a:cs typeface="Open Sans"/>
                <a:sym typeface="Open Sans"/>
              </a:rPr>
              <a:t>Multivariate logistic regression model</a:t>
            </a:r>
          </a:p>
          <a:p>
            <a:pPr lvl="0" rtl="0">
              <a:spcBef>
                <a:spcPts val="0"/>
              </a:spcBef>
              <a:buNone/>
            </a:pPr>
            <a:endParaRPr dirty="0">
              <a:solidFill>
                <a:schemeClr val="dk1"/>
              </a:solidFill>
              <a:highlight>
                <a:srgbClr val="FFFFFF"/>
              </a:highlight>
              <a:latin typeface="Verdana"/>
              <a:ea typeface="Verdana"/>
              <a:cs typeface="Verdana"/>
              <a:sym typeface="Verdana"/>
            </a:endParaRPr>
          </a:p>
          <a:p>
            <a:pPr lvl="0" rtl="0">
              <a:spcBef>
                <a:spcPts val="0"/>
              </a:spcBef>
              <a:buNone/>
            </a:pPr>
            <a:endParaRPr dirty="0">
              <a:solidFill>
                <a:schemeClr val="dk1"/>
              </a:solidFill>
              <a:highlight>
                <a:srgbClr val="FFFFFF"/>
              </a:highlight>
              <a:latin typeface="Verdana"/>
              <a:ea typeface="Verdana"/>
              <a:cs typeface="Verdana"/>
              <a:sym typeface="Verdana"/>
            </a:endParaRPr>
          </a:p>
          <a:p>
            <a:pPr lvl="0" rtl="0">
              <a:spcBef>
                <a:spcPts val="0"/>
              </a:spcBef>
              <a:buNone/>
            </a:pPr>
            <a:endParaRPr dirty="0">
              <a:solidFill>
                <a:schemeClr val="dk1"/>
              </a:solidFill>
              <a:highlight>
                <a:srgbClr val="FFFFFF"/>
              </a:highlight>
              <a:latin typeface="Verdana"/>
              <a:ea typeface="Verdana"/>
              <a:cs typeface="Verdana"/>
              <a:sym typeface="Verdana"/>
            </a:endParaRPr>
          </a:p>
          <a:p>
            <a:pPr lvl="0" rtl="0">
              <a:spcBef>
                <a:spcPts val="0"/>
              </a:spcBef>
              <a:buNone/>
            </a:pPr>
            <a:endParaRPr dirty="0">
              <a:solidFill>
                <a:schemeClr val="dk1"/>
              </a:solidFill>
              <a:highlight>
                <a:srgbClr val="FFFFFF"/>
              </a:highlight>
              <a:latin typeface="Verdana"/>
              <a:ea typeface="Verdana"/>
              <a:cs typeface="Verdana"/>
              <a:sym typeface="Verdana"/>
            </a:endParaRPr>
          </a:p>
          <a:p>
            <a:pPr lvl="0" rtl="0">
              <a:spcBef>
                <a:spcPts val="0"/>
              </a:spcBef>
              <a:buNone/>
            </a:pPr>
            <a:endParaRPr dirty="0">
              <a:solidFill>
                <a:schemeClr val="dk1"/>
              </a:solidFill>
              <a:highlight>
                <a:srgbClr val="FFFFFF"/>
              </a:highlight>
              <a:latin typeface="Verdana"/>
              <a:ea typeface="Verdana"/>
              <a:cs typeface="Verdana"/>
              <a:sym typeface="Verdana"/>
            </a:endParaRPr>
          </a:p>
          <a:p>
            <a:pPr lvl="0" rtl="0">
              <a:spcBef>
                <a:spcPts val="0"/>
              </a:spcBef>
              <a:buNone/>
            </a:pPr>
            <a:endParaRPr dirty="0">
              <a:solidFill>
                <a:schemeClr val="dk1"/>
              </a:solidFill>
              <a:highlight>
                <a:srgbClr val="FFFFFF"/>
              </a:highlight>
              <a:latin typeface="Verdana"/>
              <a:ea typeface="Verdana"/>
              <a:cs typeface="Verdana"/>
              <a:sym typeface="Verdana"/>
            </a:endParaRPr>
          </a:p>
          <a:p>
            <a:pPr lvl="0" rtl="0">
              <a:spcBef>
                <a:spcPts val="0"/>
              </a:spcBef>
              <a:buNone/>
            </a:pPr>
            <a:endParaRPr dirty="0">
              <a:solidFill>
                <a:schemeClr val="dk1"/>
              </a:solidFill>
              <a:highlight>
                <a:srgbClr val="FFFFFF"/>
              </a:highlight>
              <a:latin typeface="Verdana"/>
              <a:ea typeface="Verdana"/>
              <a:cs typeface="Verdana"/>
              <a:sym typeface="Verdana"/>
            </a:endParaRPr>
          </a:p>
          <a:p>
            <a:pPr lvl="0" rtl="0">
              <a:spcBef>
                <a:spcPts val="0"/>
              </a:spcBef>
              <a:buNone/>
            </a:pPr>
            <a:endParaRPr dirty="0">
              <a:solidFill>
                <a:schemeClr val="dk1"/>
              </a:solidFill>
              <a:highlight>
                <a:srgbClr val="FFFFFF"/>
              </a:highlight>
              <a:latin typeface="Verdana"/>
              <a:ea typeface="Verdana"/>
              <a:cs typeface="Verdana"/>
              <a:sym typeface="Verdana"/>
            </a:endParaRPr>
          </a:p>
          <a:p>
            <a:pPr lvl="0" rtl="0">
              <a:spcBef>
                <a:spcPts val="0"/>
              </a:spcBef>
              <a:buNone/>
            </a:pPr>
            <a:endParaRPr dirty="0">
              <a:solidFill>
                <a:schemeClr val="dk1"/>
              </a:solidFill>
              <a:highlight>
                <a:srgbClr val="FFFFFF"/>
              </a:highlight>
              <a:latin typeface="Verdana"/>
              <a:ea typeface="Verdana"/>
              <a:cs typeface="Verdana"/>
              <a:sym typeface="Verdana"/>
            </a:endParaRPr>
          </a:p>
          <a:p>
            <a:pPr lvl="0">
              <a:spcBef>
                <a:spcPts val="0"/>
              </a:spcBef>
              <a:buNone/>
            </a:pPr>
            <a:endParaRPr dirty="0"/>
          </a:p>
        </p:txBody>
      </p:sp>
      <p:pic>
        <p:nvPicPr>
          <p:cNvPr id="129" name="Shape 129"/>
          <p:cNvPicPr preferRelativeResize="0"/>
          <p:nvPr/>
        </p:nvPicPr>
        <p:blipFill>
          <a:blip r:embed="rId3">
            <a:alphaModFix/>
          </a:blip>
          <a:stretch>
            <a:fillRect/>
          </a:stretch>
        </p:blipFill>
        <p:spPr>
          <a:xfrm>
            <a:off x="4748921" y="1032962"/>
            <a:ext cx="1516753" cy="831299"/>
          </a:xfrm>
          <a:prstGeom prst="rect">
            <a:avLst/>
          </a:prstGeom>
          <a:noFill/>
          <a:ln>
            <a:noFill/>
          </a:ln>
        </p:spPr>
      </p:pic>
      <p:pic>
        <p:nvPicPr>
          <p:cNvPr id="130" name="Shape 130"/>
          <p:cNvPicPr preferRelativeResize="0"/>
          <p:nvPr/>
        </p:nvPicPr>
        <p:blipFill>
          <a:blip r:embed="rId4">
            <a:alphaModFix/>
          </a:blip>
          <a:stretch>
            <a:fillRect/>
          </a:stretch>
        </p:blipFill>
        <p:spPr>
          <a:xfrm>
            <a:off x="311706" y="3687862"/>
            <a:ext cx="3627049" cy="564525"/>
          </a:xfrm>
          <a:prstGeom prst="rect">
            <a:avLst/>
          </a:prstGeom>
          <a:noFill/>
          <a:ln>
            <a:noFill/>
          </a:ln>
        </p:spPr>
      </p:pic>
      <p:pic>
        <p:nvPicPr>
          <p:cNvPr id="131" name="Shape 131"/>
          <p:cNvPicPr preferRelativeResize="0"/>
          <p:nvPr/>
        </p:nvPicPr>
        <p:blipFill>
          <a:blip r:embed="rId5">
            <a:alphaModFix/>
          </a:blip>
          <a:stretch>
            <a:fillRect/>
          </a:stretch>
        </p:blipFill>
        <p:spPr>
          <a:xfrm>
            <a:off x="4748925" y="1864250"/>
            <a:ext cx="4267200" cy="30194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a:t>Accessed Parameters</a:t>
            </a:r>
          </a:p>
        </p:txBody>
      </p:sp>
      <p:pic>
        <p:nvPicPr>
          <p:cNvPr id="137" name="Shape 137"/>
          <p:cNvPicPr preferRelativeResize="0"/>
          <p:nvPr/>
        </p:nvPicPr>
        <p:blipFill>
          <a:blip r:embed="rId3">
            <a:alphaModFix/>
          </a:blip>
          <a:stretch>
            <a:fillRect/>
          </a:stretch>
        </p:blipFill>
        <p:spPr>
          <a:xfrm>
            <a:off x="1133567" y="1490650"/>
            <a:ext cx="6486433" cy="30514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Shape 142"/>
          <p:cNvPicPr preferRelativeResize="0"/>
          <p:nvPr/>
        </p:nvPicPr>
        <p:blipFill>
          <a:blip r:embed="rId3">
            <a:alphaModFix/>
          </a:blip>
          <a:stretch>
            <a:fillRect/>
          </a:stretch>
        </p:blipFill>
        <p:spPr>
          <a:xfrm>
            <a:off x="1549775" y="2273999"/>
            <a:ext cx="6044450" cy="2394450"/>
          </a:xfrm>
          <a:prstGeom prst="rect">
            <a:avLst/>
          </a:prstGeom>
          <a:noFill/>
          <a:ln>
            <a:noFill/>
          </a:ln>
        </p:spPr>
      </p:pic>
      <p:sp>
        <p:nvSpPr>
          <p:cNvPr id="143" name="Shape 143"/>
          <p:cNvSpPr txBox="1"/>
          <p:nvPr/>
        </p:nvSpPr>
        <p:spPr>
          <a:xfrm>
            <a:off x="272400" y="1147225"/>
            <a:ext cx="8599200" cy="10479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1600"/>
              </a:spcAft>
              <a:buNone/>
            </a:pPr>
            <a:r>
              <a:rPr lang="en" sz="1800">
                <a:solidFill>
                  <a:schemeClr val="dk1"/>
                </a:solidFill>
                <a:latin typeface="Open Sans"/>
                <a:ea typeface="Open Sans"/>
                <a:cs typeface="Open Sans"/>
                <a:sym typeface="Open Sans"/>
              </a:rPr>
              <a:t>Backward conditional stepwise method was used to select the parameters</a:t>
            </a:r>
          </a:p>
        </p:txBody>
      </p:sp>
      <p:sp>
        <p:nvSpPr>
          <p:cNvPr id="144" name="Shape 144"/>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Determine Best Parameters</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Obtained Model</a:t>
            </a:r>
          </a:p>
        </p:txBody>
      </p:sp>
      <p:pic>
        <p:nvPicPr>
          <p:cNvPr id="150" name="Shape 150"/>
          <p:cNvPicPr preferRelativeResize="0"/>
          <p:nvPr/>
        </p:nvPicPr>
        <p:blipFill>
          <a:blip r:embed="rId3">
            <a:alphaModFix/>
          </a:blip>
          <a:stretch>
            <a:fillRect/>
          </a:stretch>
        </p:blipFill>
        <p:spPr>
          <a:xfrm>
            <a:off x="4554750" y="1271412"/>
            <a:ext cx="4454574" cy="3560875"/>
          </a:xfrm>
          <a:prstGeom prst="rect">
            <a:avLst/>
          </a:prstGeom>
          <a:noFill/>
          <a:ln>
            <a:noFill/>
          </a:ln>
        </p:spPr>
      </p:pic>
      <p:sp>
        <p:nvSpPr>
          <p:cNvPr id="151" name="Shape 151"/>
          <p:cNvSpPr txBox="1"/>
          <p:nvPr/>
        </p:nvSpPr>
        <p:spPr>
          <a:xfrm>
            <a:off x="305725" y="1172500"/>
            <a:ext cx="6438300" cy="3758700"/>
          </a:xfrm>
          <a:prstGeom prst="rect">
            <a:avLst/>
          </a:prstGeom>
          <a:noFill/>
          <a:ln>
            <a:noFill/>
          </a:ln>
        </p:spPr>
        <p:txBody>
          <a:bodyPr lIns="91425" tIns="91425" rIns="91425" bIns="91425" anchor="t" anchorCtr="0">
            <a:noAutofit/>
          </a:bodyPr>
          <a:lstStyle/>
          <a:p>
            <a:pPr lvl="0" rtl="0">
              <a:spcBef>
                <a:spcPts val="0"/>
              </a:spcBef>
              <a:buClr>
                <a:schemeClr val="dk1"/>
              </a:buClr>
              <a:buFont typeface="Arial"/>
              <a:buNone/>
            </a:pPr>
            <a:endParaRPr dirty="0">
              <a:solidFill>
                <a:schemeClr val="dk1"/>
              </a:solidFill>
              <a:highlight>
                <a:srgbClr val="FFFFFF"/>
              </a:highlight>
              <a:latin typeface="Verdana"/>
              <a:ea typeface="Verdana"/>
              <a:cs typeface="Verdana"/>
              <a:sym typeface="Verdana"/>
            </a:endParaRPr>
          </a:p>
          <a:p>
            <a:pPr marL="0" marR="0" lvl="0" indent="0" algn="l" rtl="0">
              <a:lnSpc>
                <a:spcPct val="115000"/>
              </a:lnSpc>
              <a:spcBef>
                <a:spcPts val="0"/>
              </a:spcBef>
              <a:spcAft>
                <a:spcPts val="1600"/>
              </a:spcAft>
              <a:buNone/>
            </a:pPr>
            <a:r>
              <a:rPr lang="en" sz="1800" dirty="0">
                <a:solidFill>
                  <a:schemeClr val="dk1"/>
                </a:solidFill>
                <a:latin typeface="Open Sans"/>
                <a:ea typeface="Open Sans"/>
                <a:cs typeface="Open Sans"/>
                <a:sym typeface="Open Sans"/>
              </a:rPr>
              <a:t>Z = -8.361 + 0.132 x Obstruction score </a:t>
            </a:r>
          </a:p>
          <a:p>
            <a:pPr marL="0" marR="0" lvl="0" indent="0" algn="l" rtl="0">
              <a:lnSpc>
                <a:spcPct val="115000"/>
              </a:lnSpc>
              <a:spcBef>
                <a:spcPts val="0"/>
              </a:spcBef>
              <a:spcAft>
                <a:spcPts val="1600"/>
              </a:spcAft>
              <a:buNone/>
            </a:pPr>
            <a:r>
              <a:rPr lang="en" sz="1800" dirty="0">
                <a:solidFill>
                  <a:schemeClr val="dk1"/>
                </a:solidFill>
                <a:latin typeface="Open Sans"/>
                <a:ea typeface="Open Sans"/>
                <a:cs typeface="Open Sans"/>
                <a:sym typeface="Open Sans"/>
              </a:rPr>
              <a:t>+ 0.078 x RV +0.094 </a:t>
            </a:r>
            <a:r>
              <a:rPr lang="en-US" sz="1800" dirty="0" smtClean="0">
                <a:solidFill>
                  <a:schemeClr val="dk1"/>
                </a:solidFill>
                <a:latin typeface="Open Sans"/>
                <a:ea typeface="Open Sans"/>
                <a:cs typeface="Open Sans"/>
                <a:sym typeface="Open Sans"/>
              </a:rPr>
              <a:t>x</a:t>
            </a:r>
            <a:r>
              <a:rPr lang="en" sz="1800" dirty="0" smtClean="0">
                <a:solidFill>
                  <a:schemeClr val="dk1"/>
                </a:solidFill>
                <a:latin typeface="Open Sans"/>
                <a:ea typeface="Open Sans"/>
                <a:cs typeface="Open Sans"/>
                <a:sym typeface="Open Sans"/>
              </a:rPr>
              <a:t> </a:t>
            </a:r>
            <a:r>
              <a:rPr lang="en" sz="1800" dirty="0">
                <a:solidFill>
                  <a:schemeClr val="dk1"/>
                </a:solidFill>
                <a:latin typeface="Open Sans"/>
                <a:ea typeface="Open Sans"/>
                <a:cs typeface="Open Sans"/>
                <a:sym typeface="Open Sans"/>
              </a:rPr>
              <a:t>IVC</a:t>
            </a:r>
          </a:p>
          <a:p>
            <a:pPr marL="0" marR="0" lvl="0" indent="-69850" algn="l" rtl="0">
              <a:lnSpc>
                <a:spcPct val="115000"/>
              </a:lnSpc>
              <a:spcBef>
                <a:spcPts val="0"/>
              </a:spcBef>
              <a:spcAft>
                <a:spcPts val="1600"/>
              </a:spcAft>
              <a:buClr>
                <a:srgbClr val="000000"/>
              </a:buClr>
              <a:buSzPct val="61111"/>
              <a:buFont typeface="Arial"/>
              <a:buNone/>
            </a:pPr>
            <a:r>
              <a:rPr lang="en" sz="1800" dirty="0">
                <a:solidFill>
                  <a:schemeClr val="dk1"/>
                </a:solidFill>
                <a:latin typeface="Open Sans"/>
                <a:ea typeface="Open Sans"/>
                <a:cs typeface="Open Sans"/>
                <a:sym typeface="Open Sans"/>
              </a:rPr>
              <a:t>AUC = 0.860, 95% Confidence Interval</a:t>
            </a:r>
          </a:p>
          <a:p>
            <a:pPr marL="0" marR="0" lvl="0" indent="0" algn="l" rtl="0">
              <a:lnSpc>
                <a:spcPct val="115000"/>
              </a:lnSpc>
              <a:spcBef>
                <a:spcPts val="0"/>
              </a:spcBef>
              <a:spcAft>
                <a:spcPts val="1600"/>
              </a:spcAft>
              <a:buNone/>
            </a:pPr>
            <a:endParaRPr sz="1800" dirty="0">
              <a:solidFill>
                <a:schemeClr val="dk1"/>
              </a:solidFill>
              <a:latin typeface="Open Sans"/>
              <a:ea typeface="Open Sans"/>
              <a:cs typeface="Open Sans"/>
              <a:sym typeface="Open Sans"/>
            </a:endParaRPr>
          </a:p>
          <a:p>
            <a:pPr lvl="0" rtl="0">
              <a:spcBef>
                <a:spcPts val="0"/>
              </a:spcBef>
              <a:buNone/>
            </a:pPr>
            <a:endParaRPr dirty="0">
              <a:solidFill>
                <a:schemeClr val="dk1"/>
              </a:solidFill>
              <a:highlight>
                <a:srgbClr val="FFFFFF"/>
              </a:highlight>
              <a:latin typeface="Verdana"/>
              <a:ea typeface="Verdana"/>
              <a:cs typeface="Verdana"/>
              <a:sym typeface="Verdana"/>
            </a:endParaRPr>
          </a:p>
          <a:p>
            <a:pPr lvl="0" rtl="0">
              <a:spcBef>
                <a:spcPts val="0"/>
              </a:spcBef>
              <a:buNone/>
            </a:pPr>
            <a:endParaRPr dirty="0">
              <a:solidFill>
                <a:schemeClr val="dk1"/>
              </a:solidFill>
              <a:highlight>
                <a:srgbClr val="FFFFFF"/>
              </a:highlight>
              <a:latin typeface="Verdana"/>
              <a:ea typeface="Verdana"/>
              <a:cs typeface="Verdana"/>
              <a:sym typeface="Verdana"/>
            </a:endParaRPr>
          </a:p>
          <a:p>
            <a:pPr lvl="0" rtl="0">
              <a:spcBef>
                <a:spcPts val="0"/>
              </a:spcBef>
              <a:buNone/>
            </a:pPr>
            <a:endParaRPr dirty="0">
              <a:solidFill>
                <a:schemeClr val="dk1"/>
              </a:solidFill>
              <a:highlight>
                <a:srgbClr val="FFFFFF"/>
              </a:highlight>
              <a:latin typeface="Verdana"/>
              <a:ea typeface="Verdana"/>
              <a:cs typeface="Verdana"/>
              <a:sym typeface="Verdana"/>
            </a:endParaRPr>
          </a:p>
          <a:p>
            <a:pPr lvl="0" rtl="0">
              <a:spcBef>
                <a:spcPts val="0"/>
              </a:spcBef>
              <a:buNone/>
            </a:pPr>
            <a:endParaRPr dirty="0">
              <a:solidFill>
                <a:schemeClr val="dk1"/>
              </a:solidFill>
              <a:highlight>
                <a:srgbClr val="FFFFFF"/>
              </a:highlight>
              <a:latin typeface="Verdana"/>
              <a:ea typeface="Verdana"/>
              <a:cs typeface="Verdana"/>
              <a:sym typeface="Verdana"/>
            </a:endParaRPr>
          </a:p>
          <a:p>
            <a:pPr lvl="0" rtl="0">
              <a:spcBef>
                <a:spcPts val="0"/>
              </a:spcBef>
              <a:buNone/>
            </a:pPr>
            <a:endParaRPr dirty="0"/>
          </a:p>
        </p:txBody>
      </p:sp>
      <p:pic>
        <p:nvPicPr>
          <p:cNvPr id="152" name="Shape 152"/>
          <p:cNvPicPr preferRelativeResize="0"/>
          <p:nvPr/>
        </p:nvPicPr>
        <p:blipFill>
          <a:blip r:embed="rId4">
            <a:alphaModFix/>
          </a:blip>
          <a:stretch>
            <a:fillRect/>
          </a:stretch>
        </p:blipFill>
        <p:spPr>
          <a:xfrm>
            <a:off x="1026946" y="3087546"/>
            <a:ext cx="2700424" cy="16346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Clr>
                <a:srgbClr val="000000"/>
              </a:buClr>
              <a:buSzPct val="26190"/>
              <a:buFont typeface="Arial"/>
              <a:buNone/>
            </a:pPr>
            <a:r>
              <a:rPr lang="en"/>
              <a:t>How well does the model fit the data?</a:t>
            </a:r>
          </a:p>
        </p:txBody>
      </p:sp>
      <p:sp>
        <p:nvSpPr>
          <p:cNvPr id="158" name="Shape 158"/>
          <p:cNvSpPr txBox="1"/>
          <p:nvPr/>
        </p:nvSpPr>
        <p:spPr>
          <a:xfrm>
            <a:off x="305725" y="1172500"/>
            <a:ext cx="6438300" cy="3758700"/>
          </a:xfrm>
          <a:prstGeom prst="rect">
            <a:avLst/>
          </a:prstGeom>
          <a:noFill/>
          <a:ln>
            <a:noFill/>
          </a:ln>
        </p:spPr>
        <p:txBody>
          <a:bodyPr lIns="91425" tIns="91425" rIns="91425" bIns="91425" anchor="t" anchorCtr="0">
            <a:noAutofit/>
          </a:bodyPr>
          <a:lstStyle/>
          <a:p>
            <a:pPr lvl="0" rtl="0">
              <a:spcBef>
                <a:spcPts val="0"/>
              </a:spcBef>
              <a:buNone/>
            </a:pPr>
            <a:r>
              <a:rPr lang="en" sz="1800" b="1">
                <a:solidFill>
                  <a:schemeClr val="dk1"/>
                </a:solidFill>
                <a:latin typeface="Open Sans"/>
                <a:ea typeface="Open Sans"/>
                <a:cs typeface="Open Sans"/>
                <a:sym typeface="Open Sans"/>
              </a:rPr>
              <a:t>Hosmer-Lemeshow test</a:t>
            </a:r>
          </a:p>
          <a:p>
            <a:pPr marL="0" marR="0" lvl="0" indent="-69850" algn="l" rtl="0">
              <a:lnSpc>
                <a:spcPct val="115000"/>
              </a:lnSpc>
              <a:spcBef>
                <a:spcPts val="0"/>
              </a:spcBef>
              <a:spcAft>
                <a:spcPts val="1600"/>
              </a:spcAft>
              <a:buClr>
                <a:srgbClr val="000000"/>
              </a:buClr>
              <a:buSzPct val="61111"/>
              <a:buFont typeface="Arial"/>
              <a:buNone/>
            </a:pPr>
            <a:r>
              <a:rPr lang="en" sz="1800">
                <a:solidFill>
                  <a:schemeClr val="dk1"/>
                </a:solidFill>
                <a:latin typeface="Open Sans"/>
                <a:ea typeface="Open Sans"/>
                <a:cs typeface="Open Sans"/>
                <a:sym typeface="Open Sans"/>
              </a:rPr>
              <a:t>A statistical test for goodness of fit for logistic regression models</a:t>
            </a:r>
          </a:p>
          <a:p>
            <a:pPr marL="457200" lvl="0" indent="-342900" rtl="0">
              <a:spcBef>
                <a:spcPts val="0"/>
              </a:spcBef>
              <a:buClr>
                <a:srgbClr val="252525"/>
              </a:buClr>
              <a:buSzPct val="100000"/>
              <a:buChar char="●"/>
            </a:pPr>
            <a:r>
              <a:rPr lang="en" sz="1800">
                <a:solidFill>
                  <a:schemeClr val="dk1"/>
                </a:solidFill>
                <a:latin typeface="Open Sans"/>
                <a:ea typeface="Open Sans"/>
                <a:cs typeface="Open Sans"/>
                <a:sym typeface="Open Sans"/>
              </a:rPr>
              <a:t>Frequently used in risk prediction models</a:t>
            </a:r>
          </a:p>
          <a:p>
            <a:pPr lvl="0" rtl="0">
              <a:spcBef>
                <a:spcPts val="0"/>
              </a:spcBef>
              <a:buNone/>
            </a:pPr>
            <a:endParaRPr sz="1800">
              <a:solidFill>
                <a:srgbClr val="252525"/>
              </a:solidFill>
              <a:highlight>
                <a:srgbClr val="FFFFFF"/>
              </a:highlight>
            </a:endParaRPr>
          </a:p>
          <a:p>
            <a:pPr lvl="0" rtl="0">
              <a:spcBef>
                <a:spcPts val="0"/>
              </a:spcBef>
              <a:buNone/>
            </a:pPr>
            <a:r>
              <a:rPr lang="en" sz="1800" b="1">
                <a:solidFill>
                  <a:schemeClr val="dk1"/>
                </a:solidFill>
                <a:latin typeface="Open Sans"/>
                <a:ea typeface="Open Sans"/>
                <a:cs typeface="Open Sans"/>
                <a:sym typeface="Open Sans"/>
              </a:rPr>
              <a:t>Result</a:t>
            </a:r>
          </a:p>
          <a:p>
            <a:pPr marL="457200" lvl="0" indent="-342900" rtl="0">
              <a:spcBef>
                <a:spcPts val="0"/>
              </a:spcBef>
              <a:buClr>
                <a:srgbClr val="252525"/>
              </a:buClr>
              <a:buSzPct val="100000"/>
              <a:buChar char="●"/>
            </a:pPr>
            <a:r>
              <a:rPr lang="en" sz="1800">
                <a:solidFill>
                  <a:schemeClr val="dk1"/>
                </a:solidFill>
                <a:latin typeface="Open Sans"/>
                <a:ea typeface="Open Sans"/>
                <a:cs typeface="Open Sans"/>
                <a:sym typeface="Open Sans"/>
              </a:rPr>
              <a:t>P = 0.930</a:t>
            </a:r>
          </a:p>
          <a:p>
            <a:pPr marL="457200" lvl="0" indent="-342900" rtl="0">
              <a:spcBef>
                <a:spcPts val="0"/>
              </a:spcBef>
              <a:buClr>
                <a:srgbClr val="252525"/>
              </a:buClr>
              <a:buSzPct val="100000"/>
              <a:buChar char="●"/>
            </a:pPr>
            <a:r>
              <a:rPr lang="en" sz="1800">
                <a:solidFill>
                  <a:schemeClr val="dk1"/>
                </a:solidFill>
                <a:latin typeface="Open Sans"/>
                <a:ea typeface="Open Sans"/>
                <a:cs typeface="Open Sans"/>
                <a:sym typeface="Open Sans"/>
              </a:rPr>
              <a:t>Shows a good fit of model</a:t>
            </a:r>
          </a:p>
          <a:p>
            <a:pPr lvl="0" rtl="0">
              <a:spcBef>
                <a:spcPts val="0"/>
              </a:spcBef>
              <a:buNone/>
            </a:pPr>
            <a:endParaRPr sz="1800">
              <a:solidFill>
                <a:srgbClr val="252525"/>
              </a:solidFill>
              <a:highlight>
                <a:srgbClr val="FFFFFF"/>
              </a:highlight>
            </a:endParaRPr>
          </a:p>
        </p:txBody>
      </p:sp>
      <p:pic>
        <p:nvPicPr>
          <p:cNvPr id="159" name="Shape 159"/>
          <p:cNvPicPr preferRelativeResize="0"/>
          <p:nvPr/>
        </p:nvPicPr>
        <p:blipFill>
          <a:blip r:embed="rId3">
            <a:alphaModFix/>
          </a:blip>
          <a:stretch>
            <a:fillRect/>
          </a:stretch>
        </p:blipFill>
        <p:spPr>
          <a:xfrm>
            <a:off x="4710625" y="2951700"/>
            <a:ext cx="3011454" cy="831299"/>
          </a:xfrm>
          <a:prstGeom prst="rect">
            <a:avLst/>
          </a:prstGeom>
          <a:noFill/>
          <a:ln>
            <a:noFill/>
          </a:ln>
        </p:spPr>
      </p:pic>
      <p:sp>
        <p:nvSpPr>
          <p:cNvPr id="160" name="Shape 160"/>
          <p:cNvSpPr txBox="1"/>
          <p:nvPr/>
        </p:nvSpPr>
        <p:spPr>
          <a:xfrm>
            <a:off x="3751150" y="3783000"/>
            <a:ext cx="5472000" cy="13605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1600"/>
              </a:spcAft>
              <a:buNone/>
            </a:pPr>
            <a:r>
              <a:rPr lang="en" sz="1600">
                <a:solidFill>
                  <a:schemeClr val="dk1"/>
                </a:solidFill>
                <a:latin typeface="Open Sans"/>
                <a:ea typeface="Open Sans"/>
                <a:cs typeface="Open Sans"/>
                <a:sym typeface="Open Sans"/>
              </a:rPr>
              <a:t>Here Og, Eg, Ng, and πg denote the observed events, expected events, observations, predicted risk for the gth risk decile group, and G is the number of groups. </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a:t>Simulation - R Code</a:t>
            </a:r>
          </a:p>
        </p:txBody>
      </p:sp>
      <p:sp>
        <p:nvSpPr>
          <p:cNvPr id="166" name="Shape 166"/>
          <p:cNvSpPr txBox="1">
            <a:spLocks noGrp="1"/>
          </p:cNvSpPr>
          <p:nvPr>
            <p:ph type="body" idx="1"/>
          </p:nvPr>
        </p:nvSpPr>
        <p:spPr>
          <a:xfrm>
            <a:off x="176400" y="1241600"/>
            <a:ext cx="8442900" cy="3354000"/>
          </a:xfrm>
          <a:prstGeom prst="rect">
            <a:avLst/>
          </a:prstGeom>
        </p:spPr>
        <p:txBody>
          <a:bodyPr lIns="91425" tIns="91425" rIns="91425" bIns="91425" anchor="t" anchorCtr="0">
            <a:noAutofit/>
          </a:bodyPr>
          <a:lstStyle/>
          <a:p>
            <a:pPr marL="0" marR="0" lvl="0" indent="-69850" algn="l" rtl="0">
              <a:lnSpc>
                <a:spcPct val="115000"/>
              </a:lnSpc>
              <a:spcBef>
                <a:spcPts val="0"/>
              </a:spcBef>
              <a:spcAft>
                <a:spcPts val="0"/>
              </a:spcAft>
              <a:buClr>
                <a:schemeClr val="dk1"/>
              </a:buClr>
              <a:buSzPct val="91666"/>
              <a:buFont typeface="Arial"/>
              <a:buNone/>
            </a:pPr>
            <a:r>
              <a:rPr lang="en" sz="1400" dirty="0"/>
              <a:t>library(</a:t>
            </a:r>
            <a:r>
              <a:rPr lang="en" sz="1400" dirty="0" err="1"/>
              <a:t>pROC</a:t>
            </a:r>
            <a:r>
              <a:rPr lang="en" sz="1400" dirty="0"/>
              <a:t>)</a:t>
            </a:r>
          </a:p>
          <a:p>
            <a:pPr marL="0" marR="0" lvl="0" indent="-69850" algn="l" rtl="0">
              <a:lnSpc>
                <a:spcPct val="115000"/>
              </a:lnSpc>
              <a:spcBef>
                <a:spcPts val="0"/>
              </a:spcBef>
              <a:spcAft>
                <a:spcPts val="0"/>
              </a:spcAft>
              <a:buClr>
                <a:schemeClr val="dk1"/>
              </a:buClr>
              <a:buSzPct val="91666"/>
              <a:buFont typeface="Arial"/>
              <a:buNone/>
            </a:pPr>
            <a:r>
              <a:rPr lang="en" sz="1400" dirty="0"/>
              <a:t>library(</a:t>
            </a:r>
            <a:r>
              <a:rPr lang="en" sz="1400" dirty="0" err="1"/>
              <a:t>ResourceSelection</a:t>
            </a:r>
            <a:r>
              <a:rPr lang="en" sz="1400" dirty="0"/>
              <a:t>)</a:t>
            </a:r>
          </a:p>
          <a:p>
            <a:pPr marL="0" marR="0" lvl="0" indent="-69850" algn="l" rtl="0">
              <a:lnSpc>
                <a:spcPct val="115000"/>
              </a:lnSpc>
              <a:spcBef>
                <a:spcPts val="0"/>
              </a:spcBef>
              <a:spcAft>
                <a:spcPts val="0"/>
              </a:spcAft>
              <a:buClr>
                <a:schemeClr val="dk1"/>
              </a:buClr>
              <a:buSzPct val="91666"/>
              <a:buFont typeface="Arial"/>
              <a:buNone/>
            </a:pPr>
            <a:r>
              <a:rPr lang="en" sz="1400" dirty="0" err="1"/>
              <a:t>setwd</a:t>
            </a:r>
            <a:r>
              <a:rPr lang="en" sz="1400" dirty="0"/>
              <a:t>('/Users/</a:t>
            </a:r>
            <a:r>
              <a:rPr lang="en" sz="1400" dirty="0" err="1"/>
              <a:t>wang</a:t>
            </a:r>
            <a:r>
              <a:rPr lang="en" sz="1400" dirty="0"/>
              <a:t>/Desktop')</a:t>
            </a:r>
          </a:p>
          <a:p>
            <a:pPr marL="0" marR="0" lvl="0" indent="-69850" algn="l" rtl="0">
              <a:lnSpc>
                <a:spcPct val="115000"/>
              </a:lnSpc>
              <a:spcBef>
                <a:spcPts val="0"/>
              </a:spcBef>
              <a:spcAft>
                <a:spcPts val="0"/>
              </a:spcAft>
              <a:buClr>
                <a:schemeClr val="dk1"/>
              </a:buClr>
              <a:buSzPct val="91666"/>
              <a:buFont typeface="Arial"/>
              <a:buNone/>
            </a:pPr>
            <a:r>
              <a:rPr lang="en" sz="1400" dirty="0"/>
              <a:t>data = </a:t>
            </a:r>
            <a:r>
              <a:rPr lang="en" sz="1400" dirty="0" err="1"/>
              <a:t>read.csv</a:t>
            </a:r>
            <a:r>
              <a:rPr lang="en" sz="1400" dirty="0"/>
              <a:t>('</a:t>
            </a:r>
            <a:r>
              <a:rPr lang="en" sz="1400" dirty="0" err="1"/>
              <a:t>project.csv</a:t>
            </a:r>
            <a:r>
              <a:rPr lang="en" sz="1400" dirty="0"/>
              <a:t>')</a:t>
            </a:r>
          </a:p>
          <a:p>
            <a:pPr marL="0" marR="0" lvl="0" indent="-69850" algn="l" rtl="0">
              <a:lnSpc>
                <a:spcPct val="115000"/>
              </a:lnSpc>
              <a:spcBef>
                <a:spcPts val="0"/>
              </a:spcBef>
              <a:spcAft>
                <a:spcPts val="0"/>
              </a:spcAft>
              <a:buClr>
                <a:schemeClr val="dk1"/>
              </a:buClr>
              <a:buSzPct val="91666"/>
              <a:buFont typeface="Arial"/>
              <a:buNone/>
            </a:pPr>
            <a:endParaRPr sz="1400" dirty="0"/>
          </a:p>
          <a:p>
            <a:pPr marL="0" marR="0" lvl="0" indent="-69850" algn="l" rtl="0">
              <a:lnSpc>
                <a:spcPct val="115000"/>
              </a:lnSpc>
              <a:spcBef>
                <a:spcPts val="0"/>
              </a:spcBef>
              <a:spcAft>
                <a:spcPts val="0"/>
              </a:spcAft>
              <a:buClr>
                <a:schemeClr val="dk1"/>
              </a:buClr>
              <a:buSzPct val="91666"/>
              <a:buFont typeface="Arial"/>
              <a:buNone/>
            </a:pPr>
            <a:r>
              <a:rPr lang="en" sz="1400" dirty="0"/>
              <a:t>mod &lt;- </a:t>
            </a:r>
            <a:r>
              <a:rPr lang="en" sz="1400" dirty="0" err="1"/>
              <a:t>glm</a:t>
            </a:r>
            <a:r>
              <a:rPr lang="en" sz="1400" dirty="0"/>
              <a:t>(</a:t>
            </a:r>
            <a:r>
              <a:rPr lang="en" sz="1400" dirty="0" err="1"/>
              <a:t>data$Z~data$Obstruction+data$RV+data$IVC</a:t>
            </a:r>
            <a:r>
              <a:rPr lang="en" sz="1400" dirty="0"/>
              <a:t>, family="binomial")</a:t>
            </a:r>
          </a:p>
          <a:p>
            <a:pPr marL="0" marR="0" lvl="0" indent="-69850" algn="l" rtl="0">
              <a:lnSpc>
                <a:spcPct val="115000"/>
              </a:lnSpc>
              <a:spcBef>
                <a:spcPts val="0"/>
              </a:spcBef>
              <a:spcAft>
                <a:spcPts val="0"/>
              </a:spcAft>
              <a:buClr>
                <a:schemeClr val="dk1"/>
              </a:buClr>
              <a:buSzPct val="91666"/>
              <a:buFont typeface="Arial"/>
              <a:buNone/>
            </a:pPr>
            <a:r>
              <a:rPr lang="en" sz="1400" dirty="0"/>
              <a:t>summary(mod)</a:t>
            </a:r>
          </a:p>
          <a:p>
            <a:pPr marL="0" marR="0" lvl="0" indent="-69850" algn="l" rtl="0">
              <a:lnSpc>
                <a:spcPct val="115000"/>
              </a:lnSpc>
              <a:spcBef>
                <a:spcPts val="0"/>
              </a:spcBef>
              <a:spcAft>
                <a:spcPts val="0"/>
              </a:spcAft>
              <a:buClr>
                <a:schemeClr val="dk1"/>
              </a:buClr>
              <a:buSzPct val="91666"/>
              <a:buFont typeface="Arial"/>
              <a:buNone/>
            </a:pPr>
            <a:r>
              <a:rPr lang="en" sz="1400" dirty="0" err="1"/>
              <a:t>predpr</a:t>
            </a:r>
            <a:r>
              <a:rPr lang="en" sz="1400" dirty="0"/>
              <a:t> &lt;- predict(mod)</a:t>
            </a:r>
          </a:p>
          <a:p>
            <a:pPr marL="0" marR="0" lvl="0" indent="-69850" algn="l" rtl="0">
              <a:lnSpc>
                <a:spcPct val="115000"/>
              </a:lnSpc>
              <a:spcBef>
                <a:spcPts val="0"/>
              </a:spcBef>
              <a:spcAft>
                <a:spcPts val="0"/>
              </a:spcAft>
              <a:buClr>
                <a:schemeClr val="dk1"/>
              </a:buClr>
              <a:buSzPct val="91666"/>
              <a:buFont typeface="Arial"/>
              <a:buNone/>
            </a:pPr>
            <a:endParaRPr sz="1400" dirty="0"/>
          </a:p>
          <a:p>
            <a:pPr marL="0" marR="0" lvl="0" indent="-69850" algn="l" rtl="0">
              <a:lnSpc>
                <a:spcPct val="115000"/>
              </a:lnSpc>
              <a:spcBef>
                <a:spcPts val="0"/>
              </a:spcBef>
              <a:spcAft>
                <a:spcPts val="0"/>
              </a:spcAft>
              <a:buClr>
                <a:schemeClr val="dk1"/>
              </a:buClr>
              <a:buSzPct val="91666"/>
              <a:buFont typeface="Arial"/>
              <a:buNone/>
            </a:pPr>
            <a:r>
              <a:rPr lang="en" sz="1400" dirty="0" err="1"/>
              <a:t>roccurve</a:t>
            </a:r>
            <a:r>
              <a:rPr lang="en" sz="1400" dirty="0"/>
              <a:t> &lt;- roc(</a:t>
            </a:r>
            <a:r>
              <a:rPr lang="en" sz="1400" dirty="0" err="1"/>
              <a:t>data$Z</a:t>
            </a:r>
            <a:r>
              <a:rPr lang="en" sz="1400" dirty="0"/>
              <a:t> ~ </a:t>
            </a:r>
            <a:r>
              <a:rPr lang="en" sz="1400" dirty="0" err="1"/>
              <a:t>predpr</a:t>
            </a:r>
            <a:r>
              <a:rPr lang="en" sz="1400" dirty="0"/>
              <a:t>)</a:t>
            </a:r>
          </a:p>
          <a:p>
            <a:pPr marL="0" marR="0" lvl="0" indent="-69850" algn="l" rtl="0">
              <a:lnSpc>
                <a:spcPct val="115000"/>
              </a:lnSpc>
              <a:spcBef>
                <a:spcPts val="0"/>
              </a:spcBef>
              <a:spcAft>
                <a:spcPts val="0"/>
              </a:spcAft>
              <a:buClr>
                <a:schemeClr val="dk1"/>
              </a:buClr>
              <a:buSzPct val="91666"/>
              <a:buFont typeface="Arial"/>
              <a:buNone/>
            </a:pPr>
            <a:r>
              <a:rPr lang="en" sz="1400" dirty="0"/>
              <a:t>plot(</a:t>
            </a:r>
            <a:r>
              <a:rPr lang="en" sz="1400" dirty="0" err="1"/>
              <a:t>roccurve,legacy.axes</a:t>
            </a:r>
            <a:r>
              <a:rPr lang="en" sz="1400" dirty="0"/>
              <a:t>=TRUE)</a:t>
            </a:r>
          </a:p>
          <a:p>
            <a:pPr marL="0" marR="0" lvl="0" indent="-69850" algn="l" rtl="0">
              <a:lnSpc>
                <a:spcPct val="115000"/>
              </a:lnSpc>
              <a:spcBef>
                <a:spcPts val="0"/>
              </a:spcBef>
              <a:spcAft>
                <a:spcPts val="0"/>
              </a:spcAft>
              <a:buClr>
                <a:schemeClr val="dk1"/>
              </a:buClr>
              <a:buSzPct val="91666"/>
              <a:buFont typeface="Arial"/>
              <a:buNone/>
            </a:pPr>
            <a:endParaRPr sz="1400" dirty="0"/>
          </a:p>
          <a:p>
            <a:pPr marL="0" marR="0" lvl="0" indent="-69850" algn="l" rtl="0">
              <a:lnSpc>
                <a:spcPct val="115000"/>
              </a:lnSpc>
              <a:spcBef>
                <a:spcPts val="0"/>
              </a:spcBef>
              <a:spcAft>
                <a:spcPts val="0"/>
              </a:spcAft>
              <a:buClr>
                <a:schemeClr val="dk1"/>
              </a:buClr>
              <a:buSzPct val="91666"/>
              <a:buFont typeface="Arial"/>
              <a:buNone/>
            </a:pPr>
            <a:r>
              <a:rPr lang="en" sz="1400" dirty="0" err="1"/>
              <a:t>hoslem.test</a:t>
            </a:r>
            <a:r>
              <a:rPr lang="en" sz="1400" dirty="0"/>
              <a:t>(</a:t>
            </a:r>
            <a:r>
              <a:rPr lang="en" sz="1400" dirty="0" err="1"/>
              <a:t>mod$y</a:t>
            </a:r>
            <a:r>
              <a:rPr lang="en" sz="1400" dirty="0"/>
              <a:t>, fitted(mod), g=10)</a:t>
            </a:r>
          </a:p>
          <a:p>
            <a:pPr lvl="0" rtl="0">
              <a:spcBef>
                <a:spcPts val="0"/>
              </a:spcBef>
              <a:spcAft>
                <a:spcPts val="0"/>
              </a:spcAft>
              <a:buClr>
                <a:schemeClr val="dk1"/>
              </a:buClr>
              <a:buSzPct val="91666"/>
              <a:buFont typeface="Arial"/>
              <a:buNone/>
            </a:pPr>
            <a:endParaRPr sz="1400" dirty="0">
              <a:latin typeface="Economica"/>
              <a:ea typeface="Economica"/>
              <a:cs typeface="Economica"/>
              <a:sym typeface="Economica"/>
            </a:endParaRPr>
          </a:p>
          <a:p>
            <a:pPr lvl="0">
              <a:spcBef>
                <a:spcPts val="0"/>
              </a:spcBef>
              <a:buNone/>
            </a:pPr>
            <a:endParaRPr sz="1200" dirty="0"/>
          </a:p>
        </p:txBody>
      </p:sp>
      <p:pic>
        <p:nvPicPr>
          <p:cNvPr id="167" name="Shape 167"/>
          <p:cNvPicPr preferRelativeResize="0"/>
          <p:nvPr/>
        </p:nvPicPr>
        <p:blipFill rotWithShape="1">
          <a:blip r:embed="rId3">
            <a:alphaModFix/>
          </a:blip>
          <a:srcRect l="2310" r="-2310"/>
          <a:stretch/>
        </p:blipFill>
        <p:spPr>
          <a:xfrm>
            <a:off x="6134100" y="833350"/>
            <a:ext cx="3009900" cy="3527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1192925" y="2156100"/>
            <a:ext cx="6918000" cy="831300"/>
          </a:xfrm>
          <a:prstGeom prst="rect">
            <a:avLst/>
          </a:prstGeom>
        </p:spPr>
        <p:txBody>
          <a:bodyPr lIns="91425" tIns="91425" rIns="91425" bIns="91425" anchor="b" anchorCtr="0">
            <a:noAutofit/>
          </a:bodyPr>
          <a:lstStyle/>
          <a:p>
            <a:pPr lvl="0" algn="ctr" rtl="0">
              <a:spcBef>
                <a:spcPts val="0"/>
              </a:spcBef>
              <a:buNone/>
            </a:pPr>
            <a:r>
              <a:rPr lang="en"/>
              <a:t>Example</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Shape 177"/>
          <p:cNvPicPr preferRelativeResize="0"/>
          <p:nvPr/>
        </p:nvPicPr>
        <p:blipFill rotWithShape="1">
          <a:blip r:embed="rId3">
            <a:alphaModFix/>
          </a:blip>
          <a:srcRect b="3306"/>
          <a:stretch/>
        </p:blipFill>
        <p:spPr>
          <a:xfrm>
            <a:off x="-12900" y="63600"/>
            <a:ext cx="5446275" cy="4850574"/>
          </a:xfrm>
          <a:prstGeom prst="rect">
            <a:avLst/>
          </a:prstGeom>
          <a:noFill/>
          <a:ln>
            <a:noFill/>
          </a:ln>
        </p:spPr>
      </p:pic>
      <p:sp>
        <p:nvSpPr>
          <p:cNvPr id="178" name="Shape 178"/>
          <p:cNvSpPr txBox="1"/>
          <p:nvPr/>
        </p:nvSpPr>
        <p:spPr>
          <a:xfrm>
            <a:off x="5520250" y="1456900"/>
            <a:ext cx="3291900" cy="2082600"/>
          </a:xfrm>
          <a:prstGeom prst="rect">
            <a:avLst/>
          </a:prstGeom>
          <a:noFill/>
          <a:ln>
            <a:noFill/>
          </a:ln>
        </p:spPr>
        <p:txBody>
          <a:bodyPr lIns="91425" tIns="91425" rIns="91425" bIns="91425" anchor="ctr" anchorCtr="0">
            <a:noAutofit/>
          </a:bodyPr>
          <a:lstStyle/>
          <a:p>
            <a:pPr marL="0" marR="0" lvl="0" indent="0" algn="l" rtl="0">
              <a:lnSpc>
                <a:spcPct val="115000"/>
              </a:lnSpc>
              <a:spcBef>
                <a:spcPts val="0"/>
              </a:spcBef>
              <a:spcAft>
                <a:spcPts val="1600"/>
              </a:spcAft>
              <a:buNone/>
            </a:pPr>
            <a:r>
              <a:rPr lang="en" sz="1800" dirty="0">
                <a:solidFill>
                  <a:schemeClr val="dk1"/>
                </a:solidFill>
                <a:latin typeface="Open Sans"/>
                <a:ea typeface="Open Sans"/>
                <a:cs typeface="Open Sans"/>
                <a:sym typeface="Open Sans"/>
              </a:rPr>
              <a:t>Pulmonary Severity was graded with the pulmonary obstruction score</a:t>
            </a:r>
          </a:p>
          <a:p>
            <a:pPr lvl="0" rtl="0">
              <a:lnSpc>
                <a:spcPct val="115000"/>
              </a:lnSpc>
              <a:spcBef>
                <a:spcPts val="0"/>
              </a:spcBef>
              <a:buNone/>
            </a:pPr>
            <a:endParaRPr sz="1800" dirty="0">
              <a:solidFill>
                <a:schemeClr val="dk1"/>
              </a:solidFill>
              <a:latin typeface="Open Sans"/>
              <a:ea typeface="Open Sans"/>
              <a:cs typeface="Open Sans"/>
              <a:sym typeface="Open Sans"/>
            </a:endParaRPr>
          </a:p>
          <a:p>
            <a:pPr lvl="0" rtl="0">
              <a:lnSpc>
                <a:spcPct val="115000"/>
              </a:lnSpc>
              <a:spcBef>
                <a:spcPts val="0"/>
              </a:spcBef>
              <a:buNone/>
            </a:pPr>
            <a:r>
              <a:rPr lang="en" sz="1800" dirty="0">
                <a:solidFill>
                  <a:schemeClr val="dk1"/>
                </a:solidFill>
                <a:latin typeface="Open Sans"/>
                <a:ea typeface="Open Sans"/>
                <a:cs typeface="Open Sans"/>
                <a:sym typeface="Open Sans"/>
              </a:rPr>
              <a:t>Obstruction score = 20</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p:nvPr/>
        </p:nvSpPr>
        <p:spPr>
          <a:xfrm>
            <a:off x="5765950" y="1530450"/>
            <a:ext cx="3198300" cy="2082600"/>
          </a:xfrm>
          <a:prstGeom prst="rect">
            <a:avLst/>
          </a:prstGeom>
          <a:noFill/>
          <a:ln>
            <a:noFill/>
          </a:ln>
        </p:spPr>
        <p:txBody>
          <a:bodyPr lIns="91425" tIns="91425" rIns="91425" bIns="91425" anchor="ctr" anchorCtr="0">
            <a:noAutofit/>
          </a:bodyPr>
          <a:lstStyle/>
          <a:p>
            <a:pPr marL="0" marR="0" lvl="0" indent="0" algn="l" rtl="0">
              <a:lnSpc>
                <a:spcPct val="115000"/>
              </a:lnSpc>
              <a:spcBef>
                <a:spcPts val="0"/>
              </a:spcBef>
              <a:spcAft>
                <a:spcPts val="1600"/>
              </a:spcAft>
              <a:buNone/>
            </a:pPr>
            <a:r>
              <a:rPr lang="en" sz="1800" smtClean="0">
                <a:solidFill>
                  <a:schemeClr val="dk1"/>
                </a:solidFill>
                <a:latin typeface="Open Sans"/>
                <a:ea typeface="Open Sans"/>
                <a:cs typeface="Open Sans"/>
                <a:sym typeface="Open Sans"/>
              </a:rPr>
              <a:t>Short axis diameter of right ventricle (RV) = 57 mm</a:t>
            </a:r>
            <a:endParaRPr lang="en" sz="1800">
              <a:solidFill>
                <a:schemeClr val="dk1"/>
              </a:solidFill>
              <a:latin typeface="Open Sans"/>
              <a:ea typeface="Open Sans"/>
              <a:cs typeface="Open Sans"/>
              <a:sym typeface="Open Sans"/>
            </a:endParaRPr>
          </a:p>
        </p:txBody>
      </p:sp>
      <p:pic>
        <p:nvPicPr>
          <p:cNvPr id="184" name="Shape 184"/>
          <p:cNvPicPr preferRelativeResize="0"/>
          <p:nvPr/>
        </p:nvPicPr>
        <p:blipFill>
          <a:blip r:embed="rId3">
            <a:alphaModFix/>
          </a:blip>
          <a:stretch>
            <a:fillRect/>
          </a:stretch>
        </p:blipFill>
        <p:spPr>
          <a:xfrm>
            <a:off x="42450" y="111150"/>
            <a:ext cx="5565399" cy="4874249"/>
          </a:xfrm>
          <a:prstGeom prst="rect">
            <a:avLst/>
          </a:prstGeom>
          <a:noFill/>
          <a:ln>
            <a:noFill/>
          </a:ln>
        </p:spPr>
      </p:pic>
      <p:cxnSp>
        <p:nvCxnSpPr>
          <p:cNvPr id="4" name="Straight Connector 3"/>
          <p:cNvCxnSpPr/>
          <p:nvPr/>
        </p:nvCxnSpPr>
        <p:spPr>
          <a:xfrm>
            <a:off x="2569184" y="1190958"/>
            <a:ext cx="503800" cy="7127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a:t>Agenda</a:t>
            </a:r>
          </a:p>
        </p:txBody>
      </p:sp>
      <p:sp>
        <p:nvSpPr>
          <p:cNvPr id="70" name="Shape 70"/>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marL="457200" lvl="0" indent="-228600" rtl="0">
              <a:lnSpc>
                <a:spcPct val="100000"/>
              </a:lnSpc>
              <a:spcBef>
                <a:spcPts val="0"/>
              </a:spcBef>
              <a:spcAft>
                <a:spcPts val="0"/>
              </a:spcAft>
              <a:buChar char="❖"/>
            </a:pPr>
            <a:r>
              <a:rPr lang="en" dirty="0"/>
              <a:t>Introduction</a:t>
            </a:r>
          </a:p>
          <a:p>
            <a:pPr marL="914400" lvl="1" indent="-228600" rtl="0">
              <a:lnSpc>
                <a:spcPct val="100000"/>
              </a:lnSpc>
              <a:spcBef>
                <a:spcPts val="0"/>
              </a:spcBef>
              <a:spcAft>
                <a:spcPts val="0"/>
              </a:spcAft>
              <a:buChar char="➢"/>
            </a:pPr>
            <a:r>
              <a:rPr lang="en" dirty="0"/>
              <a:t>Acute Pulmonary Embolism</a:t>
            </a:r>
          </a:p>
          <a:p>
            <a:pPr marL="914400" lvl="1" indent="-228600" rtl="0">
              <a:lnSpc>
                <a:spcPct val="100000"/>
              </a:lnSpc>
              <a:spcBef>
                <a:spcPts val="0"/>
              </a:spcBef>
              <a:spcAft>
                <a:spcPts val="0"/>
              </a:spcAft>
              <a:buChar char="➢"/>
            </a:pPr>
            <a:r>
              <a:rPr lang="en" dirty="0"/>
              <a:t>Right Ventricular Dysfunction</a:t>
            </a:r>
          </a:p>
          <a:p>
            <a:pPr marL="457200" lvl="0" indent="-228600" rtl="0">
              <a:lnSpc>
                <a:spcPct val="100000"/>
              </a:lnSpc>
              <a:spcBef>
                <a:spcPts val="0"/>
              </a:spcBef>
              <a:spcAft>
                <a:spcPts val="0"/>
              </a:spcAft>
              <a:buChar char="❖"/>
            </a:pPr>
            <a:r>
              <a:rPr lang="en" dirty="0"/>
              <a:t>Objectives</a:t>
            </a:r>
          </a:p>
          <a:p>
            <a:pPr marL="457200" lvl="0" indent="-228600" rtl="0">
              <a:lnSpc>
                <a:spcPct val="100000"/>
              </a:lnSpc>
              <a:spcBef>
                <a:spcPts val="0"/>
              </a:spcBef>
              <a:spcAft>
                <a:spcPts val="0"/>
              </a:spcAft>
              <a:buChar char="❖"/>
            </a:pPr>
            <a:r>
              <a:rPr lang="en" dirty="0"/>
              <a:t>Material &amp; Methods</a:t>
            </a:r>
          </a:p>
          <a:p>
            <a:pPr marL="457200" lvl="0" indent="-228600" rtl="0">
              <a:lnSpc>
                <a:spcPct val="100000"/>
              </a:lnSpc>
              <a:spcBef>
                <a:spcPts val="0"/>
              </a:spcBef>
              <a:spcAft>
                <a:spcPts val="0"/>
              </a:spcAft>
              <a:buChar char="❖"/>
            </a:pPr>
            <a:r>
              <a:rPr lang="en" dirty="0"/>
              <a:t>Simulation</a:t>
            </a:r>
          </a:p>
          <a:p>
            <a:pPr marL="457200" lvl="0" indent="-228600" rtl="0">
              <a:lnSpc>
                <a:spcPct val="100000"/>
              </a:lnSpc>
              <a:spcBef>
                <a:spcPts val="0"/>
              </a:spcBef>
              <a:spcAft>
                <a:spcPts val="0"/>
              </a:spcAft>
              <a:buChar char="❖"/>
            </a:pPr>
            <a:r>
              <a:rPr lang="en" dirty="0"/>
              <a:t>Example</a:t>
            </a:r>
          </a:p>
          <a:p>
            <a:pPr marL="457200" lvl="0" indent="-228600" rtl="0">
              <a:lnSpc>
                <a:spcPct val="100000"/>
              </a:lnSpc>
              <a:spcBef>
                <a:spcPts val="0"/>
              </a:spcBef>
              <a:spcAft>
                <a:spcPts val="0"/>
              </a:spcAft>
              <a:buChar char="❖"/>
            </a:pPr>
            <a:r>
              <a:rPr lang="en" dirty="0"/>
              <a:t>Limitation</a:t>
            </a:r>
          </a:p>
          <a:p>
            <a:pPr marL="457200" lvl="0" indent="-228600" rtl="0">
              <a:lnSpc>
                <a:spcPct val="100000"/>
              </a:lnSpc>
              <a:spcBef>
                <a:spcPts val="0"/>
              </a:spcBef>
              <a:spcAft>
                <a:spcPts val="0"/>
              </a:spcAft>
              <a:buChar char="❖"/>
            </a:pPr>
            <a:r>
              <a:rPr lang="en" dirty="0"/>
              <a:t>Contribution</a:t>
            </a:r>
          </a:p>
          <a:p>
            <a:pPr marL="457200" lvl="0" indent="-228600">
              <a:lnSpc>
                <a:spcPct val="100000"/>
              </a:lnSpc>
              <a:spcBef>
                <a:spcPts val="0"/>
              </a:spcBef>
              <a:spcAft>
                <a:spcPts val="0"/>
              </a:spcAft>
              <a:buChar char="❖"/>
            </a:pPr>
            <a:r>
              <a:rPr lang="en" dirty="0"/>
              <a:t>Q&amp;A</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p:nvPr/>
        </p:nvSpPr>
        <p:spPr>
          <a:xfrm>
            <a:off x="5432525" y="1048325"/>
            <a:ext cx="3435000" cy="2548500"/>
          </a:xfrm>
          <a:prstGeom prst="rect">
            <a:avLst/>
          </a:prstGeom>
          <a:noFill/>
          <a:ln>
            <a:noFill/>
          </a:ln>
        </p:spPr>
        <p:txBody>
          <a:bodyPr lIns="91425" tIns="91425" rIns="91425" bIns="91425" anchor="ctr" anchorCtr="0">
            <a:noAutofit/>
          </a:bodyPr>
          <a:lstStyle/>
          <a:p>
            <a:pPr marR="0" lvl="0" algn="l" rtl="0">
              <a:lnSpc>
                <a:spcPct val="115000"/>
              </a:lnSpc>
              <a:spcBef>
                <a:spcPts val="0"/>
              </a:spcBef>
              <a:spcAft>
                <a:spcPts val="1600"/>
              </a:spcAft>
              <a:buNone/>
            </a:pPr>
            <a:r>
              <a:rPr lang="en" sz="1800" dirty="0">
                <a:solidFill>
                  <a:schemeClr val="dk1"/>
                </a:solidFill>
                <a:latin typeface="Open Sans"/>
                <a:ea typeface="Open Sans"/>
                <a:cs typeface="Open Sans"/>
                <a:sym typeface="Open Sans"/>
              </a:rPr>
              <a:t>Diameter of Inferior Vena Cava (IVC) = 27 mm</a:t>
            </a:r>
          </a:p>
          <a:p>
            <a:pPr lvl="0" rtl="0">
              <a:lnSpc>
                <a:spcPct val="115000"/>
              </a:lnSpc>
              <a:spcBef>
                <a:spcPts val="0"/>
              </a:spcBef>
              <a:buNone/>
            </a:pPr>
            <a:endParaRPr sz="2000" dirty="0">
              <a:solidFill>
                <a:schemeClr val="dk1"/>
              </a:solidFill>
              <a:latin typeface="Economica"/>
              <a:ea typeface="Economica"/>
              <a:cs typeface="Economica"/>
              <a:sym typeface="Economica"/>
            </a:endParaRPr>
          </a:p>
          <a:p>
            <a:pPr lvl="0" rtl="0">
              <a:lnSpc>
                <a:spcPct val="115000"/>
              </a:lnSpc>
              <a:spcBef>
                <a:spcPts val="0"/>
              </a:spcBef>
              <a:buNone/>
            </a:pPr>
            <a:r>
              <a:rPr lang="en" sz="1800" dirty="0">
                <a:solidFill>
                  <a:schemeClr val="dk1"/>
                </a:solidFill>
                <a:latin typeface="Open Sans"/>
                <a:ea typeface="Open Sans"/>
                <a:cs typeface="Open Sans"/>
                <a:sym typeface="Open Sans"/>
              </a:rPr>
              <a:t>Probability of right ventricular dysfunction (RVD) = 0.78</a:t>
            </a:r>
          </a:p>
        </p:txBody>
      </p:sp>
      <p:pic>
        <p:nvPicPr>
          <p:cNvPr id="190" name="Shape 190"/>
          <p:cNvPicPr preferRelativeResize="0"/>
          <p:nvPr/>
        </p:nvPicPr>
        <p:blipFill>
          <a:blip r:embed="rId3">
            <a:alphaModFix/>
          </a:blip>
          <a:stretch>
            <a:fillRect/>
          </a:stretch>
        </p:blipFill>
        <p:spPr>
          <a:xfrm>
            <a:off x="138000" y="153900"/>
            <a:ext cx="5120175" cy="4835700"/>
          </a:xfrm>
          <a:prstGeom prst="rect">
            <a:avLst/>
          </a:prstGeom>
          <a:noFill/>
          <a:ln>
            <a:noFill/>
          </a:ln>
        </p:spPr>
      </p:pic>
      <p:sp>
        <p:nvSpPr>
          <p:cNvPr id="2" name="Rectangle 1"/>
          <p:cNvSpPr/>
          <p:nvPr/>
        </p:nvSpPr>
        <p:spPr>
          <a:xfrm>
            <a:off x="4454820" y="2417862"/>
            <a:ext cx="234360" cy="307777"/>
          </a:xfrm>
          <a:prstGeom prst="rect">
            <a:avLst/>
          </a:prstGeom>
        </p:spPr>
        <p:txBody>
          <a:bodyPr wrap="none">
            <a:spAutoFit/>
          </a:bodyPr>
          <a:lstStyle/>
          <a:p>
            <a:r>
              <a:rPr lang="sk-SK" dirty="0"/>
              <a:t> </a:t>
            </a:r>
            <a:endParaRPr lang="en-US" dirty="0"/>
          </a:p>
        </p:txBody>
      </p:sp>
      <p:cxnSp>
        <p:nvCxnSpPr>
          <p:cNvPr id="4" name="Straight Connector 3"/>
          <p:cNvCxnSpPr/>
          <p:nvPr/>
        </p:nvCxnSpPr>
        <p:spPr>
          <a:xfrm>
            <a:off x="1933731" y="3132944"/>
            <a:ext cx="494676" cy="1499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it-IT" dirty="0" smtClean="0"/>
          </a:p>
          <a:p>
            <a:r>
              <a:rPr lang="it-IT" dirty="0" smtClean="0"/>
              <a:t>-8.361 + 0.132 x 20 + 0.078 x 57 +0.094 x 27  = 1.263</a:t>
            </a:r>
          </a:p>
          <a:p>
            <a:endParaRPr lang="it-IT" dirty="0" smtClean="0"/>
          </a:p>
          <a:p>
            <a:endParaRPr lang="it-IT" dirty="0"/>
          </a:p>
          <a:p>
            <a:r>
              <a:rPr lang="is-IS" dirty="0"/>
              <a:t>1/(1+e^-1.263</a:t>
            </a:r>
            <a:r>
              <a:rPr lang="is-IS" dirty="0" smtClean="0"/>
              <a:t>) = </a:t>
            </a:r>
            <a:r>
              <a:rPr lang="fi-FI" dirty="0"/>
              <a:t>0.7795</a:t>
            </a:r>
            <a:endParaRPr lang="en-US" dirty="0"/>
          </a:p>
        </p:txBody>
      </p:sp>
      <p:pic>
        <p:nvPicPr>
          <p:cNvPr id="4" name="Shape 130"/>
          <p:cNvPicPr preferRelativeResize="0"/>
          <p:nvPr/>
        </p:nvPicPr>
        <p:blipFill>
          <a:blip r:embed="rId2">
            <a:alphaModFix/>
          </a:blip>
          <a:stretch>
            <a:fillRect/>
          </a:stretch>
        </p:blipFill>
        <p:spPr>
          <a:xfrm>
            <a:off x="131818" y="1051309"/>
            <a:ext cx="3627049" cy="564525"/>
          </a:xfrm>
          <a:prstGeom prst="rect">
            <a:avLst/>
          </a:prstGeom>
          <a:noFill/>
          <a:ln>
            <a:noFill/>
          </a:ln>
        </p:spPr>
      </p:pic>
      <p:pic>
        <p:nvPicPr>
          <p:cNvPr id="5" name="Shape 129"/>
          <p:cNvPicPr preferRelativeResize="0"/>
          <p:nvPr/>
        </p:nvPicPr>
        <p:blipFill>
          <a:blip r:embed="rId3">
            <a:alphaModFix/>
          </a:blip>
          <a:stretch>
            <a:fillRect/>
          </a:stretch>
        </p:blipFill>
        <p:spPr>
          <a:xfrm>
            <a:off x="326690" y="2341180"/>
            <a:ext cx="1516753" cy="831299"/>
          </a:xfrm>
          <a:prstGeom prst="rect">
            <a:avLst/>
          </a:prstGeom>
          <a:noFill/>
          <a:ln>
            <a:noFill/>
          </a:ln>
        </p:spPr>
      </p:pic>
    </p:spTree>
    <p:extLst>
      <p:ext uri="{BB962C8B-B14F-4D97-AF65-F5344CB8AC3E}">
        <p14:creationId xmlns:p14="http://schemas.microsoft.com/office/powerpoint/2010/main" val="16746196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dirty="0"/>
              <a:t>Challenges</a:t>
            </a:r>
          </a:p>
        </p:txBody>
      </p:sp>
      <p:sp>
        <p:nvSpPr>
          <p:cNvPr id="196" name="Shape 196"/>
          <p:cNvSpPr txBox="1">
            <a:spLocks noGrp="1"/>
          </p:cNvSpPr>
          <p:nvPr>
            <p:ph type="body" idx="1"/>
          </p:nvPr>
        </p:nvSpPr>
        <p:spPr>
          <a:xfrm>
            <a:off x="311700" y="1116365"/>
            <a:ext cx="8520600" cy="3354000"/>
          </a:xfrm>
          <a:prstGeom prst="rect">
            <a:avLst/>
          </a:prstGeom>
        </p:spPr>
        <p:txBody>
          <a:bodyPr lIns="91425" tIns="91425" rIns="91425" bIns="91425" anchor="t" anchorCtr="0">
            <a:noAutofit/>
          </a:bodyPr>
          <a:lstStyle/>
          <a:p>
            <a:pPr marL="457200" lvl="0" indent="-330200" algn="just" rtl="0">
              <a:lnSpc>
                <a:spcPct val="100000"/>
              </a:lnSpc>
              <a:spcBef>
                <a:spcPts val="1100"/>
              </a:spcBef>
              <a:spcAft>
                <a:spcPts val="1100"/>
              </a:spcAft>
              <a:buClr>
                <a:srgbClr val="191919"/>
              </a:buClr>
              <a:buSzPct val="100000"/>
              <a:buFont typeface="Arial"/>
              <a:buChar char="❖"/>
            </a:pPr>
            <a:r>
              <a:rPr lang="en" sz="1600" dirty="0"/>
              <a:t>Substantial overlap in symptoms and signs of both disorders</a:t>
            </a:r>
          </a:p>
          <a:p>
            <a:pPr marL="457200" marR="0" lvl="0" indent="-330200" algn="just" rtl="0">
              <a:lnSpc>
                <a:spcPct val="100000"/>
              </a:lnSpc>
              <a:spcBef>
                <a:spcPts val="1100"/>
              </a:spcBef>
              <a:spcAft>
                <a:spcPts val="1100"/>
              </a:spcAft>
              <a:buClr>
                <a:srgbClr val="191919"/>
              </a:buClr>
              <a:buSzPct val="100000"/>
              <a:buFont typeface="Arial"/>
              <a:buChar char="❖"/>
            </a:pPr>
            <a:r>
              <a:rPr lang="en" sz="1600" dirty="0"/>
              <a:t>Dyspnea (breathing difficulty) is commonly reported symptom in both disorders</a:t>
            </a:r>
          </a:p>
          <a:p>
            <a:pPr marL="457200" marR="0" lvl="0" indent="-330200" algn="just" rtl="0">
              <a:lnSpc>
                <a:spcPct val="100000"/>
              </a:lnSpc>
              <a:spcBef>
                <a:spcPts val="1100"/>
              </a:spcBef>
              <a:spcAft>
                <a:spcPts val="1100"/>
              </a:spcAft>
              <a:buClr>
                <a:srgbClr val="191919"/>
              </a:buClr>
              <a:buSzPct val="100000"/>
              <a:buFont typeface="Arial"/>
              <a:buChar char="❖"/>
            </a:pPr>
            <a:r>
              <a:rPr lang="en" sz="1600" dirty="0"/>
              <a:t>Heart failure patients often demonstrate signs of right ventricular dysfunction in the absence of </a:t>
            </a:r>
            <a:r>
              <a:rPr lang="en" sz="1600" dirty="0" smtClean="0"/>
              <a:t>PE</a:t>
            </a:r>
            <a:endParaRPr lang="en" sz="1600" dirty="0"/>
          </a:p>
          <a:p>
            <a:pPr marL="457200" marR="0" lvl="0" indent="-330200" algn="just" rtl="0">
              <a:lnSpc>
                <a:spcPct val="100000"/>
              </a:lnSpc>
              <a:spcBef>
                <a:spcPts val="1100"/>
              </a:spcBef>
              <a:spcAft>
                <a:spcPts val="1100"/>
              </a:spcAft>
              <a:buClr>
                <a:srgbClr val="191919"/>
              </a:buClr>
              <a:buSzPct val="100000"/>
              <a:buFont typeface="Arial"/>
              <a:buChar char="❖"/>
            </a:pPr>
            <a:r>
              <a:rPr lang="en-US" sz="1600" dirty="0"/>
              <a:t>P</a:t>
            </a:r>
            <a:r>
              <a:rPr lang="en" sz="1600" dirty="0" err="1" smtClean="0"/>
              <a:t>ulmonary</a:t>
            </a:r>
            <a:r>
              <a:rPr lang="en" sz="1600" dirty="0" smtClean="0"/>
              <a:t> </a:t>
            </a:r>
            <a:r>
              <a:rPr lang="en" sz="1600" dirty="0"/>
              <a:t>vascular congestion or systemic hypertension should be stabilized </a:t>
            </a:r>
            <a:r>
              <a:rPr lang="en" sz="1600" dirty="0" smtClean="0"/>
              <a:t>before</a:t>
            </a:r>
            <a:r>
              <a:rPr lang="en-US" sz="1600" dirty="0" smtClean="0"/>
              <a:t> </a:t>
            </a:r>
            <a:r>
              <a:rPr lang="en" sz="1600" dirty="0" smtClean="0"/>
              <a:t>undergoing </a:t>
            </a:r>
            <a:r>
              <a:rPr lang="en" sz="1600" dirty="0"/>
              <a:t>chest CT</a:t>
            </a:r>
          </a:p>
          <a:p>
            <a:pPr lvl="0" rtl="0">
              <a:lnSpc>
                <a:spcPct val="100000"/>
              </a:lnSpc>
              <a:spcBef>
                <a:spcPts val="0"/>
              </a:spcBef>
              <a:buNone/>
            </a:pPr>
            <a:endParaRPr sz="1600" dirty="0"/>
          </a:p>
        </p:txBody>
      </p:sp>
    </p:spTree>
    <p:extLst>
      <p:ext uri="{BB962C8B-B14F-4D97-AF65-F5344CB8AC3E}">
        <p14:creationId xmlns:p14="http://schemas.microsoft.com/office/powerpoint/2010/main" val="559841012"/>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dirty="0"/>
              <a:t>Limitation</a:t>
            </a:r>
          </a:p>
        </p:txBody>
      </p:sp>
      <p:sp>
        <p:nvSpPr>
          <p:cNvPr id="196" name="Shape 196"/>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marL="457200" lvl="0" indent="-228600" rtl="0">
              <a:spcBef>
                <a:spcPts val="0"/>
              </a:spcBef>
              <a:buChar char="❖"/>
            </a:pPr>
            <a:r>
              <a:rPr lang="en" dirty="0"/>
              <a:t>Retrospective study</a:t>
            </a:r>
          </a:p>
          <a:p>
            <a:pPr marL="457200" lvl="0" indent="-228600" rtl="0">
              <a:spcBef>
                <a:spcPts val="0"/>
              </a:spcBef>
              <a:buChar char="❖"/>
            </a:pPr>
            <a:r>
              <a:rPr lang="en" dirty="0"/>
              <a:t>Only use existing data</a:t>
            </a:r>
          </a:p>
          <a:p>
            <a:pPr marL="457200" lvl="0" indent="-228600" rtl="0">
              <a:spcBef>
                <a:spcPts val="0"/>
              </a:spcBef>
              <a:buChar char="❖"/>
            </a:pPr>
            <a:r>
              <a:rPr lang="en" dirty="0"/>
              <a:t>Continue with Prospective Study</a:t>
            </a:r>
          </a:p>
        </p:txBody>
      </p:sp>
      <p:pic>
        <p:nvPicPr>
          <p:cNvPr id="197" name="Shape 197"/>
          <p:cNvPicPr preferRelativeResize="0"/>
          <p:nvPr/>
        </p:nvPicPr>
        <p:blipFill>
          <a:blip r:embed="rId3">
            <a:alphaModFix/>
          </a:blip>
          <a:stretch>
            <a:fillRect/>
          </a:stretch>
        </p:blipFill>
        <p:spPr>
          <a:xfrm>
            <a:off x="6131575" y="2512425"/>
            <a:ext cx="2857500" cy="23622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Contribution to Healthcare</a:t>
            </a:r>
          </a:p>
        </p:txBody>
      </p:sp>
      <p:sp>
        <p:nvSpPr>
          <p:cNvPr id="203" name="Shape 203"/>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marL="457200" lvl="0" indent="-228600" rtl="0">
              <a:spcBef>
                <a:spcPts val="0"/>
              </a:spcBef>
              <a:buChar char="❖"/>
            </a:pPr>
            <a:r>
              <a:rPr lang="en"/>
              <a:t>Reliable Assessment of RVD in the course of the acute PE</a:t>
            </a:r>
          </a:p>
          <a:p>
            <a:pPr marL="457200" lvl="0" indent="-228600" rtl="0">
              <a:spcBef>
                <a:spcPts val="0"/>
              </a:spcBef>
              <a:buChar char="❖"/>
            </a:pPr>
            <a:r>
              <a:rPr lang="en"/>
              <a:t>Performed better than single CT-based measurements</a:t>
            </a:r>
          </a:p>
          <a:p>
            <a:pPr lvl="0" rtl="0">
              <a:spcBef>
                <a:spcPts val="0"/>
              </a:spcBef>
              <a:buNone/>
            </a:pPr>
            <a:endParaRPr/>
          </a:p>
        </p:txBody>
      </p:sp>
      <p:pic>
        <p:nvPicPr>
          <p:cNvPr id="204" name="Shape 204"/>
          <p:cNvPicPr preferRelativeResize="0"/>
          <p:nvPr/>
        </p:nvPicPr>
        <p:blipFill>
          <a:blip r:embed="rId3">
            <a:alphaModFix/>
          </a:blip>
          <a:stretch>
            <a:fillRect/>
          </a:stretch>
        </p:blipFill>
        <p:spPr>
          <a:xfrm>
            <a:off x="6126325" y="2516800"/>
            <a:ext cx="2480500" cy="21934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p:nvPr/>
        </p:nvSpPr>
        <p:spPr>
          <a:xfrm>
            <a:off x="2463866" y="1657350"/>
            <a:ext cx="5008880" cy="584700"/>
          </a:xfrm>
          <a:prstGeom prst="rect">
            <a:avLst/>
          </a:prstGeom>
          <a:noFill/>
          <a:ln>
            <a:noFill/>
          </a:ln>
        </p:spPr>
        <p:txBody>
          <a:bodyPr lIns="91425" tIns="45700" rIns="91425" bIns="45700" anchor="ctr" anchorCtr="0">
            <a:noAutofit/>
          </a:bodyPr>
          <a:lstStyle/>
          <a:p>
            <a:pPr marL="0" marR="0" lvl="0" indent="-69850" algn="l" rtl="0">
              <a:lnSpc>
                <a:spcPct val="100000"/>
              </a:lnSpc>
              <a:spcBef>
                <a:spcPts val="0"/>
              </a:spcBef>
              <a:spcAft>
                <a:spcPts val="0"/>
              </a:spcAft>
              <a:buClr>
                <a:srgbClr val="000000"/>
              </a:buClr>
              <a:buSzPct val="26190"/>
              <a:buFont typeface="Arial"/>
              <a:buNone/>
            </a:pPr>
            <a:r>
              <a:rPr lang="en" sz="4200" dirty="0">
                <a:solidFill>
                  <a:schemeClr val="dk1"/>
                </a:solidFill>
                <a:latin typeface="Economica"/>
                <a:ea typeface="Economica"/>
                <a:cs typeface="Economica"/>
                <a:sym typeface="Economica"/>
              </a:rPr>
              <a:t>Question And Answer</a:t>
            </a:r>
          </a:p>
        </p:txBody>
      </p:sp>
      <p:sp>
        <p:nvSpPr>
          <p:cNvPr id="210" name="Shape 210"/>
          <p:cNvSpPr/>
          <p:nvPr/>
        </p:nvSpPr>
        <p:spPr>
          <a:xfrm flipH="1">
            <a:off x="7645606" y="2920526"/>
            <a:ext cx="603600" cy="713099"/>
          </a:xfrm>
          <a:custGeom>
            <a:avLst/>
            <a:gdLst/>
            <a:ahLst/>
            <a:cxnLst/>
            <a:rect l="0" t="0" r="0" b="0"/>
            <a:pathLst>
              <a:path w="120000" h="120000" extrusionOk="0">
                <a:moveTo>
                  <a:pt x="85876" y="85360"/>
                </a:moveTo>
                <a:cubicBezTo>
                  <a:pt x="80947" y="83416"/>
                  <a:pt x="78483" y="80412"/>
                  <a:pt x="77345" y="76877"/>
                </a:cubicBezTo>
                <a:cubicBezTo>
                  <a:pt x="79431" y="78114"/>
                  <a:pt x="81327" y="79705"/>
                  <a:pt x="83412" y="81472"/>
                </a:cubicBezTo>
                <a:cubicBezTo>
                  <a:pt x="102369" y="65213"/>
                  <a:pt x="111279" y="6008"/>
                  <a:pt x="76018" y="6008"/>
                </a:cubicBezTo>
                <a:cubicBezTo>
                  <a:pt x="72037" y="2650"/>
                  <a:pt x="66540" y="706"/>
                  <a:pt x="60473" y="530"/>
                </a:cubicBezTo>
                <a:cubicBezTo>
                  <a:pt x="42843" y="0"/>
                  <a:pt x="20853" y="13254"/>
                  <a:pt x="21232" y="43122"/>
                </a:cubicBezTo>
                <a:cubicBezTo>
                  <a:pt x="21421" y="61325"/>
                  <a:pt x="26729" y="70162"/>
                  <a:pt x="36018" y="81119"/>
                </a:cubicBezTo>
                <a:cubicBezTo>
                  <a:pt x="38293" y="79175"/>
                  <a:pt x="40568" y="77584"/>
                  <a:pt x="42843" y="75994"/>
                </a:cubicBezTo>
                <a:cubicBezTo>
                  <a:pt x="41895" y="80058"/>
                  <a:pt x="39620" y="83240"/>
                  <a:pt x="34123" y="85360"/>
                </a:cubicBezTo>
                <a:cubicBezTo>
                  <a:pt x="20094" y="90839"/>
                  <a:pt x="0" y="92253"/>
                  <a:pt x="568" y="108865"/>
                </a:cubicBezTo>
                <a:cubicBezTo>
                  <a:pt x="568" y="112577"/>
                  <a:pt x="2085" y="116288"/>
                  <a:pt x="4549" y="120000"/>
                </a:cubicBezTo>
                <a:cubicBezTo>
                  <a:pt x="60473" y="120000"/>
                  <a:pt x="60473" y="120000"/>
                  <a:pt x="60473" y="120000"/>
                </a:cubicBezTo>
                <a:cubicBezTo>
                  <a:pt x="115639" y="120000"/>
                  <a:pt x="115639" y="120000"/>
                  <a:pt x="115639" y="120000"/>
                </a:cubicBezTo>
                <a:cubicBezTo>
                  <a:pt x="117914" y="116288"/>
                  <a:pt x="119431" y="112577"/>
                  <a:pt x="119620" y="108865"/>
                </a:cubicBezTo>
                <a:cubicBezTo>
                  <a:pt x="120000" y="92253"/>
                  <a:pt x="100094" y="90839"/>
                  <a:pt x="85876" y="85360"/>
                </a:cubicBezTo>
                <a:close/>
                <a:moveTo>
                  <a:pt x="35829" y="58674"/>
                </a:moveTo>
                <a:cubicBezTo>
                  <a:pt x="34691" y="58497"/>
                  <a:pt x="33744" y="58144"/>
                  <a:pt x="32796" y="57437"/>
                </a:cubicBezTo>
                <a:cubicBezTo>
                  <a:pt x="40189" y="53372"/>
                  <a:pt x="46824" y="45596"/>
                  <a:pt x="60473" y="33755"/>
                </a:cubicBezTo>
                <a:cubicBezTo>
                  <a:pt x="62559" y="31988"/>
                  <a:pt x="64644" y="30044"/>
                  <a:pt x="67109" y="28100"/>
                </a:cubicBezTo>
                <a:cubicBezTo>
                  <a:pt x="65781" y="30220"/>
                  <a:pt x="63886" y="33225"/>
                  <a:pt x="60473" y="37290"/>
                </a:cubicBezTo>
                <a:cubicBezTo>
                  <a:pt x="56682" y="41885"/>
                  <a:pt x="50805" y="47717"/>
                  <a:pt x="41516" y="55493"/>
                </a:cubicBezTo>
                <a:cubicBezTo>
                  <a:pt x="46445" y="56200"/>
                  <a:pt x="53459" y="53549"/>
                  <a:pt x="60473" y="49307"/>
                </a:cubicBezTo>
                <a:cubicBezTo>
                  <a:pt x="67109" y="45243"/>
                  <a:pt x="73554" y="39764"/>
                  <a:pt x="78293" y="33932"/>
                </a:cubicBezTo>
                <a:cubicBezTo>
                  <a:pt x="80568" y="42238"/>
                  <a:pt x="83791" y="51428"/>
                  <a:pt x="87962" y="56730"/>
                </a:cubicBezTo>
                <a:cubicBezTo>
                  <a:pt x="86824" y="57790"/>
                  <a:pt x="85687" y="58497"/>
                  <a:pt x="84170" y="58674"/>
                </a:cubicBezTo>
                <a:cubicBezTo>
                  <a:pt x="79810" y="68571"/>
                  <a:pt x="71658" y="75994"/>
                  <a:pt x="60473" y="76170"/>
                </a:cubicBezTo>
                <a:cubicBezTo>
                  <a:pt x="60094" y="76170"/>
                  <a:pt x="60094" y="76170"/>
                  <a:pt x="60094" y="76170"/>
                </a:cubicBezTo>
                <a:cubicBezTo>
                  <a:pt x="48720" y="76170"/>
                  <a:pt x="40379" y="68748"/>
                  <a:pt x="35829" y="58674"/>
                </a:cubicBezTo>
                <a:close/>
                <a:moveTo>
                  <a:pt x="60473" y="113107"/>
                </a:moveTo>
                <a:cubicBezTo>
                  <a:pt x="43412" y="113460"/>
                  <a:pt x="26919" y="107452"/>
                  <a:pt x="15734" y="95434"/>
                </a:cubicBezTo>
                <a:cubicBezTo>
                  <a:pt x="21800" y="92783"/>
                  <a:pt x="29763" y="91016"/>
                  <a:pt x="37345" y="88541"/>
                </a:cubicBezTo>
                <a:cubicBezTo>
                  <a:pt x="42464" y="86597"/>
                  <a:pt x="45308" y="82002"/>
                  <a:pt x="47014" y="76524"/>
                </a:cubicBezTo>
                <a:cubicBezTo>
                  <a:pt x="50805" y="78468"/>
                  <a:pt x="55165" y="79705"/>
                  <a:pt x="60094" y="79705"/>
                </a:cubicBezTo>
                <a:cubicBezTo>
                  <a:pt x="60473" y="79705"/>
                  <a:pt x="60473" y="79705"/>
                  <a:pt x="60473" y="79705"/>
                </a:cubicBezTo>
                <a:cubicBezTo>
                  <a:pt x="65023" y="79705"/>
                  <a:pt x="69194" y="78468"/>
                  <a:pt x="72985" y="76524"/>
                </a:cubicBezTo>
                <a:cubicBezTo>
                  <a:pt x="74502" y="81826"/>
                  <a:pt x="77156" y="86597"/>
                  <a:pt x="81895" y="88541"/>
                </a:cubicBezTo>
                <a:cubicBezTo>
                  <a:pt x="88341" y="91016"/>
                  <a:pt x="98199" y="92783"/>
                  <a:pt x="105213" y="95964"/>
                </a:cubicBezTo>
                <a:cubicBezTo>
                  <a:pt x="92511" y="107275"/>
                  <a:pt x="76208" y="112930"/>
                  <a:pt x="60473" y="113107"/>
                </a:cubicBezTo>
                <a:close/>
              </a:path>
            </a:pathLst>
          </a:custGeom>
          <a:solidFill>
            <a:srgbClr val="A61C00"/>
          </a:solidFill>
          <a:ln>
            <a:noFill/>
          </a:ln>
        </p:spPr>
        <p:txBody>
          <a:bodyPr lIns="121900" tIns="60950" rIns="121900" bIns="60950" anchor="t" anchorCtr="0">
            <a:noAutofit/>
          </a:bodyPr>
          <a:lstStyle/>
          <a:p>
            <a:pPr marL="0" marR="0" lvl="0" indent="0" algn="l" rtl="0">
              <a:lnSpc>
                <a:spcPct val="100000"/>
              </a:lnSpc>
              <a:spcBef>
                <a:spcPts val="0"/>
              </a:spcBef>
              <a:spcAft>
                <a:spcPts val="0"/>
              </a:spcAft>
              <a:buClr>
                <a:srgbClr val="000000"/>
              </a:buClr>
              <a:buFont typeface="Calibri"/>
              <a:buNone/>
            </a:pPr>
            <a:endParaRPr sz="2400" b="0" i="0" u="none" strike="noStrike" cap="none">
              <a:solidFill>
                <a:srgbClr val="000000"/>
              </a:solidFill>
              <a:latin typeface="Calibri"/>
              <a:ea typeface="Calibri"/>
              <a:cs typeface="Calibri"/>
              <a:sym typeface="Calibri"/>
            </a:endParaRPr>
          </a:p>
        </p:txBody>
      </p:sp>
      <p:sp>
        <p:nvSpPr>
          <p:cNvPr id="211" name="Shape 211"/>
          <p:cNvSpPr/>
          <p:nvPr/>
        </p:nvSpPr>
        <p:spPr>
          <a:xfrm flipH="1">
            <a:off x="6092688" y="2920526"/>
            <a:ext cx="603600" cy="713099"/>
          </a:xfrm>
          <a:custGeom>
            <a:avLst/>
            <a:gdLst/>
            <a:ahLst/>
            <a:cxnLst/>
            <a:rect l="0" t="0" r="0" b="0"/>
            <a:pathLst>
              <a:path w="120000" h="120000" extrusionOk="0">
                <a:moveTo>
                  <a:pt x="106117" y="91351"/>
                </a:moveTo>
                <a:cubicBezTo>
                  <a:pt x="99841" y="88828"/>
                  <a:pt x="92234" y="87207"/>
                  <a:pt x="85958" y="84684"/>
                </a:cubicBezTo>
                <a:cubicBezTo>
                  <a:pt x="83296" y="83603"/>
                  <a:pt x="81394" y="82162"/>
                  <a:pt x="79873" y="80540"/>
                </a:cubicBezTo>
                <a:cubicBezTo>
                  <a:pt x="81965" y="81441"/>
                  <a:pt x="84247" y="81981"/>
                  <a:pt x="86909" y="82342"/>
                </a:cubicBezTo>
                <a:cubicBezTo>
                  <a:pt x="85388" y="78198"/>
                  <a:pt x="84437" y="74774"/>
                  <a:pt x="83866" y="71711"/>
                </a:cubicBezTo>
                <a:cubicBezTo>
                  <a:pt x="86339" y="73513"/>
                  <a:pt x="89381" y="74954"/>
                  <a:pt x="92805" y="76036"/>
                </a:cubicBezTo>
                <a:cubicBezTo>
                  <a:pt x="91093" y="72612"/>
                  <a:pt x="89572" y="69369"/>
                  <a:pt x="88431" y="66306"/>
                </a:cubicBezTo>
                <a:cubicBezTo>
                  <a:pt x="90522" y="67567"/>
                  <a:pt x="92805" y="68828"/>
                  <a:pt x="95277" y="69909"/>
                </a:cubicBezTo>
                <a:cubicBezTo>
                  <a:pt x="93755" y="65945"/>
                  <a:pt x="92805" y="62342"/>
                  <a:pt x="92424" y="59279"/>
                </a:cubicBezTo>
                <a:cubicBezTo>
                  <a:pt x="95467" y="59459"/>
                  <a:pt x="98320" y="59279"/>
                  <a:pt x="101362" y="58918"/>
                </a:cubicBezTo>
                <a:cubicBezTo>
                  <a:pt x="98129" y="55855"/>
                  <a:pt x="95657" y="53153"/>
                  <a:pt x="93946" y="50810"/>
                </a:cubicBezTo>
                <a:cubicBezTo>
                  <a:pt x="96798" y="50450"/>
                  <a:pt x="100221" y="49549"/>
                  <a:pt x="104025" y="47747"/>
                </a:cubicBezTo>
                <a:cubicBezTo>
                  <a:pt x="97369" y="44864"/>
                  <a:pt x="94326" y="38918"/>
                  <a:pt x="92995" y="32972"/>
                </a:cubicBezTo>
                <a:cubicBezTo>
                  <a:pt x="90713" y="21081"/>
                  <a:pt x="81774" y="2522"/>
                  <a:pt x="68462" y="2702"/>
                </a:cubicBezTo>
                <a:cubicBezTo>
                  <a:pt x="65800" y="1981"/>
                  <a:pt x="63137" y="1441"/>
                  <a:pt x="60665" y="1261"/>
                </a:cubicBezTo>
                <a:cubicBezTo>
                  <a:pt x="41838" y="0"/>
                  <a:pt x="29096" y="14054"/>
                  <a:pt x="26814" y="32612"/>
                </a:cubicBezTo>
                <a:cubicBezTo>
                  <a:pt x="25293" y="38738"/>
                  <a:pt x="22440" y="44864"/>
                  <a:pt x="15594" y="47747"/>
                </a:cubicBezTo>
                <a:cubicBezTo>
                  <a:pt x="19397" y="49549"/>
                  <a:pt x="22820" y="50450"/>
                  <a:pt x="25673" y="50810"/>
                </a:cubicBezTo>
                <a:cubicBezTo>
                  <a:pt x="23961" y="53153"/>
                  <a:pt x="21489" y="55855"/>
                  <a:pt x="18256" y="58918"/>
                </a:cubicBezTo>
                <a:cubicBezTo>
                  <a:pt x="21109" y="59279"/>
                  <a:pt x="24152" y="59459"/>
                  <a:pt x="27194" y="59279"/>
                </a:cubicBezTo>
                <a:cubicBezTo>
                  <a:pt x="26814" y="62342"/>
                  <a:pt x="25863" y="65945"/>
                  <a:pt x="24342" y="69909"/>
                </a:cubicBezTo>
                <a:cubicBezTo>
                  <a:pt x="26814" y="68828"/>
                  <a:pt x="29096" y="67567"/>
                  <a:pt x="31188" y="66306"/>
                </a:cubicBezTo>
                <a:cubicBezTo>
                  <a:pt x="30047" y="69369"/>
                  <a:pt x="28526" y="72612"/>
                  <a:pt x="26814" y="76036"/>
                </a:cubicBezTo>
                <a:cubicBezTo>
                  <a:pt x="30237" y="74954"/>
                  <a:pt x="33280" y="73513"/>
                  <a:pt x="35752" y="71711"/>
                </a:cubicBezTo>
                <a:cubicBezTo>
                  <a:pt x="35182" y="74774"/>
                  <a:pt x="34231" y="78198"/>
                  <a:pt x="32709" y="82342"/>
                </a:cubicBezTo>
                <a:cubicBezTo>
                  <a:pt x="35752" y="81981"/>
                  <a:pt x="38225" y="81261"/>
                  <a:pt x="40507" y="80360"/>
                </a:cubicBezTo>
                <a:cubicBezTo>
                  <a:pt x="38985" y="81981"/>
                  <a:pt x="37083" y="83423"/>
                  <a:pt x="34231" y="84684"/>
                </a:cubicBezTo>
                <a:cubicBezTo>
                  <a:pt x="27765" y="87207"/>
                  <a:pt x="20348" y="88828"/>
                  <a:pt x="13882" y="91351"/>
                </a:cubicBezTo>
                <a:cubicBezTo>
                  <a:pt x="6085" y="94774"/>
                  <a:pt x="0" y="99279"/>
                  <a:pt x="380" y="108648"/>
                </a:cubicBezTo>
                <a:cubicBezTo>
                  <a:pt x="380" y="112432"/>
                  <a:pt x="1901" y="116216"/>
                  <a:pt x="4374" y="120000"/>
                </a:cubicBezTo>
                <a:cubicBezTo>
                  <a:pt x="13882" y="120000"/>
                  <a:pt x="13882" y="120000"/>
                  <a:pt x="13882" y="120000"/>
                </a:cubicBezTo>
                <a:cubicBezTo>
                  <a:pt x="60665" y="120000"/>
                  <a:pt x="60665" y="120000"/>
                  <a:pt x="60665" y="120000"/>
                </a:cubicBezTo>
                <a:cubicBezTo>
                  <a:pt x="106117" y="120000"/>
                  <a:pt x="106117" y="120000"/>
                  <a:pt x="106117" y="120000"/>
                </a:cubicBezTo>
                <a:cubicBezTo>
                  <a:pt x="115816" y="120000"/>
                  <a:pt x="115816" y="120000"/>
                  <a:pt x="115816" y="120000"/>
                </a:cubicBezTo>
                <a:cubicBezTo>
                  <a:pt x="118098" y="116216"/>
                  <a:pt x="119619" y="112432"/>
                  <a:pt x="119809" y="108648"/>
                </a:cubicBezTo>
                <a:cubicBezTo>
                  <a:pt x="120000" y="99279"/>
                  <a:pt x="114104" y="94774"/>
                  <a:pt x="106117" y="91351"/>
                </a:cubicBezTo>
                <a:close/>
                <a:moveTo>
                  <a:pt x="35752" y="57477"/>
                </a:moveTo>
                <a:cubicBezTo>
                  <a:pt x="27955" y="56216"/>
                  <a:pt x="25673" y="40540"/>
                  <a:pt x="31759" y="34954"/>
                </a:cubicBezTo>
                <a:cubicBezTo>
                  <a:pt x="33090" y="34954"/>
                  <a:pt x="34231" y="36756"/>
                  <a:pt x="34801" y="38558"/>
                </a:cubicBezTo>
                <a:cubicBezTo>
                  <a:pt x="34231" y="40900"/>
                  <a:pt x="33090" y="43063"/>
                  <a:pt x="30998" y="45045"/>
                </a:cubicBezTo>
                <a:cubicBezTo>
                  <a:pt x="39746" y="43603"/>
                  <a:pt x="52107" y="36216"/>
                  <a:pt x="60665" y="28828"/>
                </a:cubicBezTo>
                <a:cubicBezTo>
                  <a:pt x="62187" y="27387"/>
                  <a:pt x="63518" y="26126"/>
                  <a:pt x="64849" y="24684"/>
                </a:cubicBezTo>
                <a:cubicBezTo>
                  <a:pt x="63898" y="26846"/>
                  <a:pt x="62567" y="28828"/>
                  <a:pt x="60665" y="30810"/>
                </a:cubicBezTo>
                <a:cubicBezTo>
                  <a:pt x="56862" y="34774"/>
                  <a:pt x="50966" y="38738"/>
                  <a:pt x="42599" y="43423"/>
                </a:cubicBezTo>
                <a:cubicBezTo>
                  <a:pt x="49445" y="42702"/>
                  <a:pt x="55530" y="40900"/>
                  <a:pt x="60665" y="38738"/>
                </a:cubicBezTo>
                <a:cubicBezTo>
                  <a:pt x="68082" y="35315"/>
                  <a:pt x="73407" y="30450"/>
                  <a:pt x="76259" y="24684"/>
                </a:cubicBezTo>
                <a:cubicBezTo>
                  <a:pt x="74928" y="30810"/>
                  <a:pt x="72266" y="34234"/>
                  <a:pt x="67511" y="38738"/>
                </a:cubicBezTo>
                <a:cubicBezTo>
                  <a:pt x="74738" y="36756"/>
                  <a:pt x="79873" y="34774"/>
                  <a:pt x="83106" y="31891"/>
                </a:cubicBezTo>
                <a:cubicBezTo>
                  <a:pt x="83296" y="33873"/>
                  <a:pt x="83486" y="35675"/>
                  <a:pt x="83296" y="37657"/>
                </a:cubicBezTo>
                <a:cubicBezTo>
                  <a:pt x="83106" y="45045"/>
                  <a:pt x="83676" y="43243"/>
                  <a:pt x="85007" y="39099"/>
                </a:cubicBezTo>
                <a:cubicBezTo>
                  <a:pt x="85768" y="37117"/>
                  <a:pt x="86909" y="35135"/>
                  <a:pt x="88431" y="34954"/>
                </a:cubicBezTo>
                <a:cubicBezTo>
                  <a:pt x="94516" y="40540"/>
                  <a:pt x="92234" y="56216"/>
                  <a:pt x="84437" y="57477"/>
                </a:cubicBezTo>
                <a:cubicBezTo>
                  <a:pt x="79873" y="67567"/>
                  <a:pt x="71695" y="74954"/>
                  <a:pt x="60665" y="75315"/>
                </a:cubicBezTo>
                <a:cubicBezTo>
                  <a:pt x="60475" y="75315"/>
                  <a:pt x="60285" y="75315"/>
                  <a:pt x="60095" y="75315"/>
                </a:cubicBezTo>
                <a:cubicBezTo>
                  <a:pt x="48684" y="75315"/>
                  <a:pt x="40316" y="67747"/>
                  <a:pt x="35752" y="57477"/>
                </a:cubicBezTo>
                <a:close/>
                <a:moveTo>
                  <a:pt x="47163" y="75675"/>
                </a:moveTo>
                <a:cubicBezTo>
                  <a:pt x="50966" y="77837"/>
                  <a:pt x="55340" y="78918"/>
                  <a:pt x="60095" y="78918"/>
                </a:cubicBezTo>
                <a:cubicBezTo>
                  <a:pt x="60285" y="78918"/>
                  <a:pt x="60475" y="78918"/>
                  <a:pt x="60665" y="78918"/>
                </a:cubicBezTo>
                <a:cubicBezTo>
                  <a:pt x="65229" y="78918"/>
                  <a:pt x="69603" y="77657"/>
                  <a:pt x="73407" y="75495"/>
                </a:cubicBezTo>
                <a:cubicBezTo>
                  <a:pt x="74928" y="81081"/>
                  <a:pt x="77971" y="85945"/>
                  <a:pt x="83106" y="87927"/>
                </a:cubicBezTo>
                <a:cubicBezTo>
                  <a:pt x="77210" y="94774"/>
                  <a:pt x="68843" y="98378"/>
                  <a:pt x="60665" y="98558"/>
                </a:cubicBezTo>
                <a:cubicBezTo>
                  <a:pt x="51537" y="98918"/>
                  <a:pt x="42599" y="95495"/>
                  <a:pt x="37464" y="87927"/>
                </a:cubicBezTo>
                <a:cubicBezTo>
                  <a:pt x="42599" y="85945"/>
                  <a:pt x="45451" y="81261"/>
                  <a:pt x="47163" y="75675"/>
                </a:cubicBezTo>
                <a:close/>
                <a:moveTo>
                  <a:pt x="19207" y="119819"/>
                </a:moveTo>
                <a:cubicBezTo>
                  <a:pt x="19017" y="115315"/>
                  <a:pt x="17496" y="111531"/>
                  <a:pt x="15404" y="108828"/>
                </a:cubicBezTo>
                <a:cubicBezTo>
                  <a:pt x="15023" y="108288"/>
                  <a:pt x="14453" y="107567"/>
                  <a:pt x="13882" y="107027"/>
                </a:cubicBezTo>
                <a:cubicBezTo>
                  <a:pt x="11410" y="104324"/>
                  <a:pt x="8748" y="103063"/>
                  <a:pt x="7226" y="103063"/>
                </a:cubicBezTo>
                <a:cubicBezTo>
                  <a:pt x="7226" y="101621"/>
                  <a:pt x="7226" y="101621"/>
                  <a:pt x="7226" y="101621"/>
                </a:cubicBezTo>
                <a:cubicBezTo>
                  <a:pt x="8748" y="101621"/>
                  <a:pt x="11410" y="102702"/>
                  <a:pt x="13882" y="105045"/>
                </a:cubicBezTo>
                <a:cubicBezTo>
                  <a:pt x="14833" y="105945"/>
                  <a:pt x="15784" y="106846"/>
                  <a:pt x="16545" y="108108"/>
                </a:cubicBezTo>
                <a:cubicBezTo>
                  <a:pt x="18637" y="110990"/>
                  <a:pt x="20348" y="114954"/>
                  <a:pt x="20538" y="119819"/>
                </a:cubicBezTo>
                <a:lnTo>
                  <a:pt x="19207" y="119819"/>
                </a:lnTo>
                <a:close/>
                <a:moveTo>
                  <a:pt x="81774" y="99099"/>
                </a:moveTo>
                <a:cubicBezTo>
                  <a:pt x="75499" y="103423"/>
                  <a:pt x="67892" y="105585"/>
                  <a:pt x="60665" y="105765"/>
                </a:cubicBezTo>
                <a:cubicBezTo>
                  <a:pt x="60095" y="105765"/>
                  <a:pt x="59524" y="105765"/>
                  <a:pt x="58954" y="105765"/>
                </a:cubicBezTo>
                <a:cubicBezTo>
                  <a:pt x="51156" y="105585"/>
                  <a:pt x="43359" y="103063"/>
                  <a:pt x="37274" y="98378"/>
                </a:cubicBezTo>
                <a:cubicBezTo>
                  <a:pt x="34801" y="96396"/>
                  <a:pt x="32519" y="94054"/>
                  <a:pt x="30618" y="91171"/>
                </a:cubicBezTo>
                <a:cubicBezTo>
                  <a:pt x="31949" y="90450"/>
                  <a:pt x="31949" y="90450"/>
                  <a:pt x="31949" y="90450"/>
                </a:cubicBezTo>
                <a:cubicBezTo>
                  <a:pt x="33660" y="93153"/>
                  <a:pt x="35752" y="95315"/>
                  <a:pt x="38225" y="97297"/>
                </a:cubicBezTo>
                <a:cubicBezTo>
                  <a:pt x="43930" y="101801"/>
                  <a:pt x="51347" y="104144"/>
                  <a:pt x="58954" y="104324"/>
                </a:cubicBezTo>
                <a:cubicBezTo>
                  <a:pt x="59524" y="104324"/>
                  <a:pt x="60095" y="104324"/>
                  <a:pt x="60665" y="104324"/>
                </a:cubicBezTo>
                <a:cubicBezTo>
                  <a:pt x="67702" y="104144"/>
                  <a:pt x="74928" y="101981"/>
                  <a:pt x="81014" y="98018"/>
                </a:cubicBezTo>
                <a:cubicBezTo>
                  <a:pt x="84057" y="95855"/>
                  <a:pt x="86909" y="93153"/>
                  <a:pt x="89381" y="90090"/>
                </a:cubicBezTo>
                <a:cubicBezTo>
                  <a:pt x="90522" y="90990"/>
                  <a:pt x="90522" y="90990"/>
                  <a:pt x="90522" y="90990"/>
                </a:cubicBezTo>
                <a:cubicBezTo>
                  <a:pt x="88050" y="94234"/>
                  <a:pt x="85007" y="96936"/>
                  <a:pt x="81774" y="99099"/>
                </a:cubicBezTo>
                <a:close/>
                <a:moveTo>
                  <a:pt x="112773" y="103063"/>
                </a:moveTo>
                <a:cubicBezTo>
                  <a:pt x="111251" y="103063"/>
                  <a:pt x="108589" y="104324"/>
                  <a:pt x="106117" y="107027"/>
                </a:cubicBezTo>
                <a:cubicBezTo>
                  <a:pt x="105546" y="107567"/>
                  <a:pt x="105166" y="108288"/>
                  <a:pt x="104595" y="108828"/>
                </a:cubicBezTo>
                <a:cubicBezTo>
                  <a:pt x="102694" y="111531"/>
                  <a:pt x="101172" y="115315"/>
                  <a:pt x="100792" y="119819"/>
                </a:cubicBezTo>
                <a:cubicBezTo>
                  <a:pt x="99461" y="119819"/>
                  <a:pt x="99461" y="119819"/>
                  <a:pt x="99461" y="119819"/>
                </a:cubicBezTo>
                <a:cubicBezTo>
                  <a:pt x="99651" y="114954"/>
                  <a:pt x="101362" y="110990"/>
                  <a:pt x="103454" y="108108"/>
                </a:cubicBezTo>
                <a:cubicBezTo>
                  <a:pt x="104405" y="106846"/>
                  <a:pt x="105166" y="105945"/>
                  <a:pt x="106117" y="105045"/>
                </a:cubicBezTo>
                <a:cubicBezTo>
                  <a:pt x="108589" y="102702"/>
                  <a:pt x="111251" y="101621"/>
                  <a:pt x="112773" y="101621"/>
                </a:cubicBezTo>
                <a:lnTo>
                  <a:pt x="112773" y="103063"/>
                </a:lnTo>
                <a:close/>
              </a:path>
            </a:pathLst>
          </a:custGeom>
          <a:solidFill>
            <a:srgbClr val="A61C00"/>
          </a:solidFill>
          <a:ln>
            <a:noFill/>
          </a:ln>
        </p:spPr>
        <p:txBody>
          <a:bodyPr lIns="121900" tIns="60950" rIns="121900" bIns="60950" anchor="t" anchorCtr="0">
            <a:noAutofit/>
          </a:bodyPr>
          <a:lstStyle/>
          <a:p>
            <a:pPr marL="0" marR="0" lvl="0" indent="0" algn="l" rtl="0">
              <a:lnSpc>
                <a:spcPct val="100000"/>
              </a:lnSpc>
              <a:spcBef>
                <a:spcPts val="0"/>
              </a:spcBef>
              <a:spcAft>
                <a:spcPts val="0"/>
              </a:spcAft>
              <a:buClr>
                <a:srgbClr val="000000"/>
              </a:buClr>
              <a:buFont typeface="Calibri"/>
              <a:buNone/>
            </a:pPr>
            <a:endParaRPr sz="2400" b="0" i="0" u="none" strike="noStrike" cap="none">
              <a:solidFill>
                <a:srgbClr val="000000"/>
              </a:solidFill>
              <a:latin typeface="Calibri"/>
              <a:ea typeface="Calibri"/>
              <a:cs typeface="Calibri"/>
              <a:sym typeface="Calibri"/>
            </a:endParaRPr>
          </a:p>
        </p:txBody>
      </p:sp>
      <p:sp>
        <p:nvSpPr>
          <p:cNvPr id="212" name="Shape 212"/>
          <p:cNvSpPr/>
          <p:nvPr/>
        </p:nvSpPr>
        <p:spPr>
          <a:xfrm flipH="1">
            <a:off x="5316228" y="2922943"/>
            <a:ext cx="603600" cy="708300"/>
          </a:xfrm>
          <a:custGeom>
            <a:avLst/>
            <a:gdLst/>
            <a:ahLst/>
            <a:cxnLst/>
            <a:rect l="0" t="0" r="0" b="0"/>
            <a:pathLst>
              <a:path w="120000" h="120000" extrusionOk="0">
                <a:moveTo>
                  <a:pt x="107448" y="94736"/>
                </a:moveTo>
                <a:cubicBezTo>
                  <a:pt x="109730" y="91012"/>
                  <a:pt x="107638" y="87935"/>
                  <a:pt x="103645" y="85991"/>
                </a:cubicBezTo>
                <a:cubicBezTo>
                  <a:pt x="98320" y="83400"/>
                  <a:pt x="101933" y="78704"/>
                  <a:pt x="107828" y="76113"/>
                </a:cubicBezTo>
                <a:cubicBezTo>
                  <a:pt x="113534" y="73522"/>
                  <a:pt x="115435" y="68987"/>
                  <a:pt x="108019" y="65910"/>
                </a:cubicBezTo>
                <a:cubicBezTo>
                  <a:pt x="100792" y="62672"/>
                  <a:pt x="101172" y="61700"/>
                  <a:pt x="108019" y="55870"/>
                </a:cubicBezTo>
                <a:cubicBezTo>
                  <a:pt x="114865" y="49878"/>
                  <a:pt x="111442" y="35951"/>
                  <a:pt x="101743" y="33684"/>
                </a:cubicBezTo>
                <a:cubicBezTo>
                  <a:pt x="92044" y="31417"/>
                  <a:pt x="94516" y="26882"/>
                  <a:pt x="90522" y="17327"/>
                </a:cubicBezTo>
                <a:cubicBezTo>
                  <a:pt x="86719" y="8259"/>
                  <a:pt x="60665" y="0"/>
                  <a:pt x="51347" y="9716"/>
                </a:cubicBezTo>
                <a:cubicBezTo>
                  <a:pt x="44881" y="3724"/>
                  <a:pt x="30618" y="11821"/>
                  <a:pt x="27765" y="20728"/>
                </a:cubicBezTo>
                <a:cubicBezTo>
                  <a:pt x="24912" y="29797"/>
                  <a:pt x="27004" y="32226"/>
                  <a:pt x="19397" y="33522"/>
                </a:cubicBezTo>
                <a:cubicBezTo>
                  <a:pt x="11790" y="34817"/>
                  <a:pt x="7036" y="44210"/>
                  <a:pt x="11980" y="50202"/>
                </a:cubicBezTo>
                <a:cubicBezTo>
                  <a:pt x="16925" y="56032"/>
                  <a:pt x="19207" y="58785"/>
                  <a:pt x="12171" y="63157"/>
                </a:cubicBezTo>
                <a:cubicBezTo>
                  <a:pt x="5134" y="67530"/>
                  <a:pt x="6465" y="75303"/>
                  <a:pt x="13122" y="78056"/>
                </a:cubicBezTo>
                <a:cubicBezTo>
                  <a:pt x="19778" y="80647"/>
                  <a:pt x="21109" y="84696"/>
                  <a:pt x="15784" y="87287"/>
                </a:cubicBezTo>
                <a:cubicBezTo>
                  <a:pt x="11980" y="89230"/>
                  <a:pt x="10079" y="91983"/>
                  <a:pt x="12741" y="94736"/>
                </a:cubicBezTo>
                <a:cubicBezTo>
                  <a:pt x="5515" y="97651"/>
                  <a:pt x="0" y="101862"/>
                  <a:pt x="380" y="109797"/>
                </a:cubicBezTo>
                <a:cubicBezTo>
                  <a:pt x="380" y="113198"/>
                  <a:pt x="1901" y="116599"/>
                  <a:pt x="4374" y="120000"/>
                </a:cubicBezTo>
                <a:cubicBezTo>
                  <a:pt x="115816" y="120000"/>
                  <a:pt x="115816" y="120000"/>
                  <a:pt x="115816" y="120000"/>
                </a:cubicBezTo>
                <a:cubicBezTo>
                  <a:pt x="118098" y="116599"/>
                  <a:pt x="119619" y="113198"/>
                  <a:pt x="119809" y="109797"/>
                </a:cubicBezTo>
                <a:cubicBezTo>
                  <a:pt x="120000" y="101862"/>
                  <a:pt x="114675" y="97651"/>
                  <a:pt x="107448" y="94736"/>
                </a:cubicBezTo>
                <a:close/>
                <a:moveTo>
                  <a:pt x="86339" y="45668"/>
                </a:moveTo>
                <a:cubicBezTo>
                  <a:pt x="86148" y="45506"/>
                  <a:pt x="85958" y="45506"/>
                  <a:pt x="85958" y="45506"/>
                </a:cubicBezTo>
                <a:cubicBezTo>
                  <a:pt x="88811" y="40809"/>
                  <a:pt x="91093" y="46801"/>
                  <a:pt x="91664" y="49392"/>
                </a:cubicBezTo>
                <a:cubicBezTo>
                  <a:pt x="92424" y="53117"/>
                  <a:pt x="91473" y="57489"/>
                  <a:pt x="89381" y="60566"/>
                </a:cubicBezTo>
                <a:cubicBezTo>
                  <a:pt x="88811" y="60404"/>
                  <a:pt x="88240" y="60404"/>
                  <a:pt x="87480" y="60404"/>
                </a:cubicBezTo>
                <a:cubicBezTo>
                  <a:pt x="78161" y="61214"/>
                  <a:pt x="100221" y="50526"/>
                  <a:pt x="86339" y="45668"/>
                </a:cubicBezTo>
                <a:close/>
                <a:moveTo>
                  <a:pt x="28526" y="48906"/>
                </a:moveTo>
                <a:cubicBezTo>
                  <a:pt x="29667" y="44210"/>
                  <a:pt x="32709" y="42914"/>
                  <a:pt x="34992" y="47287"/>
                </a:cubicBezTo>
                <a:cubicBezTo>
                  <a:pt x="36893" y="50850"/>
                  <a:pt x="37274" y="52631"/>
                  <a:pt x="36893" y="45991"/>
                </a:cubicBezTo>
                <a:cubicBezTo>
                  <a:pt x="36703" y="41457"/>
                  <a:pt x="37844" y="36599"/>
                  <a:pt x="40126" y="32064"/>
                </a:cubicBezTo>
                <a:cubicBezTo>
                  <a:pt x="40316" y="31902"/>
                  <a:pt x="40316" y="31740"/>
                  <a:pt x="40507" y="31578"/>
                </a:cubicBezTo>
                <a:cubicBezTo>
                  <a:pt x="44120" y="36113"/>
                  <a:pt x="51347" y="40323"/>
                  <a:pt x="60095" y="40809"/>
                </a:cubicBezTo>
                <a:cubicBezTo>
                  <a:pt x="61045" y="40809"/>
                  <a:pt x="61806" y="40971"/>
                  <a:pt x="62567" y="40971"/>
                </a:cubicBezTo>
                <a:cubicBezTo>
                  <a:pt x="79302" y="40647"/>
                  <a:pt x="61236" y="49554"/>
                  <a:pt x="74928" y="51012"/>
                </a:cubicBezTo>
                <a:cubicBezTo>
                  <a:pt x="84817" y="52145"/>
                  <a:pt x="82916" y="53603"/>
                  <a:pt x="77971" y="58299"/>
                </a:cubicBezTo>
                <a:cubicBezTo>
                  <a:pt x="74548" y="61538"/>
                  <a:pt x="75499" y="65748"/>
                  <a:pt x="82725" y="66720"/>
                </a:cubicBezTo>
                <a:cubicBezTo>
                  <a:pt x="77971" y="74331"/>
                  <a:pt x="70364" y="79838"/>
                  <a:pt x="60095" y="79838"/>
                </a:cubicBezTo>
                <a:cubicBezTo>
                  <a:pt x="60095" y="79838"/>
                  <a:pt x="60095" y="79838"/>
                  <a:pt x="60095" y="79838"/>
                </a:cubicBezTo>
                <a:cubicBezTo>
                  <a:pt x="48684" y="79838"/>
                  <a:pt x="40316" y="73036"/>
                  <a:pt x="35752" y="63805"/>
                </a:cubicBezTo>
                <a:cubicBezTo>
                  <a:pt x="29857" y="62995"/>
                  <a:pt x="27194" y="54898"/>
                  <a:pt x="28526" y="48906"/>
                </a:cubicBezTo>
                <a:close/>
                <a:moveTo>
                  <a:pt x="21679" y="95384"/>
                </a:moveTo>
                <a:cubicBezTo>
                  <a:pt x="26814" y="93927"/>
                  <a:pt x="32519" y="92793"/>
                  <a:pt x="38034" y="91174"/>
                </a:cubicBezTo>
                <a:cubicBezTo>
                  <a:pt x="44500" y="89068"/>
                  <a:pt x="45832" y="84858"/>
                  <a:pt x="45641" y="79838"/>
                </a:cubicBezTo>
                <a:cubicBezTo>
                  <a:pt x="49825" y="82105"/>
                  <a:pt x="54580" y="83400"/>
                  <a:pt x="60095" y="83400"/>
                </a:cubicBezTo>
                <a:cubicBezTo>
                  <a:pt x="60095" y="83400"/>
                  <a:pt x="60095" y="83400"/>
                  <a:pt x="60095" y="83400"/>
                </a:cubicBezTo>
                <a:cubicBezTo>
                  <a:pt x="65419" y="83400"/>
                  <a:pt x="70174" y="82105"/>
                  <a:pt x="74358" y="79838"/>
                </a:cubicBezTo>
                <a:cubicBezTo>
                  <a:pt x="74167" y="84858"/>
                  <a:pt x="75499" y="89068"/>
                  <a:pt x="81965" y="91174"/>
                </a:cubicBezTo>
                <a:cubicBezTo>
                  <a:pt x="87670" y="92955"/>
                  <a:pt x="93565" y="94089"/>
                  <a:pt x="98700" y="95546"/>
                </a:cubicBezTo>
                <a:cubicBezTo>
                  <a:pt x="95277" y="103967"/>
                  <a:pt x="77591" y="107206"/>
                  <a:pt x="60095" y="107044"/>
                </a:cubicBezTo>
                <a:cubicBezTo>
                  <a:pt x="39936" y="106882"/>
                  <a:pt x="19968" y="102024"/>
                  <a:pt x="21679" y="95384"/>
                </a:cubicBezTo>
                <a:close/>
                <a:moveTo>
                  <a:pt x="60475" y="116923"/>
                </a:moveTo>
                <a:cubicBezTo>
                  <a:pt x="60095" y="116923"/>
                  <a:pt x="60095" y="116923"/>
                  <a:pt x="60095" y="116923"/>
                </a:cubicBezTo>
                <a:cubicBezTo>
                  <a:pt x="34992" y="116923"/>
                  <a:pt x="13312" y="110931"/>
                  <a:pt x="8748" y="100566"/>
                </a:cubicBezTo>
                <a:cubicBezTo>
                  <a:pt x="9889" y="99757"/>
                  <a:pt x="11220" y="98947"/>
                  <a:pt x="12741" y="98137"/>
                </a:cubicBezTo>
                <a:cubicBezTo>
                  <a:pt x="14833" y="107530"/>
                  <a:pt x="35562" y="112874"/>
                  <a:pt x="60095" y="112874"/>
                </a:cubicBezTo>
                <a:cubicBezTo>
                  <a:pt x="60475" y="112874"/>
                  <a:pt x="60475" y="112874"/>
                  <a:pt x="60475" y="112874"/>
                </a:cubicBezTo>
                <a:cubicBezTo>
                  <a:pt x="85198" y="112874"/>
                  <a:pt x="104786" y="107692"/>
                  <a:pt x="107258" y="98461"/>
                </a:cubicBezTo>
                <a:cubicBezTo>
                  <a:pt x="108779" y="99271"/>
                  <a:pt x="109920" y="100080"/>
                  <a:pt x="111251" y="101052"/>
                </a:cubicBezTo>
                <a:cubicBezTo>
                  <a:pt x="106307" y="111255"/>
                  <a:pt x="85768" y="116923"/>
                  <a:pt x="60475" y="116923"/>
                </a:cubicBezTo>
                <a:close/>
              </a:path>
            </a:pathLst>
          </a:custGeom>
          <a:solidFill>
            <a:srgbClr val="A61C00"/>
          </a:solidFill>
          <a:ln>
            <a:noFill/>
          </a:ln>
        </p:spPr>
        <p:txBody>
          <a:bodyPr lIns="121900" tIns="60950" rIns="121900" bIns="60950" anchor="t" anchorCtr="0">
            <a:noAutofit/>
          </a:bodyPr>
          <a:lstStyle/>
          <a:p>
            <a:pPr marL="0" marR="0" lvl="0" indent="0" algn="l" rtl="0">
              <a:lnSpc>
                <a:spcPct val="100000"/>
              </a:lnSpc>
              <a:spcBef>
                <a:spcPts val="0"/>
              </a:spcBef>
              <a:spcAft>
                <a:spcPts val="0"/>
              </a:spcAft>
              <a:buClr>
                <a:srgbClr val="000000"/>
              </a:buClr>
              <a:buFont typeface="Calibri"/>
              <a:buNone/>
            </a:pPr>
            <a:endParaRPr sz="2400" b="0" i="0" u="none" strike="noStrike" cap="none">
              <a:solidFill>
                <a:srgbClr val="000000"/>
              </a:solidFill>
              <a:latin typeface="Calibri"/>
              <a:ea typeface="Calibri"/>
              <a:cs typeface="Calibri"/>
              <a:sym typeface="Calibri"/>
            </a:endParaRPr>
          </a:p>
        </p:txBody>
      </p:sp>
      <p:sp>
        <p:nvSpPr>
          <p:cNvPr id="213" name="Shape 213"/>
          <p:cNvSpPr/>
          <p:nvPr/>
        </p:nvSpPr>
        <p:spPr>
          <a:xfrm flipH="1">
            <a:off x="8422064" y="2920526"/>
            <a:ext cx="603600" cy="713099"/>
          </a:xfrm>
          <a:custGeom>
            <a:avLst/>
            <a:gdLst/>
            <a:ahLst/>
            <a:cxnLst/>
            <a:rect l="0" t="0" r="0" b="0"/>
            <a:pathLst>
              <a:path w="120000" h="120000" extrusionOk="0">
                <a:moveTo>
                  <a:pt x="113802" y="98040"/>
                </a:moveTo>
                <a:cubicBezTo>
                  <a:pt x="120000" y="86109"/>
                  <a:pt x="108169" y="85763"/>
                  <a:pt x="104976" y="82132"/>
                </a:cubicBezTo>
                <a:cubicBezTo>
                  <a:pt x="104225" y="81268"/>
                  <a:pt x="104037" y="80057"/>
                  <a:pt x="104788" y="78501"/>
                </a:cubicBezTo>
                <a:cubicBezTo>
                  <a:pt x="104976" y="78328"/>
                  <a:pt x="104976" y="78155"/>
                  <a:pt x="104976" y="77982"/>
                </a:cubicBezTo>
                <a:cubicBezTo>
                  <a:pt x="108356" y="71066"/>
                  <a:pt x="107230" y="67262"/>
                  <a:pt x="104976" y="64668"/>
                </a:cubicBezTo>
                <a:cubicBezTo>
                  <a:pt x="101220" y="60518"/>
                  <a:pt x="94084" y="59827"/>
                  <a:pt x="97840" y="54293"/>
                </a:cubicBezTo>
                <a:cubicBezTo>
                  <a:pt x="104976" y="44092"/>
                  <a:pt x="95023" y="39250"/>
                  <a:pt x="93896" y="31123"/>
                </a:cubicBezTo>
                <a:cubicBezTo>
                  <a:pt x="93333" y="26974"/>
                  <a:pt x="92394" y="22997"/>
                  <a:pt x="90892" y="19365"/>
                </a:cubicBezTo>
                <a:cubicBezTo>
                  <a:pt x="89765" y="16426"/>
                  <a:pt x="88262" y="13659"/>
                  <a:pt x="86197" y="11239"/>
                </a:cubicBezTo>
                <a:cubicBezTo>
                  <a:pt x="85258" y="9855"/>
                  <a:pt x="83943" y="8472"/>
                  <a:pt x="82629" y="7262"/>
                </a:cubicBezTo>
                <a:cubicBezTo>
                  <a:pt x="80375" y="5533"/>
                  <a:pt x="77746" y="3976"/>
                  <a:pt x="74929" y="2766"/>
                </a:cubicBezTo>
                <a:cubicBezTo>
                  <a:pt x="70610" y="864"/>
                  <a:pt x="65539" y="0"/>
                  <a:pt x="59342" y="0"/>
                </a:cubicBezTo>
                <a:cubicBezTo>
                  <a:pt x="58028" y="0"/>
                  <a:pt x="56713" y="0"/>
                  <a:pt x="55586" y="172"/>
                </a:cubicBezTo>
                <a:cubicBezTo>
                  <a:pt x="49577" y="518"/>
                  <a:pt x="44694" y="1902"/>
                  <a:pt x="40751" y="4149"/>
                </a:cubicBezTo>
                <a:cubicBezTo>
                  <a:pt x="30985" y="9510"/>
                  <a:pt x="26478" y="19538"/>
                  <a:pt x="24788" y="31123"/>
                </a:cubicBezTo>
                <a:cubicBezTo>
                  <a:pt x="24788" y="31642"/>
                  <a:pt x="24788" y="31988"/>
                  <a:pt x="24600" y="32334"/>
                </a:cubicBezTo>
                <a:cubicBezTo>
                  <a:pt x="22910" y="39596"/>
                  <a:pt x="14084" y="44610"/>
                  <a:pt x="20845" y="54293"/>
                </a:cubicBezTo>
                <a:cubicBezTo>
                  <a:pt x="27042" y="63285"/>
                  <a:pt x="4507" y="59654"/>
                  <a:pt x="13896" y="78501"/>
                </a:cubicBezTo>
                <a:cubicBezTo>
                  <a:pt x="15399" y="81440"/>
                  <a:pt x="13333" y="82824"/>
                  <a:pt x="10516" y="84380"/>
                </a:cubicBezTo>
                <a:cubicBezTo>
                  <a:pt x="6197" y="86455"/>
                  <a:pt x="187" y="88703"/>
                  <a:pt x="4882" y="97694"/>
                </a:cubicBezTo>
                <a:cubicBezTo>
                  <a:pt x="1877" y="100461"/>
                  <a:pt x="0" y="104092"/>
                  <a:pt x="187" y="109106"/>
                </a:cubicBezTo>
                <a:cubicBezTo>
                  <a:pt x="375" y="112737"/>
                  <a:pt x="1877" y="116368"/>
                  <a:pt x="4131" y="120000"/>
                </a:cubicBezTo>
                <a:cubicBezTo>
                  <a:pt x="10516" y="120000"/>
                  <a:pt x="10516" y="120000"/>
                  <a:pt x="10516" y="120000"/>
                </a:cubicBezTo>
                <a:cubicBezTo>
                  <a:pt x="24600" y="120000"/>
                  <a:pt x="24600" y="120000"/>
                  <a:pt x="24600" y="120000"/>
                </a:cubicBezTo>
                <a:cubicBezTo>
                  <a:pt x="40751" y="120000"/>
                  <a:pt x="40751" y="120000"/>
                  <a:pt x="40751" y="120000"/>
                </a:cubicBezTo>
                <a:cubicBezTo>
                  <a:pt x="55586" y="120000"/>
                  <a:pt x="55586" y="120000"/>
                  <a:pt x="55586" y="120000"/>
                </a:cubicBezTo>
                <a:cubicBezTo>
                  <a:pt x="74929" y="120000"/>
                  <a:pt x="74929" y="120000"/>
                  <a:pt x="74929" y="120000"/>
                </a:cubicBezTo>
                <a:cubicBezTo>
                  <a:pt x="82629" y="120000"/>
                  <a:pt x="82629" y="120000"/>
                  <a:pt x="82629" y="120000"/>
                </a:cubicBezTo>
                <a:cubicBezTo>
                  <a:pt x="86197" y="120000"/>
                  <a:pt x="86197" y="120000"/>
                  <a:pt x="86197" y="120000"/>
                </a:cubicBezTo>
                <a:cubicBezTo>
                  <a:pt x="90892" y="120000"/>
                  <a:pt x="90892" y="120000"/>
                  <a:pt x="90892" y="120000"/>
                </a:cubicBezTo>
                <a:cubicBezTo>
                  <a:pt x="104976" y="120000"/>
                  <a:pt x="104976" y="120000"/>
                  <a:pt x="104976" y="120000"/>
                </a:cubicBezTo>
                <a:cubicBezTo>
                  <a:pt x="114178" y="120000"/>
                  <a:pt x="114178" y="120000"/>
                  <a:pt x="114178" y="120000"/>
                </a:cubicBezTo>
                <a:cubicBezTo>
                  <a:pt x="116619" y="116368"/>
                  <a:pt x="118122" y="112737"/>
                  <a:pt x="118122" y="109106"/>
                </a:cubicBezTo>
                <a:cubicBezTo>
                  <a:pt x="118309" y="104265"/>
                  <a:pt x="116619" y="100634"/>
                  <a:pt x="113802" y="98040"/>
                </a:cubicBezTo>
                <a:close/>
                <a:moveTo>
                  <a:pt x="88826" y="55331"/>
                </a:moveTo>
                <a:cubicBezTo>
                  <a:pt x="88075" y="54639"/>
                  <a:pt x="87136" y="54121"/>
                  <a:pt x="86197" y="53775"/>
                </a:cubicBezTo>
                <a:cubicBezTo>
                  <a:pt x="85633" y="53602"/>
                  <a:pt x="85070" y="53429"/>
                  <a:pt x="84507" y="53429"/>
                </a:cubicBezTo>
                <a:cubicBezTo>
                  <a:pt x="83568" y="53429"/>
                  <a:pt x="83004" y="53083"/>
                  <a:pt x="82629" y="52564"/>
                </a:cubicBezTo>
                <a:cubicBezTo>
                  <a:pt x="81502" y="51354"/>
                  <a:pt x="81877" y="48760"/>
                  <a:pt x="82629" y="45994"/>
                </a:cubicBezTo>
                <a:cubicBezTo>
                  <a:pt x="82629" y="45475"/>
                  <a:pt x="82629" y="45475"/>
                  <a:pt x="82629" y="45475"/>
                </a:cubicBezTo>
                <a:cubicBezTo>
                  <a:pt x="83004" y="44956"/>
                  <a:pt x="83380" y="43746"/>
                  <a:pt x="83943" y="42363"/>
                </a:cubicBezTo>
                <a:cubicBezTo>
                  <a:pt x="84507" y="40979"/>
                  <a:pt x="85446" y="40115"/>
                  <a:pt x="86197" y="39769"/>
                </a:cubicBezTo>
                <a:cubicBezTo>
                  <a:pt x="87887" y="39250"/>
                  <a:pt x="89577" y="40806"/>
                  <a:pt x="90328" y="43919"/>
                </a:cubicBezTo>
                <a:cubicBezTo>
                  <a:pt x="91079" y="47550"/>
                  <a:pt x="90516" y="52046"/>
                  <a:pt x="88826" y="55331"/>
                </a:cubicBezTo>
                <a:close/>
                <a:moveTo>
                  <a:pt x="74929" y="49625"/>
                </a:moveTo>
                <a:cubicBezTo>
                  <a:pt x="73802" y="50317"/>
                  <a:pt x="72488" y="50662"/>
                  <a:pt x="71173" y="50662"/>
                </a:cubicBezTo>
                <a:cubicBezTo>
                  <a:pt x="68732" y="50835"/>
                  <a:pt x="66291" y="49798"/>
                  <a:pt x="64788" y="48242"/>
                </a:cubicBezTo>
                <a:cubicBezTo>
                  <a:pt x="62535" y="45994"/>
                  <a:pt x="63661" y="44092"/>
                  <a:pt x="67981" y="42881"/>
                </a:cubicBezTo>
                <a:cubicBezTo>
                  <a:pt x="69107" y="42536"/>
                  <a:pt x="70234" y="42363"/>
                  <a:pt x="71173" y="42190"/>
                </a:cubicBezTo>
                <a:cubicBezTo>
                  <a:pt x="73615" y="42017"/>
                  <a:pt x="75680" y="42017"/>
                  <a:pt x="76995" y="42190"/>
                </a:cubicBezTo>
                <a:cubicBezTo>
                  <a:pt x="76995" y="42881"/>
                  <a:pt x="76807" y="43746"/>
                  <a:pt x="76431" y="44610"/>
                </a:cubicBezTo>
                <a:cubicBezTo>
                  <a:pt x="75680" y="46340"/>
                  <a:pt x="75492" y="47896"/>
                  <a:pt x="75305" y="49452"/>
                </a:cubicBezTo>
                <a:cubicBezTo>
                  <a:pt x="75305" y="49452"/>
                  <a:pt x="75117" y="49625"/>
                  <a:pt x="74929" y="49625"/>
                </a:cubicBezTo>
                <a:close/>
                <a:moveTo>
                  <a:pt x="47699" y="40461"/>
                </a:moveTo>
                <a:cubicBezTo>
                  <a:pt x="47136" y="40288"/>
                  <a:pt x="47136" y="40288"/>
                  <a:pt x="47136" y="40288"/>
                </a:cubicBezTo>
                <a:cubicBezTo>
                  <a:pt x="43755" y="39596"/>
                  <a:pt x="39061" y="39077"/>
                  <a:pt x="36244" y="39596"/>
                </a:cubicBezTo>
                <a:cubicBezTo>
                  <a:pt x="36244" y="39423"/>
                  <a:pt x="36244" y="39250"/>
                  <a:pt x="36244" y="39077"/>
                </a:cubicBezTo>
                <a:cubicBezTo>
                  <a:pt x="36431" y="33890"/>
                  <a:pt x="38122" y="29567"/>
                  <a:pt x="40751" y="26282"/>
                </a:cubicBezTo>
                <a:cubicBezTo>
                  <a:pt x="41690" y="24899"/>
                  <a:pt x="43004" y="23688"/>
                  <a:pt x="44319" y="22651"/>
                </a:cubicBezTo>
                <a:cubicBezTo>
                  <a:pt x="48262" y="21268"/>
                  <a:pt x="52018" y="20922"/>
                  <a:pt x="55586" y="21268"/>
                </a:cubicBezTo>
                <a:cubicBezTo>
                  <a:pt x="63286" y="22132"/>
                  <a:pt x="68920" y="26628"/>
                  <a:pt x="67793" y="30778"/>
                </a:cubicBezTo>
                <a:cubicBezTo>
                  <a:pt x="65164" y="40806"/>
                  <a:pt x="71361" y="38731"/>
                  <a:pt x="74929" y="39077"/>
                </a:cubicBezTo>
                <a:cubicBezTo>
                  <a:pt x="75492" y="39077"/>
                  <a:pt x="76056" y="39250"/>
                  <a:pt x="76431" y="39596"/>
                </a:cubicBezTo>
                <a:cubicBezTo>
                  <a:pt x="74553" y="39596"/>
                  <a:pt x="72863" y="39942"/>
                  <a:pt x="71173" y="40288"/>
                </a:cubicBezTo>
                <a:cubicBezTo>
                  <a:pt x="70798" y="40461"/>
                  <a:pt x="70798" y="40461"/>
                  <a:pt x="70798" y="40461"/>
                </a:cubicBezTo>
                <a:cubicBezTo>
                  <a:pt x="67793" y="40979"/>
                  <a:pt x="64976" y="42363"/>
                  <a:pt x="62347" y="42881"/>
                </a:cubicBezTo>
                <a:cubicBezTo>
                  <a:pt x="60093" y="43400"/>
                  <a:pt x="57840" y="43400"/>
                  <a:pt x="55586" y="42708"/>
                </a:cubicBezTo>
                <a:cubicBezTo>
                  <a:pt x="52957" y="42190"/>
                  <a:pt x="50516" y="40979"/>
                  <a:pt x="47699" y="40461"/>
                </a:cubicBezTo>
                <a:close/>
                <a:moveTo>
                  <a:pt x="53521" y="48242"/>
                </a:moveTo>
                <a:cubicBezTo>
                  <a:pt x="52206" y="49798"/>
                  <a:pt x="49765" y="50835"/>
                  <a:pt x="47136" y="50662"/>
                </a:cubicBezTo>
                <a:cubicBezTo>
                  <a:pt x="45821" y="50662"/>
                  <a:pt x="44694" y="50317"/>
                  <a:pt x="43380" y="49625"/>
                </a:cubicBezTo>
                <a:cubicBezTo>
                  <a:pt x="39812" y="47550"/>
                  <a:pt x="38873" y="43400"/>
                  <a:pt x="40187" y="42536"/>
                </a:cubicBezTo>
                <a:cubicBezTo>
                  <a:pt x="41126" y="42017"/>
                  <a:pt x="43943" y="41844"/>
                  <a:pt x="47136" y="42190"/>
                </a:cubicBezTo>
                <a:cubicBezTo>
                  <a:pt x="48262" y="42363"/>
                  <a:pt x="49389" y="42536"/>
                  <a:pt x="50328" y="42881"/>
                </a:cubicBezTo>
                <a:cubicBezTo>
                  <a:pt x="54647" y="44092"/>
                  <a:pt x="55774" y="45994"/>
                  <a:pt x="53521" y="48242"/>
                </a:cubicBezTo>
                <a:close/>
                <a:moveTo>
                  <a:pt x="40751" y="12276"/>
                </a:moveTo>
                <a:cubicBezTo>
                  <a:pt x="45070" y="8645"/>
                  <a:pt x="50140" y="6570"/>
                  <a:pt x="55586" y="5878"/>
                </a:cubicBezTo>
                <a:cubicBezTo>
                  <a:pt x="62159" y="5187"/>
                  <a:pt x="69107" y="6570"/>
                  <a:pt x="74929" y="10201"/>
                </a:cubicBezTo>
                <a:cubicBezTo>
                  <a:pt x="77746" y="12103"/>
                  <a:pt x="80375" y="14351"/>
                  <a:pt x="82629" y="17291"/>
                </a:cubicBezTo>
                <a:cubicBezTo>
                  <a:pt x="83943" y="19020"/>
                  <a:pt x="85258" y="21095"/>
                  <a:pt x="86197" y="23515"/>
                </a:cubicBezTo>
                <a:cubicBezTo>
                  <a:pt x="87323" y="25936"/>
                  <a:pt x="88262" y="28703"/>
                  <a:pt x="88826" y="31642"/>
                </a:cubicBezTo>
                <a:cubicBezTo>
                  <a:pt x="88075" y="30432"/>
                  <a:pt x="87323" y="29394"/>
                  <a:pt x="86384" y="28357"/>
                </a:cubicBezTo>
                <a:cubicBezTo>
                  <a:pt x="86384" y="28184"/>
                  <a:pt x="86384" y="28184"/>
                  <a:pt x="86197" y="28011"/>
                </a:cubicBezTo>
                <a:cubicBezTo>
                  <a:pt x="85633" y="25763"/>
                  <a:pt x="84131" y="24726"/>
                  <a:pt x="82629" y="23861"/>
                </a:cubicBezTo>
                <a:cubicBezTo>
                  <a:pt x="82065" y="23688"/>
                  <a:pt x="81690" y="23342"/>
                  <a:pt x="81126" y="23170"/>
                </a:cubicBezTo>
                <a:cubicBezTo>
                  <a:pt x="80187" y="22305"/>
                  <a:pt x="79061" y="21613"/>
                  <a:pt x="78122" y="20922"/>
                </a:cubicBezTo>
                <a:cubicBezTo>
                  <a:pt x="77558" y="20230"/>
                  <a:pt x="77370" y="19365"/>
                  <a:pt x="77370" y="18155"/>
                </a:cubicBezTo>
                <a:cubicBezTo>
                  <a:pt x="77370" y="15907"/>
                  <a:pt x="76431" y="14005"/>
                  <a:pt x="74929" y="12449"/>
                </a:cubicBezTo>
                <a:cubicBezTo>
                  <a:pt x="71173" y="8818"/>
                  <a:pt x="63474" y="7262"/>
                  <a:pt x="55586" y="9510"/>
                </a:cubicBezTo>
                <a:cubicBezTo>
                  <a:pt x="50516" y="10893"/>
                  <a:pt x="45258" y="13832"/>
                  <a:pt x="40751" y="18674"/>
                </a:cubicBezTo>
                <a:cubicBezTo>
                  <a:pt x="39436" y="20057"/>
                  <a:pt x="38309" y="21440"/>
                  <a:pt x="37183" y="22997"/>
                </a:cubicBezTo>
                <a:cubicBezTo>
                  <a:pt x="34366" y="25417"/>
                  <a:pt x="31737" y="28184"/>
                  <a:pt x="29483" y="31642"/>
                </a:cubicBezTo>
                <a:cubicBezTo>
                  <a:pt x="31173" y="22997"/>
                  <a:pt x="35305" y="16599"/>
                  <a:pt x="40751" y="12276"/>
                </a:cubicBezTo>
                <a:close/>
                <a:moveTo>
                  <a:pt x="28169" y="43746"/>
                </a:moveTo>
                <a:cubicBezTo>
                  <a:pt x="29295" y="38731"/>
                  <a:pt x="32112" y="37867"/>
                  <a:pt x="34553" y="42363"/>
                </a:cubicBezTo>
                <a:cubicBezTo>
                  <a:pt x="35492" y="44265"/>
                  <a:pt x="36056" y="45821"/>
                  <a:pt x="36244" y="45821"/>
                </a:cubicBezTo>
                <a:cubicBezTo>
                  <a:pt x="37370" y="47377"/>
                  <a:pt x="38873" y="48933"/>
                  <a:pt x="40938" y="50317"/>
                </a:cubicBezTo>
                <a:cubicBezTo>
                  <a:pt x="42816" y="51700"/>
                  <a:pt x="45070" y="52391"/>
                  <a:pt x="47136" y="52391"/>
                </a:cubicBezTo>
                <a:cubicBezTo>
                  <a:pt x="49389" y="52564"/>
                  <a:pt x="51455" y="52046"/>
                  <a:pt x="53333" y="51008"/>
                </a:cubicBezTo>
                <a:cubicBezTo>
                  <a:pt x="55211" y="49971"/>
                  <a:pt x="56338" y="47896"/>
                  <a:pt x="57464" y="46685"/>
                </a:cubicBezTo>
                <a:cubicBezTo>
                  <a:pt x="58591" y="45302"/>
                  <a:pt x="59906" y="45302"/>
                  <a:pt x="61032" y="46685"/>
                </a:cubicBezTo>
                <a:cubicBezTo>
                  <a:pt x="61971" y="47896"/>
                  <a:pt x="63098" y="49971"/>
                  <a:pt x="65164" y="51008"/>
                </a:cubicBezTo>
                <a:cubicBezTo>
                  <a:pt x="66854" y="52046"/>
                  <a:pt x="69107" y="52564"/>
                  <a:pt x="71173" y="52391"/>
                </a:cubicBezTo>
                <a:cubicBezTo>
                  <a:pt x="72676" y="52391"/>
                  <a:pt x="74178" y="52046"/>
                  <a:pt x="75492" y="51354"/>
                </a:cubicBezTo>
                <a:cubicBezTo>
                  <a:pt x="76244" y="56195"/>
                  <a:pt x="79624" y="59308"/>
                  <a:pt x="82629" y="59654"/>
                </a:cubicBezTo>
                <a:cubicBezTo>
                  <a:pt x="82816" y="59827"/>
                  <a:pt x="83004" y="59827"/>
                  <a:pt x="83192" y="59827"/>
                </a:cubicBezTo>
                <a:cubicBezTo>
                  <a:pt x="83192" y="59827"/>
                  <a:pt x="83192" y="60000"/>
                  <a:pt x="83192" y="60000"/>
                </a:cubicBezTo>
                <a:cubicBezTo>
                  <a:pt x="83004" y="60518"/>
                  <a:pt x="82816" y="60864"/>
                  <a:pt x="82629" y="61383"/>
                </a:cubicBezTo>
                <a:cubicBezTo>
                  <a:pt x="80563" y="65187"/>
                  <a:pt x="78122" y="68645"/>
                  <a:pt x="74929" y="71239"/>
                </a:cubicBezTo>
                <a:cubicBezTo>
                  <a:pt x="70610" y="74870"/>
                  <a:pt x="65352" y="77118"/>
                  <a:pt x="59154" y="77118"/>
                </a:cubicBezTo>
                <a:cubicBezTo>
                  <a:pt x="57840" y="77118"/>
                  <a:pt x="56713" y="76945"/>
                  <a:pt x="55586" y="76772"/>
                </a:cubicBezTo>
                <a:cubicBezTo>
                  <a:pt x="49577" y="75907"/>
                  <a:pt x="44507" y="72795"/>
                  <a:pt x="40751" y="68472"/>
                </a:cubicBezTo>
                <a:cubicBezTo>
                  <a:pt x="38497" y="66051"/>
                  <a:pt x="36619" y="63112"/>
                  <a:pt x="35117" y="60000"/>
                </a:cubicBezTo>
                <a:cubicBezTo>
                  <a:pt x="29483" y="59135"/>
                  <a:pt x="26666" y="50317"/>
                  <a:pt x="28169" y="43746"/>
                </a:cubicBezTo>
                <a:close/>
                <a:moveTo>
                  <a:pt x="10516" y="111527"/>
                </a:moveTo>
                <a:cubicBezTo>
                  <a:pt x="9014" y="111527"/>
                  <a:pt x="7699" y="110317"/>
                  <a:pt x="7699" y="108760"/>
                </a:cubicBezTo>
                <a:cubicBezTo>
                  <a:pt x="7699" y="107204"/>
                  <a:pt x="9014" y="105994"/>
                  <a:pt x="10516" y="105994"/>
                </a:cubicBezTo>
                <a:cubicBezTo>
                  <a:pt x="12206" y="105994"/>
                  <a:pt x="13521" y="107204"/>
                  <a:pt x="13521" y="108760"/>
                </a:cubicBezTo>
                <a:cubicBezTo>
                  <a:pt x="13521" y="110317"/>
                  <a:pt x="12206" y="111527"/>
                  <a:pt x="10516" y="111527"/>
                </a:cubicBezTo>
                <a:close/>
                <a:moveTo>
                  <a:pt x="24600" y="114812"/>
                </a:moveTo>
                <a:cubicBezTo>
                  <a:pt x="23098" y="114812"/>
                  <a:pt x="21784" y="113602"/>
                  <a:pt x="21784" y="112046"/>
                </a:cubicBezTo>
                <a:cubicBezTo>
                  <a:pt x="21784" y="110489"/>
                  <a:pt x="23098" y="109106"/>
                  <a:pt x="24600" y="109106"/>
                </a:cubicBezTo>
                <a:cubicBezTo>
                  <a:pt x="26291" y="109106"/>
                  <a:pt x="27605" y="110489"/>
                  <a:pt x="27605" y="112046"/>
                </a:cubicBezTo>
                <a:cubicBezTo>
                  <a:pt x="27605" y="113602"/>
                  <a:pt x="26291" y="114812"/>
                  <a:pt x="24600" y="114812"/>
                </a:cubicBezTo>
                <a:close/>
                <a:moveTo>
                  <a:pt x="40751" y="115850"/>
                </a:moveTo>
                <a:cubicBezTo>
                  <a:pt x="39061" y="115850"/>
                  <a:pt x="37746" y="114639"/>
                  <a:pt x="37746" y="113083"/>
                </a:cubicBezTo>
                <a:cubicBezTo>
                  <a:pt x="37746" y="111527"/>
                  <a:pt x="39061" y="110317"/>
                  <a:pt x="40751" y="110317"/>
                </a:cubicBezTo>
                <a:cubicBezTo>
                  <a:pt x="42253" y="110317"/>
                  <a:pt x="43568" y="111527"/>
                  <a:pt x="43568" y="113083"/>
                </a:cubicBezTo>
                <a:cubicBezTo>
                  <a:pt x="43568" y="114639"/>
                  <a:pt x="42253" y="115850"/>
                  <a:pt x="40751" y="115850"/>
                </a:cubicBezTo>
                <a:close/>
                <a:moveTo>
                  <a:pt x="57840" y="116195"/>
                </a:moveTo>
                <a:cubicBezTo>
                  <a:pt x="56901" y="116195"/>
                  <a:pt x="55962" y="115677"/>
                  <a:pt x="55586" y="114985"/>
                </a:cubicBezTo>
                <a:cubicBezTo>
                  <a:pt x="55211" y="114639"/>
                  <a:pt x="54835" y="113948"/>
                  <a:pt x="54835" y="113256"/>
                </a:cubicBezTo>
                <a:cubicBezTo>
                  <a:pt x="54835" y="112737"/>
                  <a:pt x="55211" y="112046"/>
                  <a:pt x="55586" y="111527"/>
                </a:cubicBezTo>
                <a:cubicBezTo>
                  <a:pt x="55962" y="111008"/>
                  <a:pt x="56901" y="110489"/>
                  <a:pt x="57840" y="110489"/>
                </a:cubicBezTo>
                <a:cubicBezTo>
                  <a:pt x="59342" y="110489"/>
                  <a:pt x="60657" y="111700"/>
                  <a:pt x="60657" y="113256"/>
                </a:cubicBezTo>
                <a:cubicBezTo>
                  <a:pt x="60657" y="114812"/>
                  <a:pt x="59342" y="116195"/>
                  <a:pt x="57840" y="116195"/>
                </a:cubicBezTo>
                <a:close/>
                <a:moveTo>
                  <a:pt x="74929" y="115850"/>
                </a:moveTo>
                <a:cubicBezTo>
                  <a:pt x="73239" y="115850"/>
                  <a:pt x="71924" y="114639"/>
                  <a:pt x="71924" y="113083"/>
                </a:cubicBezTo>
                <a:cubicBezTo>
                  <a:pt x="71924" y="111527"/>
                  <a:pt x="73239" y="110317"/>
                  <a:pt x="74929" y="110317"/>
                </a:cubicBezTo>
                <a:cubicBezTo>
                  <a:pt x="76431" y="110317"/>
                  <a:pt x="77746" y="111527"/>
                  <a:pt x="77746" y="113083"/>
                </a:cubicBezTo>
                <a:cubicBezTo>
                  <a:pt x="77746" y="114639"/>
                  <a:pt x="76431" y="115850"/>
                  <a:pt x="74929" y="115850"/>
                </a:cubicBezTo>
                <a:close/>
                <a:moveTo>
                  <a:pt x="90892" y="114812"/>
                </a:moveTo>
                <a:cubicBezTo>
                  <a:pt x="89389" y="114812"/>
                  <a:pt x="88075" y="113602"/>
                  <a:pt x="88075" y="112046"/>
                </a:cubicBezTo>
                <a:cubicBezTo>
                  <a:pt x="88075" y="110489"/>
                  <a:pt x="89389" y="109106"/>
                  <a:pt x="90892" y="109106"/>
                </a:cubicBezTo>
                <a:cubicBezTo>
                  <a:pt x="92582" y="109106"/>
                  <a:pt x="93896" y="110489"/>
                  <a:pt x="93896" y="112046"/>
                </a:cubicBezTo>
                <a:cubicBezTo>
                  <a:pt x="93896" y="113602"/>
                  <a:pt x="92582" y="114812"/>
                  <a:pt x="90892" y="114812"/>
                </a:cubicBezTo>
                <a:close/>
                <a:moveTo>
                  <a:pt x="104976" y="111527"/>
                </a:moveTo>
                <a:cubicBezTo>
                  <a:pt x="103474" y="111527"/>
                  <a:pt x="102159" y="110317"/>
                  <a:pt x="102159" y="108760"/>
                </a:cubicBezTo>
                <a:cubicBezTo>
                  <a:pt x="102159" y="107204"/>
                  <a:pt x="103474" y="105994"/>
                  <a:pt x="104976" y="105994"/>
                </a:cubicBezTo>
                <a:cubicBezTo>
                  <a:pt x="106666" y="105994"/>
                  <a:pt x="107981" y="107204"/>
                  <a:pt x="107981" y="108760"/>
                </a:cubicBezTo>
                <a:cubicBezTo>
                  <a:pt x="107981" y="110317"/>
                  <a:pt x="106666" y="111527"/>
                  <a:pt x="104976" y="111527"/>
                </a:cubicBezTo>
                <a:close/>
                <a:moveTo>
                  <a:pt x="104976" y="102881"/>
                </a:moveTo>
                <a:cubicBezTo>
                  <a:pt x="101971" y="104265"/>
                  <a:pt x="97089" y="105302"/>
                  <a:pt x="90892" y="105994"/>
                </a:cubicBezTo>
                <a:cubicBezTo>
                  <a:pt x="89389" y="106167"/>
                  <a:pt x="87887" y="106340"/>
                  <a:pt x="86197" y="106512"/>
                </a:cubicBezTo>
                <a:cubicBezTo>
                  <a:pt x="85070" y="106512"/>
                  <a:pt x="83755" y="106685"/>
                  <a:pt x="82629" y="106685"/>
                </a:cubicBezTo>
                <a:cubicBezTo>
                  <a:pt x="80187" y="106858"/>
                  <a:pt x="77558" y="107031"/>
                  <a:pt x="74929" y="107204"/>
                </a:cubicBezTo>
                <a:cubicBezTo>
                  <a:pt x="68732" y="107377"/>
                  <a:pt x="61971" y="107550"/>
                  <a:pt x="55586" y="107377"/>
                </a:cubicBezTo>
                <a:cubicBezTo>
                  <a:pt x="50516" y="107377"/>
                  <a:pt x="45446" y="107204"/>
                  <a:pt x="40751" y="106858"/>
                </a:cubicBezTo>
                <a:cubicBezTo>
                  <a:pt x="34741" y="106512"/>
                  <a:pt x="29295" y="105994"/>
                  <a:pt x="24600" y="105302"/>
                </a:cubicBezTo>
                <a:cubicBezTo>
                  <a:pt x="17089" y="104092"/>
                  <a:pt x="11830" y="102708"/>
                  <a:pt x="10516" y="100806"/>
                </a:cubicBezTo>
                <a:cubicBezTo>
                  <a:pt x="10328" y="100288"/>
                  <a:pt x="10140" y="99942"/>
                  <a:pt x="10328" y="99423"/>
                </a:cubicBezTo>
                <a:cubicBezTo>
                  <a:pt x="10516" y="99250"/>
                  <a:pt x="10516" y="99250"/>
                  <a:pt x="10516" y="99250"/>
                </a:cubicBezTo>
                <a:cubicBezTo>
                  <a:pt x="13896" y="96138"/>
                  <a:pt x="18967" y="94409"/>
                  <a:pt x="24600" y="92853"/>
                </a:cubicBezTo>
                <a:cubicBezTo>
                  <a:pt x="28732" y="91642"/>
                  <a:pt x="33239" y="90605"/>
                  <a:pt x="37558" y="89221"/>
                </a:cubicBezTo>
                <a:cubicBezTo>
                  <a:pt x="38685" y="88703"/>
                  <a:pt x="39812" y="88184"/>
                  <a:pt x="40751" y="87665"/>
                </a:cubicBezTo>
                <a:cubicBezTo>
                  <a:pt x="44319" y="85072"/>
                  <a:pt x="45070" y="81440"/>
                  <a:pt x="45070" y="77118"/>
                </a:cubicBezTo>
                <a:cubicBezTo>
                  <a:pt x="48075" y="79020"/>
                  <a:pt x="51643" y="80230"/>
                  <a:pt x="55586" y="80749"/>
                </a:cubicBezTo>
                <a:cubicBezTo>
                  <a:pt x="56713" y="80922"/>
                  <a:pt x="57840" y="80922"/>
                  <a:pt x="59154" y="80922"/>
                </a:cubicBezTo>
                <a:cubicBezTo>
                  <a:pt x="64413" y="80922"/>
                  <a:pt x="69295" y="79538"/>
                  <a:pt x="73427" y="77118"/>
                </a:cubicBezTo>
                <a:cubicBezTo>
                  <a:pt x="73239" y="79884"/>
                  <a:pt x="73615" y="82651"/>
                  <a:pt x="74929" y="84726"/>
                </a:cubicBezTo>
                <a:cubicBezTo>
                  <a:pt x="76056" y="86628"/>
                  <a:pt x="77934" y="88184"/>
                  <a:pt x="80938" y="89221"/>
                </a:cubicBezTo>
                <a:cubicBezTo>
                  <a:pt x="81502" y="89394"/>
                  <a:pt x="82065" y="89567"/>
                  <a:pt x="82629" y="89740"/>
                </a:cubicBezTo>
                <a:cubicBezTo>
                  <a:pt x="83755" y="90086"/>
                  <a:pt x="85070" y="90432"/>
                  <a:pt x="86197" y="90778"/>
                </a:cubicBezTo>
                <a:cubicBezTo>
                  <a:pt x="87887" y="91296"/>
                  <a:pt x="89389" y="91642"/>
                  <a:pt x="90892" y="91988"/>
                </a:cubicBezTo>
                <a:cubicBezTo>
                  <a:pt x="96338" y="93544"/>
                  <a:pt x="101220" y="94755"/>
                  <a:pt x="104976" y="97175"/>
                </a:cubicBezTo>
                <a:cubicBezTo>
                  <a:pt x="106103" y="97867"/>
                  <a:pt x="107230" y="98559"/>
                  <a:pt x="107981" y="99423"/>
                </a:cubicBezTo>
                <a:cubicBezTo>
                  <a:pt x="108356" y="100806"/>
                  <a:pt x="107230" y="102017"/>
                  <a:pt x="104976" y="102881"/>
                </a:cubicBezTo>
                <a:close/>
              </a:path>
            </a:pathLst>
          </a:custGeom>
          <a:solidFill>
            <a:srgbClr val="A61C00"/>
          </a:solidFill>
          <a:ln>
            <a:noFill/>
          </a:ln>
        </p:spPr>
        <p:txBody>
          <a:bodyPr lIns="121900" tIns="60950" rIns="121900" bIns="60950" anchor="t" anchorCtr="0">
            <a:noAutofit/>
          </a:bodyPr>
          <a:lstStyle/>
          <a:p>
            <a:pPr marL="0" marR="0" lvl="0" indent="0" algn="l" rtl="0">
              <a:lnSpc>
                <a:spcPct val="100000"/>
              </a:lnSpc>
              <a:spcBef>
                <a:spcPts val="0"/>
              </a:spcBef>
              <a:spcAft>
                <a:spcPts val="0"/>
              </a:spcAft>
              <a:buClr>
                <a:srgbClr val="000000"/>
              </a:buClr>
              <a:buFont typeface="Calibri"/>
              <a:buNone/>
            </a:pPr>
            <a:endParaRPr sz="2400" b="0" i="0" u="none" strike="noStrike" cap="none">
              <a:solidFill>
                <a:srgbClr val="000000"/>
              </a:solidFill>
              <a:latin typeface="Calibri"/>
              <a:ea typeface="Calibri"/>
              <a:cs typeface="Calibri"/>
              <a:sym typeface="Calibri"/>
            </a:endParaRPr>
          </a:p>
        </p:txBody>
      </p:sp>
      <p:sp>
        <p:nvSpPr>
          <p:cNvPr id="214" name="Shape 214"/>
          <p:cNvSpPr/>
          <p:nvPr/>
        </p:nvSpPr>
        <p:spPr>
          <a:xfrm flipH="1">
            <a:off x="6869146" y="2920526"/>
            <a:ext cx="603600" cy="713099"/>
          </a:xfrm>
          <a:custGeom>
            <a:avLst/>
            <a:gdLst/>
            <a:ahLst/>
            <a:cxnLst/>
            <a:rect l="0" t="0" r="0" b="0"/>
            <a:pathLst>
              <a:path w="120000" h="120000" extrusionOk="0">
                <a:moveTo>
                  <a:pt x="85876" y="87780"/>
                </a:moveTo>
                <a:cubicBezTo>
                  <a:pt x="79620" y="85479"/>
                  <a:pt x="77345" y="81863"/>
                  <a:pt x="76777" y="77260"/>
                </a:cubicBezTo>
                <a:cubicBezTo>
                  <a:pt x="80947" y="74301"/>
                  <a:pt x="84360" y="70191"/>
                  <a:pt x="86824" y="65589"/>
                </a:cubicBezTo>
                <a:cubicBezTo>
                  <a:pt x="88720" y="64931"/>
                  <a:pt x="90236" y="63945"/>
                  <a:pt x="91563" y="62465"/>
                </a:cubicBezTo>
                <a:cubicBezTo>
                  <a:pt x="93080" y="60657"/>
                  <a:pt x="94218" y="58356"/>
                  <a:pt x="94786" y="55726"/>
                </a:cubicBezTo>
                <a:cubicBezTo>
                  <a:pt x="95355" y="53260"/>
                  <a:pt x="95545" y="50630"/>
                  <a:pt x="94976" y="48164"/>
                </a:cubicBezTo>
                <a:cubicBezTo>
                  <a:pt x="94786" y="46356"/>
                  <a:pt x="94218" y="44712"/>
                  <a:pt x="93270" y="43232"/>
                </a:cubicBezTo>
                <a:cubicBezTo>
                  <a:pt x="92132" y="34849"/>
                  <a:pt x="88341" y="27123"/>
                  <a:pt x="82843" y="21863"/>
                </a:cubicBezTo>
                <a:cubicBezTo>
                  <a:pt x="81706" y="20547"/>
                  <a:pt x="80379" y="19397"/>
                  <a:pt x="79052" y="18410"/>
                </a:cubicBezTo>
                <a:cubicBezTo>
                  <a:pt x="83222" y="9205"/>
                  <a:pt x="73175" y="0"/>
                  <a:pt x="59905" y="1315"/>
                </a:cubicBezTo>
                <a:cubicBezTo>
                  <a:pt x="58199" y="1479"/>
                  <a:pt x="56303" y="1808"/>
                  <a:pt x="54597" y="2301"/>
                </a:cubicBezTo>
                <a:cubicBezTo>
                  <a:pt x="56872" y="3287"/>
                  <a:pt x="58767" y="4931"/>
                  <a:pt x="59905" y="6575"/>
                </a:cubicBezTo>
                <a:cubicBezTo>
                  <a:pt x="60663" y="8054"/>
                  <a:pt x="60853" y="9534"/>
                  <a:pt x="59905" y="11178"/>
                </a:cubicBezTo>
                <a:cubicBezTo>
                  <a:pt x="59905" y="11013"/>
                  <a:pt x="59905" y="11013"/>
                  <a:pt x="59905" y="10849"/>
                </a:cubicBezTo>
                <a:cubicBezTo>
                  <a:pt x="55165" y="0"/>
                  <a:pt x="40189" y="3287"/>
                  <a:pt x="40000" y="6904"/>
                </a:cubicBezTo>
                <a:cubicBezTo>
                  <a:pt x="43791" y="9369"/>
                  <a:pt x="44928" y="11671"/>
                  <a:pt x="44928" y="15616"/>
                </a:cubicBezTo>
                <a:cubicBezTo>
                  <a:pt x="40568" y="15616"/>
                  <a:pt x="39052" y="12986"/>
                  <a:pt x="37345" y="9205"/>
                </a:cubicBezTo>
                <a:cubicBezTo>
                  <a:pt x="35071" y="13479"/>
                  <a:pt x="34881" y="18082"/>
                  <a:pt x="36398" y="22191"/>
                </a:cubicBezTo>
                <a:cubicBezTo>
                  <a:pt x="31090" y="27452"/>
                  <a:pt x="27298" y="34520"/>
                  <a:pt x="26729" y="41753"/>
                </a:cubicBezTo>
                <a:cubicBezTo>
                  <a:pt x="26729" y="42410"/>
                  <a:pt x="26729" y="42904"/>
                  <a:pt x="26729" y="43397"/>
                </a:cubicBezTo>
                <a:cubicBezTo>
                  <a:pt x="25971" y="44876"/>
                  <a:pt x="25402" y="46520"/>
                  <a:pt x="25023" y="48164"/>
                </a:cubicBezTo>
                <a:cubicBezTo>
                  <a:pt x="24644" y="50630"/>
                  <a:pt x="24644" y="53260"/>
                  <a:pt x="25213" y="55726"/>
                </a:cubicBezTo>
                <a:cubicBezTo>
                  <a:pt x="25781" y="58356"/>
                  <a:pt x="26919" y="60657"/>
                  <a:pt x="28625" y="62465"/>
                </a:cubicBezTo>
                <a:cubicBezTo>
                  <a:pt x="29763" y="63945"/>
                  <a:pt x="31469" y="64931"/>
                  <a:pt x="33175" y="65589"/>
                </a:cubicBezTo>
                <a:cubicBezTo>
                  <a:pt x="35639" y="70191"/>
                  <a:pt x="39052" y="74301"/>
                  <a:pt x="43222" y="77260"/>
                </a:cubicBezTo>
                <a:cubicBezTo>
                  <a:pt x="42654" y="81863"/>
                  <a:pt x="40568" y="85479"/>
                  <a:pt x="34312" y="87780"/>
                </a:cubicBezTo>
                <a:cubicBezTo>
                  <a:pt x="20094" y="92876"/>
                  <a:pt x="0" y="94356"/>
                  <a:pt x="568" y="109808"/>
                </a:cubicBezTo>
                <a:cubicBezTo>
                  <a:pt x="568" y="113095"/>
                  <a:pt x="2085" y="116547"/>
                  <a:pt x="4549" y="119999"/>
                </a:cubicBezTo>
                <a:cubicBezTo>
                  <a:pt x="59905" y="119999"/>
                  <a:pt x="59905" y="119999"/>
                  <a:pt x="59905" y="119999"/>
                </a:cubicBezTo>
                <a:cubicBezTo>
                  <a:pt x="115639" y="119999"/>
                  <a:pt x="115639" y="119999"/>
                  <a:pt x="115639" y="119999"/>
                </a:cubicBezTo>
                <a:cubicBezTo>
                  <a:pt x="117914" y="116547"/>
                  <a:pt x="119431" y="113095"/>
                  <a:pt x="119620" y="109808"/>
                </a:cubicBezTo>
                <a:cubicBezTo>
                  <a:pt x="120000" y="94356"/>
                  <a:pt x="100094" y="92876"/>
                  <a:pt x="85876" y="87780"/>
                </a:cubicBezTo>
                <a:close/>
                <a:moveTo>
                  <a:pt x="35829" y="63123"/>
                </a:moveTo>
                <a:cubicBezTo>
                  <a:pt x="29194" y="62136"/>
                  <a:pt x="26540" y="51452"/>
                  <a:pt x="29573" y="45205"/>
                </a:cubicBezTo>
                <a:cubicBezTo>
                  <a:pt x="29763" y="45205"/>
                  <a:pt x="29952" y="45041"/>
                  <a:pt x="29952" y="45041"/>
                </a:cubicBezTo>
                <a:cubicBezTo>
                  <a:pt x="34502" y="42575"/>
                  <a:pt x="35829" y="54082"/>
                  <a:pt x="35829" y="55068"/>
                </a:cubicBezTo>
                <a:cubicBezTo>
                  <a:pt x="35829" y="59178"/>
                  <a:pt x="40947" y="60657"/>
                  <a:pt x="39810" y="57863"/>
                </a:cubicBezTo>
                <a:cubicBezTo>
                  <a:pt x="38672" y="54904"/>
                  <a:pt x="37156" y="50465"/>
                  <a:pt x="36966" y="44876"/>
                </a:cubicBezTo>
                <a:cubicBezTo>
                  <a:pt x="36966" y="44712"/>
                  <a:pt x="36966" y="44712"/>
                  <a:pt x="36966" y="44547"/>
                </a:cubicBezTo>
                <a:cubicBezTo>
                  <a:pt x="36777" y="40273"/>
                  <a:pt x="37914" y="35506"/>
                  <a:pt x="40000" y="31232"/>
                </a:cubicBezTo>
                <a:cubicBezTo>
                  <a:pt x="40758" y="30410"/>
                  <a:pt x="41327" y="29589"/>
                  <a:pt x="42274" y="29095"/>
                </a:cubicBezTo>
                <a:cubicBezTo>
                  <a:pt x="46255" y="31890"/>
                  <a:pt x="52132" y="33205"/>
                  <a:pt x="59905" y="32054"/>
                </a:cubicBezTo>
                <a:cubicBezTo>
                  <a:pt x="63507" y="31397"/>
                  <a:pt x="67488" y="30410"/>
                  <a:pt x="71848" y="28602"/>
                </a:cubicBezTo>
                <a:cubicBezTo>
                  <a:pt x="72037" y="28602"/>
                  <a:pt x="72037" y="28438"/>
                  <a:pt x="72037" y="28438"/>
                </a:cubicBezTo>
                <a:cubicBezTo>
                  <a:pt x="76777" y="27452"/>
                  <a:pt x="78104" y="28767"/>
                  <a:pt x="80189" y="31397"/>
                </a:cubicBezTo>
                <a:cubicBezTo>
                  <a:pt x="80189" y="31397"/>
                  <a:pt x="80189" y="31397"/>
                  <a:pt x="80379" y="31561"/>
                </a:cubicBezTo>
                <a:cubicBezTo>
                  <a:pt x="82274" y="35506"/>
                  <a:pt x="83412" y="39945"/>
                  <a:pt x="83412" y="44219"/>
                </a:cubicBezTo>
                <a:cubicBezTo>
                  <a:pt x="83222" y="44383"/>
                  <a:pt x="83222" y="44712"/>
                  <a:pt x="83222" y="44876"/>
                </a:cubicBezTo>
                <a:cubicBezTo>
                  <a:pt x="83033" y="50465"/>
                  <a:pt x="81516" y="54904"/>
                  <a:pt x="80379" y="57863"/>
                </a:cubicBezTo>
                <a:cubicBezTo>
                  <a:pt x="79241" y="60657"/>
                  <a:pt x="84360" y="59178"/>
                  <a:pt x="84360" y="55068"/>
                </a:cubicBezTo>
                <a:cubicBezTo>
                  <a:pt x="84360" y="54082"/>
                  <a:pt x="85687" y="42575"/>
                  <a:pt x="90236" y="45041"/>
                </a:cubicBezTo>
                <a:cubicBezTo>
                  <a:pt x="90236" y="45041"/>
                  <a:pt x="90426" y="45041"/>
                  <a:pt x="90426" y="45205"/>
                </a:cubicBezTo>
                <a:cubicBezTo>
                  <a:pt x="93649" y="51452"/>
                  <a:pt x="90995" y="62136"/>
                  <a:pt x="84360" y="63123"/>
                </a:cubicBezTo>
                <a:cubicBezTo>
                  <a:pt x="79810" y="72328"/>
                  <a:pt x="71469" y="79232"/>
                  <a:pt x="60094" y="79232"/>
                </a:cubicBezTo>
                <a:cubicBezTo>
                  <a:pt x="59905" y="79232"/>
                  <a:pt x="59905" y="79232"/>
                  <a:pt x="59905" y="79232"/>
                </a:cubicBezTo>
                <a:cubicBezTo>
                  <a:pt x="48530" y="79232"/>
                  <a:pt x="40379" y="72328"/>
                  <a:pt x="35829" y="63123"/>
                </a:cubicBezTo>
                <a:close/>
                <a:moveTo>
                  <a:pt x="47203" y="79561"/>
                </a:moveTo>
                <a:cubicBezTo>
                  <a:pt x="50805" y="81534"/>
                  <a:pt x="55165" y="82520"/>
                  <a:pt x="59905" y="82684"/>
                </a:cubicBezTo>
                <a:cubicBezTo>
                  <a:pt x="60094" y="82684"/>
                  <a:pt x="60094" y="82684"/>
                  <a:pt x="60094" y="82684"/>
                </a:cubicBezTo>
                <a:cubicBezTo>
                  <a:pt x="65023" y="82684"/>
                  <a:pt x="69383" y="81534"/>
                  <a:pt x="73364" y="79397"/>
                </a:cubicBezTo>
                <a:cubicBezTo>
                  <a:pt x="74123" y="82191"/>
                  <a:pt x="76018" y="85150"/>
                  <a:pt x="78483" y="87452"/>
                </a:cubicBezTo>
                <a:cubicBezTo>
                  <a:pt x="70900" y="95506"/>
                  <a:pt x="65592" y="98794"/>
                  <a:pt x="60473" y="103561"/>
                </a:cubicBezTo>
                <a:cubicBezTo>
                  <a:pt x="60284" y="103397"/>
                  <a:pt x="60094" y="103397"/>
                  <a:pt x="59905" y="103232"/>
                </a:cubicBezTo>
                <a:cubicBezTo>
                  <a:pt x="55355" y="100602"/>
                  <a:pt x="49668" y="95178"/>
                  <a:pt x="42464" y="86301"/>
                </a:cubicBezTo>
                <a:cubicBezTo>
                  <a:pt x="44549" y="84328"/>
                  <a:pt x="46255" y="81863"/>
                  <a:pt x="47203" y="79561"/>
                </a:cubicBezTo>
                <a:close/>
                <a:moveTo>
                  <a:pt x="76398" y="109972"/>
                </a:moveTo>
                <a:cubicBezTo>
                  <a:pt x="74123" y="107671"/>
                  <a:pt x="72606" y="103726"/>
                  <a:pt x="68625" y="101753"/>
                </a:cubicBezTo>
                <a:cubicBezTo>
                  <a:pt x="65213" y="103726"/>
                  <a:pt x="60853" y="109972"/>
                  <a:pt x="60284" y="112931"/>
                </a:cubicBezTo>
                <a:cubicBezTo>
                  <a:pt x="60284" y="112438"/>
                  <a:pt x="60094" y="111780"/>
                  <a:pt x="59905" y="111287"/>
                </a:cubicBezTo>
                <a:cubicBezTo>
                  <a:pt x="58388" y="107506"/>
                  <a:pt x="53270" y="104383"/>
                  <a:pt x="51563" y="102904"/>
                </a:cubicBezTo>
                <a:cubicBezTo>
                  <a:pt x="47772" y="104383"/>
                  <a:pt x="46635" y="107342"/>
                  <a:pt x="44170" y="110136"/>
                </a:cubicBezTo>
                <a:cubicBezTo>
                  <a:pt x="41706" y="107342"/>
                  <a:pt x="34691" y="98958"/>
                  <a:pt x="32606" y="91397"/>
                </a:cubicBezTo>
                <a:cubicBezTo>
                  <a:pt x="35450" y="90904"/>
                  <a:pt x="38104" y="89589"/>
                  <a:pt x="40379" y="87945"/>
                </a:cubicBezTo>
                <a:cubicBezTo>
                  <a:pt x="40379" y="88109"/>
                  <a:pt x="40568" y="88273"/>
                  <a:pt x="40568" y="88438"/>
                </a:cubicBezTo>
                <a:cubicBezTo>
                  <a:pt x="45497" y="94356"/>
                  <a:pt x="54028" y="102904"/>
                  <a:pt x="59905" y="107178"/>
                </a:cubicBezTo>
                <a:cubicBezTo>
                  <a:pt x="60094" y="107342"/>
                  <a:pt x="60284" y="107506"/>
                  <a:pt x="60473" y="107671"/>
                </a:cubicBezTo>
                <a:cubicBezTo>
                  <a:pt x="66540" y="100602"/>
                  <a:pt x="73554" y="95506"/>
                  <a:pt x="80568" y="88931"/>
                </a:cubicBezTo>
                <a:cubicBezTo>
                  <a:pt x="82464" y="90246"/>
                  <a:pt x="84549" y="91232"/>
                  <a:pt x="87014" y="91726"/>
                </a:cubicBezTo>
                <a:cubicBezTo>
                  <a:pt x="84549" y="97315"/>
                  <a:pt x="80568" y="106520"/>
                  <a:pt x="76398" y="109972"/>
                </a:cubicBezTo>
                <a:close/>
              </a:path>
            </a:pathLst>
          </a:custGeom>
          <a:solidFill>
            <a:srgbClr val="A61C00"/>
          </a:solidFill>
          <a:ln>
            <a:noFill/>
          </a:ln>
        </p:spPr>
        <p:txBody>
          <a:bodyPr lIns="121900" tIns="60950" rIns="121900" bIns="60950" anchor="t" anchorCtr="0">
            <a:noAutofit/>
          </a:bodyPr>
          <a:lstStyle/>
          <a:p>
            <a:pPr marL="0" marR="0" lvl="0" indent="0" algn="l" rtl="0">
              <a:lnSpc>
                <a:spcPct val="100000"/>
              </a:lnSpc>
              <a:spcBef>
                <a:spcPts val="0"/>
              </a:spcBef>
              <a:spcAft>
                <a:spcPts val="0"/>
              </a:spcAft>
              <a:buClr>
                <a:srgbClr val="000000"/>
              </a:buClr>
              <a:buFont typeface="Calibri"/>
              <a:buNone/>
            </a:pPr>
            <a:endParaRPr sz="2400" b="0" i="0" u="none" strike="noStrike" cap="none">
              <a:solidFill>
                <a:srgbClr val="000000"/>
              </a:solidFill>
              <a:latin typeface="Calibri"/>
              <a:ea typeface="Calibri"/>
              <a:cs typeface="Calibri"/>
              <a:sym typeface="Calibri"/>
            </a:endParaRPr>
          </a:p>
        </p:txBody>
      </p:sp>
      <p:sp>
        <p:nvSpPr>
          <p:cNvPr id="215" name="Shape 215"/>
          <p:cNvSpPr/>
          <p:nvPr/>
        </p:nvSpPr>
        <p:spPr>
          <a:xfrm flipH="1">
            <a:off x="2636725" y="2918110"/>
            <a:ext cx="603600" cy="713100"/>
          </a:xfrm>
          <a:custGeom>
            <a:avLst/>
            <a:gdLst/>
            <a:ahLst/>
            <a:cxnLst/>
            <a:rect l="0" t="0" r="0" b="0"/>
            <a:pathLst>
              <a:path w="120000" h="120000" extrusionOk="0">
                <a:moveTo>
                  <a:pt x="85876" y="85360"/>
                </a:moveTo>
                <a:cubicBezTo>
                  <a:pt x="80947" y="83416"/>
                  <a:pt x="78483" y="80412"/>
                  <a:pt x="77345" y="76877"/>
                </a:cubicBezTo>
                <a:cubicBezTo>
                  <a:pt x="79431" y="78114"/>
                  <a:pt x="81327" y="79705"/>
                  <a:pt x="83412" y="81472"/>
                </a:cubicBezTo>
                <a:cubicBezTo>
                  <a:pt x="102369" y="65213"/>
                  <a:pt x="111279" y="6008"/>
                  <a:pt x="76018" y="6008"/>
                </a:cubicBezTo>
                <a:cubicBezTo>
                  <a:pt x="72037" y="2650"/>
                  <a:pt x="66540" y="706"/>
                  <a:pt x="60473" y="530"/>
                </a:cubicBezTo>
                <a:cubicBezTo>
                  <a:pt x="42843" y="0"/>
                  <a:pt x="20853" y="13254"/>
                  <a:pt x="21232" y="43122"/>
                </a:cubicBezTo>
                <a:cubicBezTo>
                  <a:pt x="21421" y="61325"/>
                  <a:pt x="26729" y="70162"/>
                  <a:pt x="36018" y="81119"/>
                </a:cubicBezTo>
                <a:cubicBezTo>
                  <a:pt x="38293" y="79175"/>
                  <a:pt x="40568" y="77584"/>
                  <a:pt x="42843" y="75994"/>
                </a:cubicBezTo>
                <a:cubicBezTo>
                  <a:pt x="41895" y="80058"/>
                  <a:pt x="39620" y="83240"/>
                  <a:pt x="34123" y="85360"/>
                </a:cubicBezTo>
                <a:cubicBezTo>
                  <a:pt x="20094" y="90839"/>
                  <a:pt x="0" y="92253"/>
                  <a:pt x="568" y="108865"/>
                </a:cubicBezTo>
                <a:cubicBezTo>
                  <a:pt x="568" y="112577"/>
                  <a:pt x="2085" y="116288"/>
                  <a:pt x="4549" y="120000"/>
                </a:cubicBezTo>
                <a:cubicBezTo>
                  <a:pt x="60473" y="120000"/>
                  <a:pt x="60473" y="120000"/>
                  <a:pt x="60473" y="120000"/>
                </a:cubicBezTo>
                <a:cubicBezTo>
                  <a:pt x="115639" y="120000"/>
                  <a:pt x="115639" y="120000"/>
                  <a:pt x="115639" y="120000"/>
                </a:cubicBezTo>
                <a:cubicBezTo>
                  <a:pt x="117914" y="116288"/>
                  <a:pt x="119431" y="112577"/>
                  <a:pt x="119620" y="108865"/>
                </a:cubicBezTo>
                <a:cubicBezTo>
                  <a:pt x="120000" y="92253"/>
                  <a:pt x="100094" y="90839"/>
                  <a:pt x="85876" y="85360"/>
                </a:cubicBezTo>
                <a:close/>
                <a:moveTo>
                  <a:pt x="35829" y="58674"/>
                </a:moveTo>
                <a:cubicBezTo>
                  <a:pt x="34691" y="58497"/>
                  <a:pt x="33744" y="58144"/>
                  <a:pt x="32796" y="57437"/>
                </a:cubicBezTo>
                <a:cubicBezTo>
                  <a:pt x="40189" y="53372"/>
                  <a:pt x="46824" y="45596"/>
                  <a:pt x="60473" y="33755"/>
                </a:cubicBezTo>
                <a:cubicBezTo>
                  <a:pt x="62559" y="31988"/>
                  <a:pt x="64644" y="30044"/>
                  <a:pt x="67109" y="28100"/>
                </a:cubicBezTo>
                <a:cubicBezTo>
                  <a:pt x="65781" y="30220"/>
                  <a:pt x="63886" y="33225"/>
                  <a:pt x="60473" y="37290"/>
                </a:cubicBezTo>
                <a:cubicBezTo>
                  <a:pt x="56682" y="41885"/>
                  <a:pt x="50805" y="47717"/>
                  <a:pt x="41516" y="55493"/>
                </a:cubicBezTo>
                <a:cubicBezTo>
                  <a:pt x="46445" y="56200"/>
                  <a:pt x="53459" y="53549"/>
                  <a:pt x="60473" y="49307"/>
                </a:cubicBezTo>
                <a:cubicBezTo>
                  <a:pt x="67109" y="45243"/>
                  <a:pt x="73554" y="39764"/>
                  <a:pt x="78293" y="33932"/>
                </a:cubicBezTo>
                <a:cubicBezTo>
                  <a:pt x="80568" y="42238"/>
                  <a:pt x="83791" y="51428"/>
                  <a:pt x="87962" y="56730"/>
                </a:cubicBezTo>
                <a:cubicBezTo>
                  <a:pt x="86824" y="57790"/>
                  <a:pt x="85687" y="58497"/>
                  <a:pt x="84170" y="58674"/>
                </a:cubicBezTo>
                <a:cubicBezTo>
                  <a:pt x="79810" y="68571"/>
                  <a:pt x="71658" y="75994"/>
                  <a:pt x="60473" y="76170"/>
                </a:cubicBezTo>
                <a:cubicBezTo>
                  <a:pt x="60094" y="76170"/>
                  <a:pt x="60094" y="76170"/>
                  <a:pt x="60094" y="76170"/>
                </a:cubicBezTo>
                <a:cubicBezTo>
                  <a:pt x="48720" y="76170"/>
                  <a:pt x="40379" y="68748"/>
                  <a:pt x="35829" y="58674"/>
                </a:cubicBezTo>
                <a:close/>
                <a:moveTo>
                  <a:pt x="60473" y="113107"/>
                </a:moveTo>
                <a:cubicBezTo>
                  <a:pt x="43412" y="113460"/>
                  <a:pt x="26919" y="107452"/>
                  <a:pt x="15734" y="95434"/>
                </a:cubicBezTo>
                <a:cubicBezTo>
                  <a:pt x="21800" y="92783"/>
                  <a:pt x="29763" y="91016"/>
                  <a:pt x="37345" y="88541"/>
                </a:cubicBezTo>
                <a:cubicBezTo>
                  <a:pt x="42464" y="86597"/>
                  <a:pt x="45308" y="82002"/>
                  <a:pt x="47014" y="76524"/>
                </a:cubicBezTo>
                <a:cubicBezTo>
                  <a:pt x="50805" y="78468"/>
                  <a:pt x="55165" y="79705"/>
                  <a:pt x="60094" y="79705"/>
                </a:cubicBezTo>
                <a:cubicBezTo>
                  <a:pt x="60473" y="79705"/>
                  <a:pt x="60473" y="79705"/>
                  <a:pt x="60473" y="79705"/>
                </a:cubicBezTo>
                <a:cubicBezTo>
                  <a:pt x="65023" y="79705"/>
                  <a:pt x="69194" y="78468"/>
                  <a:pt x="72985" y="76524"/>
                </a:cubicBezTo>
                <a:cubicBezTo>
                  <a:pt x="74502" y="81826"/>
                  <a:pt x="77156" y="86597"/>
                  <a:pt x="81895" y="88541"/>
                </a:cubicBezTo>
                <a:cubicBezTo>
                  <a:pt x="88341" y="91016"/>
                  <a:pt x="98199" y="92783"/>
                  <a:pt x="105213" y="95964"/>
                </a:cubicBezTo>
                <a:cubicBezTo>
                  <a:pt x="92511" y="107275"/>
                  <a:pt x="76208" y="112930"/>
                  <a:pt x="60473" y="113107"/>
                </a:cubicBezTo>
                <a:close/>
              </a:path>
            </a:pathLst>
          </a:custGeom>
          <a:solidFill>
            <a:srgbClr val="A61C00"/>
          </a:solidFill>
          <a:ln>
            <a:noFill/>
          </a:ln>
        </p:spPr>
        <p:txBody>
          <a:bodyPr lIns="121900" tIns="60950" rIns="121900" bIns="60950" anchor="t" anchorCtr="0">
            <a:noAutofit/>
          </a:bodyPr>
          <a:lstStyle/>
          <a:p>
            <a:pPr marL="0" marR="0" lvl="0" indent="0" algn="l" rtl="0">
              <a:lnSpc>
                <a:spcPct val="100000"/>
              </a:lnSpc>
              <a:spcBef>
                <a:spcPts val="0"/>
              </a:spcBef>
              <a:spcAft>
                <a:spcPts val="0"/>
              </a:spcAft>
              <a:buClr>
                <a:srgbClr val="000000"/>
              </a:buClr>
              <a:buFont typeface="Calibri"/>
              <a:buNone/>
            </a:pPr>
            <a:endParaRPr sz="2400" b="0" i="0" u="none" strike="noStrike" cap="none">
              <a:solidFill>
                <a:srgbClr val="000000"/>
              </a:solidFill>
              <a:latin typeface="Calibri"/>
              <a:ea typeface="Calibri"/>
              <a:cs typeface="Calibri"/>
              <a:sym typeface="Calibri"/>
            </a:endParaRPr>
          </a:p>
        </p:txBody>
      </p:sp>
      <p:sp>
        <p:nvSpPr>
          <p:cNvPr id="216" name="Shape 216"/>
          <p:cNvSpPr/>
          <p:nvPr/>
        </p:nvSpPr>
        <p:spPr>
          <a:xfrm flipH="1">
            <a:off x="1083808" y="2918110"/>
            <a:ext cx="603600" cy="713100"/>
          </a:xfrm>
          <a:custGeom>
            <a:avLst/>
            <a:gdLst/>
            <a:ahLst/>
            <a:cxnLst/>
            <a:rect l="0" t="0" r="0" b="0"/>
            <a:pathLst>
              <a:path w="120000" h="120000" extrusionOk="0">
                <a:moveTo>
                  <a:pt x="106117" y="91351"/>
                </a:moveTo>
                <a:cubicBezTo>
                  <a:pt x="99841" y="88828"/>
                  <a:pt x="92234" y="87207"/>
                  <a:pt x="85958" y="84684"/>
                </a:cubicBezTo>
                <a:cubicBezTo>
                  <a:pt x="83296" y="83603"/>
                  <a:pt x="81394" y="82162"/>
                  <a:pt x="79873" y="80540"/>
                </a:cubicBezTo>
                <a:cubicBezTo>
                  <a:pt x="81965" y="81441"/>
                  <a:pt x="84247" y="81981"/>
                  <a:pt x="86909" y="82342"/>
                </a:cubicBezTo>
                <a:cubicBezTo>
                  <a:pt x="85388" y="78198"/>
                  <a:pt x="84437" y="74774"/>
                  <a:pt x="83866" y="71711"/>
                </a:cubicBezTo>
                <a:cubicBezTo>
                  <a:pt x="86339" y="73513"/>
                  <a:pt x="89381" y="74954"/>
                  <a:pt x="92805" y="76036"/>
                </a:cubicBezTo>
                <a:cubicBezTo>
                  <a:pt x="91093" y="72612"/>
                  <a:pt x="89572" y="69369"/>
                  <a:pt x="88431" y="66306"/>
                </a:cubicBezTo>
                <a:cubicBezTo>
                  <a:pt x="90522" y="67567"/>
                  <a:pt x="92805" y="68828"/>
                  <a:pt x="95277" y="69909"/>
                </a:cubicBezTo>
                <a:cubicBezTo>
                  <a:pt x="93755" y="65945"/>
                  <a:pt x="92805" y="62342"/>
                  <a:pt x="92424" y="59279"/>
                </a:cubicBezTo>
                <a:cubicBezTo>
                  <a:pt x="95467" y="59459"/>
                  <a:pt x="98320" y="59279"/>
                  <a:pt x="101362" y="58918"/>
                </a:cubicBezTo>
                <a:cubicBezTo>
                  <a:pt x="98129" y="55855"/>
                  <a:pt x="95657" y="53153"/>
                  <a:pt x="93946" y="50810"/>
                </a:cubicBezTo>
                <a:cubicBezTo>
                  <a:pt x="96798" y="50450"/>
                  <a:pt x="100221" y="49549"/>
                  <a:pt x="104025" y="47747"/>
                </a:cubicBezTo>
                <a:cubicBezTo>
                  <a:pt x="97369" y="44864"/>
                  <a:pt x="94326" y="38918"/>
                  <a:pt x="92995" y="32972"/>
                </a:cubicBezTo>
                <a:cubicBezTo>
                  <a:pt x="90713" y="21081"/>
                  <a:pt x="81774" y="2522"/>
                  <a:pt x="68462" y="2702"/>
                </a:cubicBezTo>
                <a:cubicBezTo>
                  <a:pt x="65800" y="1981"/>
                  <a:pt x="63137" y="1441"/>
                  <a:pt x="60665" y="1261"/>
                </a:cubicBezTo>
                <a:cubicBezTo>
                  <a:pt x="41838" y="0"/>
                  <a:pt x="29096" y="14054"/>
                  <a:pt x="26814" y="32612"/>
                </a:cubicBezTo>
                <a:cubicBezTo>
                  <a:pt x="25293" y="38738"/>
                  <a:pt x="22440" y="44864"/>
                  <a:pt x="15594" y="47747"/>
                </a:cubicBezTo>
                <a:cubicBezTo>
                  <a:pt x="19397" y="49549"/>
                  <a:pt x="22820" y="50450"/>
                  <a:pt x="25673" y="50810"/>
                </a:cubicBezTo>
                <a:cubicBezTo>
                  <a:pt x="23961" y="53153"/>
                  <a:pt x="21489" y="55855"/>
                  <a:pt x="18256" y="58918"/>
                </a:cubicBezTo>
                <a:cubicBezTo>
                  <a:pt x="21109" y="59279"/>
                  <a:pt x="24152" y="59459"/>
                  <a:pt x="27194" y="59279"/>
                </a:cubicBezTo>
                <a:cubicBezTo>
                  <a:pt x="26814" y="62342"/>
                  <a:pt x="25863" y="65945"/>
                  <a:pt x="24342" y="69909"/>
                </a:cubicBezTo>
                <a:cubicBezTo>
                  <a:pt x="26814" y="68828"/>
                  <a:pt x="29096" y="67567"/>
                  <a:pt x="31188" y="66306"/>
                </a:cubicBezTo>
                <a:cubicBezTo>
                  <a:pt x="30047" y="69369"/>
                  <a:pt x="28526" y="72612"/>
                  <a:pt x="26814" y="76036"/>
                </a:cubicBezTo>
                <a:cubicBezTo>
                  <a:pt x="30237" y="74954"/>
                  <a:pt x="33280" y="73513"/>
                  <a:pt x="35752" y="71711"/>
                </a:cubicBezTo>
                <a:cubicBezTo>
                  <a:pt x="35182" y="74774"/>
                  <a:pt x="34231" y="78198"/>
                  <a:pt x="32709" y="82342"/>
                </a:cubicBezTo>
                <a:cubicBezTo>
                  <a:pt x="35752" y="81981"/>
                  <a:pt x="38225" y="81261"/>
                  <a:pt x="40507" y="80360"/>
                </a:cubicBezTo>
                <a:cubicBezTo>
                  <a:pt x="38985" y="81981"/>
                  <a:pt x="37083" y="83423"/>
                  <a:pt x="34231" y="84684"/>
                </a:cubicBezTo>
                <a:cubicBezTo>
                  <a:pt x="27765" y="87207"/>
                  <a:pt x="20348" y="88828"/>
                  <a:pt x="13882" y="91351"/>
                </a:cubicBezTo>
                <a:cubicBezTo>
                  <a:pt x="6085" y="94774"/>
                  <a:pt x="0" y="99279"/>
                  <a:pt x="380" y="108648"/>
                </a:cubicBezTo>
                <a:cubicBezTo>
                  <a:pt x="380" y="112432"/>
                  <a:pt x="1901" y="116216"/>
                  <a:pt x="4374" y="120000"/>
                </a:cubicBezTo>
                <a:cubicBezTo>
                  <a:pt x="13882" y="120000"/>
                  <a:pt x="13882" y="120000"/>
                  <a:pt x="13882" y="120000"/>
                </a:cubicBezTo>
                <a:cubicBezTo>
                  <a:pt x="60665" y="120000"/>
                  <a:pt x="60665" y="120000"/>
                  <a:pt x="60665" y="120000"/>
                </a:cubicBezTo>
                <a:cubicBezTo>
                  <a:pt x="106117" y="120000"/>
                  <a:pt x="106117" y="120000"/>
                  <a:pt x="106117" y="120000"/>
                </a:cubicBezTo>
                <a:cubicBezTo>
                  <a:pt x="115816" y="120000"/>
                  <a:pt x="115816" y="120000"/>
                  <a:pt x="115816" y="120000"/>
                </a:cubicBezTo>
                <a:cubicBezTo>
                  <a:pt x="118098" y="116216"/>
                  <a:pt x="119619" y="112432"/>
                  <a:pt x="119809" y="108648"/>
                </a:cubicBezTo>
                <a:cubicBezTo>
                  <a:pt x="120000" y="99279"/>
                  <a:pt x="114104" y="94774"/>
                  <a:pt x="106117" y="91351"/>
                </a:cubicBezTo>
                <a:close/>
                <a:moveTo>
                  <a:pt x="35752" y="57477"/>
                </a:moveTo>
                <a:cubicBezTo>
                  <a:pt x="27955" y="56216"/>
                  <a:pt x="25673" y="40540"/>
                  <a:pt x="31759" y="34954"/>
                </a:cubicBezTo>
                <a:cubicBezTo>
                  <a:pt x="33090" y="34954"/>
                  <a:pt x="34231" y="36756"/>
                  <a:pt x="34801" y="38558"/>
                </a:cubicBezTo>
                <a:cubicBezTo>
                  <a:pt x="34231" y="40900"/>
                  <a:pt x="33090" y="43063"/>
                  <a:pt x="30998" y="45045"/>
                </a:cubicBezTo>
                <a:cubicBezTo>
                  <a:pt x="39746" y="43603"/>
                  <a:pt x="52107" y="36216"/>
                  <a:pt x="60665" y="28828"/>
                </a:cubicBezTo>
                <a:cubicBezTo>
                  <a:pt x="62187" y="27387"/>
                  <a:pt x="63518" y="26126"/>
                  <a:pt x="64849" y="24684"/>
                </a:cubicBezTo>
                <a:cubicBezTo>
                  <a:pt x="63898" y="26846"/>
                  <a:pt x="62567" y="28828"/>
                  <a:pt x="60665" y="30810"/>
                </a:cubicBezTo>
                <a:cubicBezTo>
                  <a:pt x="56862" y="34774"/>
                  <a:pt x="50966" y="38738"/>
                  <a:pt x="42599" y="43423"/>
                </a:cubicBezTo>
                <a:cubicBezTo>
                  <a:pt x="49445" y="42702"/>
                  <a:pt x="55530" y="40900"/>
                  <a:pt x="60665" y="38738"/>
                </a:cubicBezTo>
                <a:cubicBezTo>
                  <a:pt x="68082" y="35315"/>
                  <a:pt x="73407" y="30450"/>
                  <a:pt x="76259" y="24684"/>
                </a:cubicBezTo>
                <a:cubicBezTo>
                  <a:pt x="74928" y="30810"/>
                  <a:pt x="72266" y="34234"/>
                  <a:pt x="67511" y="38738"/>
                </a:cubicBezTo>
                <a:cubicBezTo>
                  <a:pt x="74738" y="36756"/>
                  <a:pt x="79873" y="34774"/>
                  <a:pt x="83106" y="31891"/>
                </a:cubicBezTo>
                <a:cubicBezTo>
                  <a:pt x="83296" y="33873"/>
                  <a:pt x="83486" y="35675"/>
                  <a:pt x="83296" y="37657"/>
                </a:cubicBezTo>
                <a:cubicBezTo>
                  <a:pt x="83106" y="45045"/>
                  <a:pt x="83676" y="43243"/>
                  <a:pt x="85007" y="39099"/>
                </a:cubicBezTo>
                <a:cubicBezTo>
                  <a:pt x="85768" y="37117"/>
                  <a:pt x="86909" y="35135"/>
                  <a:pt x="88431" y="34954"/>
                </a:cubicBezTo>
                <a:cubicBezTo>
                  <a:pt x="94516" y="40540"/>
                  <a:pt x="92234" y="56216"/>
                  <a:pt x="84437" y="57477"/>
                </a:cubicBezTo>
                <a:cubicBezTo>
                  <a:pt x="79873" y="67567"/>
                  <a:pt x="71695" y="74954"/>
                  <a:pt x="60665" y="75315"/>
                </a:cubicBezTo>
                <a:cubicBezTo>
                  <a:pt x="60475" y="75315"/>
                  <a:pt x="60285" y="75315"/>
                  <a:pt x="60095" y="75315"/>
                </a:cubicBezTo>
                <a:cubicBezTo>
                  <a:pt x="48684" y="75315"/>
                  <a:pt x="40316" y="67747"/>
                  <a:pt x="35752" y="57477"/>
                </a:cubicBezTo>
                <a:close/>
                <a:moveTo>
                  <a:pt x="47163" y="75675"/>
                </a:moveTo>
                <a:cubicBezTo>
                  <a:pt x="50966" y="77837"/>
                  <a:pt x="55340" y="78918"/>
                  <a:pt x="60095" y="78918"/>
                </a:cubicBezTo>
                <a:cubicBezTo>
                  <a:pt x="60285" y="78918"/>
                  <a:pt x="60475" y="78918"/>
                  <a:pt x="60665" y="78918"/>
                </a:cubicBezTo>
                <a:cubicBezTo>
                  <a:pt x="65229" y="78918"/>
                  <a:pt x="69603" y="77657"/>
                  <a:pt x="73407" y="75495"/>
                </a:cubicBezTo>
                <a:cubicBezTo>
                  <a:pt x="74928" y="81081"/>
                  <a:pt x="77971" y="85945"/>
                  <a:pt x="83106" y="87927"/>
                </a:cubicBezTo>
                <a:cubicBezTo>
                  <a:pt x="77210" y="94774"/>
                  <a:pt x="68843" y="98378"/>
                  <a:pt x="60665" y="98558"/>
                </a:cubicBezTo>
                <a:cubicBezTo>
                  <a:pt x="51537" y="98918"/>
                  <a:pt x="42599" y="95495"/>
                  <a:pt x="37464" y="87927"/>
                </a:cubicBezTo>
                <a:cubicBezTo>
                  <a:pt x="42599" y="85945"/>
                  <a:pt x="45451" y="81261"/>
                  <a:pt x="47163" y="75675"/>
                </a:cubicBezTo>
                <a:close/>
                <a:moveTo>
                  <a:pt x="19207" y="119819"/>
                </a:moveTo>
                <a:cubicBezTo>
                  <a:pt x="19017" y="115315"/>
                  <a:pt x="17496" y="111531"/>
                  <a:pt x="15404" y="108828"/>
                </a:cubicBezTo>
                <a:cubicBezTo>
                  <a:pt x="15023" y="108288"/>
                  <a:pt x="14453" y="107567"/>
                  <a:pt x="13882" y="107027"/>
                </a:cubicBezTo>
                <a:cubicBezTo>
                  <a:pt x="11410" y="104324"/>
                  <a:pt x="8748" y="103063"/>
                  <a:pt x="7226" y="103063"/>
                </a:cubicBezTo>
                <a:cubicBezTo>
                  <a:pt x="7226" y="101621"/>
                  <a:pt x="7226" y="101621"/>
                  <a:pt x="7226" y="101621"/>
                </a:cubicBezTo>
                <a:cubicBezTo>
                  <a:pt x="8748" y="101621"/>
                  <a:pt x="11410" y="102702"/>
                  <a:pt x="13882" y="105045"/>
                </a:cubicBezTo>
                <a:cubicBezTo>
                  <a:pt x="14833" y="105945"/>
                  <a:pt x="15784" y="106846"/>
                  <a:pt x="16545" y="108108"/>
                </a:cubicBezTo>
                <a:cubicBezTo>
                  <a:pt x="18637" y="110990"/>
                  <a:pt x="20348" y="114954"/>
                  <a:pt x="20538" y="119819"/>
                </a:cubicBezTo>
                <a:lnTo>
                  <a:pt x="19207" y="119819"/>
                </a:lnTo>
                <a:close/>
                <a:moveTo>
                  <a:pt x="81774" y="99099"/>
                </a:moveTo>
                <a:cubicBezTo>
                  <a:pt x="75499" y="103423"/>
                  <a:pt x="67892" y="105585"/>
                  <a:pt x="60665" y="105765"/>
                </a:cubicBezTo>
                <a:cubicBezTo>
                  <a:pt x="60095" y="105765"/>
                  <a:pt x="59524" y="105765"/>
                  <a:pt x="58954" y="105765"/>
                </a:cubicBezTo>
                <a:cubicBezTo>
                  <a:pt x="51156" y="105585"/>
                  <a:pt x="43359" y="103063"/>
                  <a:pt x="37274" y="98378"/>
                </a:cubicBezTo>
                <a:cubicBezTo>
                  <a:pt x="34801" y="96396"/>
                  <a:pt x="32519" y="94054"/>
                  <a:pt x="30618" y="91171"/>
                </a:cubicBezTo>
                <a:cubicBezTo>
                  <a:pt x="31949" y="90450"/>
                  <a:pt x="31949" y="90450"/>
                  <a:pt x="31949" y="90450"/>
                </a:cubicBezTo>
                <a:cubicBezTo>
                  <a:pt x="33660" y="93153"/>
                  <a:pt x="35752" y="95315"/>
                  <a:pt x="38225" y="97297"/>
                </a:cubicBezTo>
                <a:cubicBezTo>
                  <a:pt x="43930" y="101801"/>
                  <a:pt x="51347" y="104144"/>
                  <a:pt x="58954" y="104324"/>
                </a:cubicBezTo>
                <a:cubicBezTo>
                  <a:pt x="59524" y="104324"/>
                  <a:pt x="60095" y="104324"/>
                  <a:pt x="60665" y="104324"/>
                </a:cubicBezTo>
                <a:cubicBezTo>
                  <a:pt x="67702" y="104144"/>
                  <a:pt x="74928" y="101981"/>
                  <a:pt x="81014" y="98018"/>
                </a:cubicBezTo>
                <a:cubicBezTo>
                  <a:pt x="84057" y="95855"/>
                  <a:pt x="86909" y="93153"/>
                  <a:pt x="89381" y="90090"/>
                </a:cubicBezTo>
                <a:cubicBezTo>
                  <a:pt x="90522" y="90990"/>
                  <a:pt x="90522" y="90990"/>
                  <a:pt x="90522" y="90990"/>
                </a:cubicBezTo>
                <a:cubicBezTo>
                  <a:pt x="88050" y="94234"/>
                  <a:pt x="85007" y="96936"/>
                  <a:pt x="81774" y="99099"/>
                </a:cubicBezTo>
                <a:close/>
                <a:moveTo>
                  <a:pt x="112773" y="103063"/>
                </a:moveTo>
                <a:cubicBezTo>
                  <a:pt x="111251" y="103063"/>
                  <a:pt x="108589" y="104324"/>
                  <a:pt x="106117" y="107027"/>
                </a:cubicBezTo>
                <a:cubicBezTo>
                  <a:pt x="105546" y="107567"/>
                  <a:pt x="105166" y="108288"/>
                  <a:pt x="104595" y="108828"/>
                </a:cubicBezTo>
                <a:cubicBezTo>
                  <a:pt x="102694" y="111531"/>
                  <a:pt x="101172" y="115315"/>
                  <a:pt x="100792" y="119819"/>
                </a:cubicBezTo>
                <a:cubicBezTo>
                  <a:pt x="99461" y="119819"/>
                  <a:pt x="99461" y="119819"/>
                  <a:pt x="99461" y="119819"/>
                </a:cubicBezTo>
                <a:cubicBezTo>
                  <a:pt x="99651" y="114954"/>
                  <a:pt x="101362" y="110990"/>
                  <a:pt x="103454" y="108108"/>
                </a:cubicBezTo>
                <a:cubicBezTo>
                  <a:pt x="104405" y="106846"/>
                  <a:pt x="105166" y="105945"/>
                  <a:pt x="106117" y="105045"/>
                </a:cubicBezTo>
                <a:cubicBezTo>
                  <a:pt x="108589" y="102702"/>
                  <a:pt x="111251" y="101621"/>
                  <a:pt x="112773" y="101621"/>
                </a:cubicBezTo>
                <a:lnTo>
                  <a:pt x="112773" y="103063"/>
                </a:lnTo>
                <a:close/>
              </a:path>
            </a:pathLst>
          </a:custGeom>
          <a:solidFill>
            <a:srgbClr val="A61C00"/>
          </a:solidFill>
          <a:ln>
            <a:noFill/>
          </a:ln>
        </p:spPr>
        <p:txBody>
          <a:bodyPr lIns="121900" tIns="60950" rIns="121900" bIns="60950" anchor="t" anchorCtr="0">
            <a:noAutofit/>
          </a:bodyPr>
          <a:lstStyle/>
          <a:p>
            <a:pPr marL="0" marR="0" lvl="0" indent="0" algn="l" rtl="0">
              <a:lnSpc>
                <a:spcPct val="100000"/>
              </a:lnSpc>
              <a:spcBef>
                <a:spcPts val="0"/>
              </a:spcBef>
              <a:spcAft>
                <a:spcPts val="0"/>
              </a:spcAft>
              <a:buClr>
                <a:srgbClr val="000000"/>
              </a:buClr>
              <a:buFont typeface="Calibri"/>
              <a:buNone/>
            </a:pPr>
            <a:endParaRPr sz="2400" b="0" i="0" u="none" strike="noStrike" cap="none">
              <a:solidFill>
                <a:srgbClr val="000000"/>
              </a:solidFill>
              <a:latin typeface="Calibri"/>
              <a:ea typeface="Calibri"/>
              <a:cs typeface="Calibri"/>
              <a:sym typeface="Calibri"/>
            </a:endParaRPr>
          </a:p>
        </p:txBody>
      </p:sp>
      <p:sp>
        <p:nvSpPr>
          <p:cNvPr id="217" name="Shape 217"/>
          <p:cNvSpPr/>
          <p:nvPr/>
        </p:nvSpPr>
        <p:spPr>
          <a:xfrm flipH="1">
            <a:off x="307349" y="2920527"/>
            <a:ext cx="603600" cy="708299"/>
          </a:xfrm>
          <a:custGeom>
            <a:avLst/>
            <a:gdLst/>
            <a:ahLst/>
            <a:cxnLst/>
            <a:rect l="0" t="0" r="0" b="0"/>
            <a:pathLst>
              <a:path w="120000" h="120000" extrusionOk="0">
                <a:moveTo>
                  <a:pt x="107448" y="94736"/>
                </a:moveTo>
                <a:cubicBezTo>
                  <a:pt x="109730" y="91012"/>
                  <a:pt x="107638" y="87935"/>
                  <a:pt x="103645" y="85991"/>
                </a:cubicBezTo>
                <a:cubicBezTo>
                  <a:pt x="98320" y="83400"/>
                  <a:pt x="101933" y="78704"/>
                  <a:pt x="107828" y="76113"/>
                </a:cubicBezTo>
                <a:cubicBezTo>
                  <a:pt x="113534" y="73522"/>
                  <a:pt x="115435" y="68987"/>
                  <a:pt x="108019" y="65910"/>
                </a:cubicBezTo>
                <a:cubicBezTo>
                  <a:pt x="100792" y="62672"/>
                  <a:pt x="101172" y="61700"/>
                  <a:pt x="108019" y="55870"/>
                </a:cubicBezTo>
                <a:cubicBezTo>
                  <a:pt x="114865" y="49878"/>
                  <a:pt x="111442" y="35951"/>
                  <a:pt x="101743" y="33684"/>
                </a:cubicBezTo>
                <a:cubicBezTo>
                  <a:pt x="92044" y="31417"/>
                  <a:pt x="94516" y="26882"/>
                  <a:pt x="90522" y="17327"/>
                </a:cubicBezTo>
                <a:cubicBezTo>
                  <a:pt x="86719" y="8259"/>
                  <a:pt x="60665" y="0"/>
                  <a:pt x="51347" y="9716"/>
                </a:cubicBezTo>
                <a:cubicBezTo>
                  <a:pt x="44881" y="3724"/>
                  <a:pt x="30618" y="11821"/>
                  <a:pt x="27765" y="20728"/>
                </a:cubicBezTo>
                <a:cubicBezTo>
                  <a:pt x="24912" y="29797"/>
                  <a:pt x="27004" y="32226"/>
                  <a:pt x="19397" y="33522"/>
                </a:cubicBezTo>
                <a:cubicBezTo>
                  <a:pt x="11790" y="34817"/>
                  <a:pt x="7036" y="44210"/>
                  <a:pt x="11980" y="50202"/>
                </a:cubicBezTo>
                <a:cubicBezTo>
                  <a:pt x="16925" y="56032"/>
                  <a:pt x="19207" y="58785"/>
                  <a:pt x="12171" y="63157"/>
                </a:cubicBezTo>
                <a:cubicBezTo>
                  <a:pt x="5134" y="67530"/>
                  <a:pt x="6465" y="75303"/>
                  <a:pt x="13122" y="78056"/>
                </a:cubicBezTo>
                <a:cubicBezTo>
                  <a:pt x="19778" y="80647"/>
                  <a:pt x="21109" y="84696"/>
                  <a:pt x="15784" y="87287"/>
                </a:cubicBezTo>
                <a:cubicBezTo>
                  <a:pt x="11980" y="89230"/>
                  <a:pt x="10079" y="91983"/>
                  <a:pt x="12741" y="94736"/>
                </a:cubicBezTo>
                <a:cubicBezTo>
                  <a:pt x="5515" y="97651"/>
                  <a:pt x="0" y="101862"/>
                  <a:pt x="380" y="109797"/>
                </a:cubicBezTo>
                <a:cubicBezTo>
                  <a:pt x="380" y="113198"/>
                  <a:pt x="1901" y="116599"/>
                  <a:pt x="4374" y="120000"/>
                </a:cubicBezTo>
                <a:cubicBezTo>
                  <a:pt x="115816" y="120000"/>
                  <a:pt x="115816" y="120000"/>
                  <a:pt x="115816" y="120000"/>
                </a:cubicBezTo>
                <a:cubicBezTo>
                  <a:pt x="118098" y="116599"/>
                  <a:pt x="119619" y="113198"/>
                  <a:pt x="119809" y="109797"/>
                </a:cubicBezTo>
                <a:cubicBezTo>
                  <a:pt x="120000" y="101862"/>
                  <a:pt x="114675" y="97651"/>
                  <a:pt x="107448" y="94736"/>
                </a:cubicBezTo>
                <a:close/>
                <a:moveTo>
                  <a:pt x="86339" y="45668"/>
                </a:moveTo>
                <a:cubicBezTo>
                  <a:pt x="86148" y="45506"/>
                  <a:pt x="85958" y="45506"/>
                  <a:pt x="85958" y="45506"/>
                </a:cubicBezTo>
                <a:cubicBezTo>
                  <a:pt x="88811" y="40809"/>
                  <a:pt x="91093" y="46801"/>
                  <a:pt x="91664" y="49392"/>
                </a:cubicBezTo>
                <a:cubicBezTo>
                  <a:pt x="92424" y="53117"/>
                  <a:pt x="91473" y="57489"/>
                  <a:pt x="89381" y="60566"/>
                </a:cubicBezTo>
                <a:cubicBezTo>
                  <a:pt x="88811" y="60404"/>
                  <a:pt x="88240" y="60404"/>
                  <a:pt x="87480" y="60404"/>
                </a:cubicBezTo>
                <a:cubicBezTo>
                  <a:pt x="78161" y="61214"/>
                  <a:pt x="100221" y="50526"/>
                  <a:pt x="86339" y="45668"/>
                </a:cubicBezTo>
                <a:close/>
                <a:moveTo>
                  <a:pt x="28526" y="48906"/>
                </a:moveTo>
                <a:cubicBezTo>
                  <a:pt x="29667" y="44210"/>
                  <a:pt x="32709" y="42914"/>
                  <a:pt x="34992" y="47287"/>
                </a:cubicBezTo>
                <a:cubicBezTo>
                  <a:pt x="36893" y="50850"/>
                  <a:pt x="37274" y="52631"/>
                  <a:pt x="36893" y="45991"/>
                </a:cubicBezTo>
                <a:cubicBezTo>
                  <a:pt x="36703" y="41457"/>
                  <a:pt x="37844" y="36599"/>
                  <a:pt x="40126" y="32064"/>
                </a:cubicBezTo>
                <a:cubicBezTo>
                  <a:pt x="40316" y="31902"/>
                  <a:pt x="40316" y="31740"/>
                  <a:pt x="40507" y="31578"/>
                </a:cubicBezTo>
                <a:cubicBezTo>
                  <a:pt x="44120" y="36113"/>
                  <a:pt x="51347" y="40323"/>
                  <a:pt x="60095" y="40809"/>
                </a:cubicBezTo>
                <a:cubicBezTo>
                  <a:pt x="61045" y="40809"/>
                  <a:pt x="61806" y="40971"/>
                  <a:pt x="62567" y="40971"/>
                </a:cubicBezTo>
                <a:cubicBezTo>
                  <a:pt x="79302" y="40647"/>
                  <a:pt x="61236" y="49554"/>
                  <a:pt x="74928" y="51012"/>
                </a:cubicBezTo>
                <a:cubicBezTo>
                  <a:pt x="84817" y="52145"/>
                  <a:pt x="82916" y="53603"/>
                  <a:pt x="77971" y="58299"/>
                </a:cubicBezTo>
                <a:cubicBezTo>
                  <a:pt x="74548" y="61538"/>
                  <a:pt x="75499" y="65748"/>
                  <a:pt x="82725" y="66720"/>
                </a:cubicBezTo>
                <a:cubicBezTo>
                  <a:pt x="77971" y="74331"/>
                  <a:pt x="70364" y="79838"/>
                  <a:pt x="60095" y="79838"/>
                </a:cubicBezTo>
                <a:cubicBezTo>
                  <a:pt x="60095" y="79838"/>
                  <a:pt x="60095" y="79838"/>
                  <a:pt x="60095" y="79838"/>
                </a:cubicBezTo>
                <a:cubicBezTo>
                  <a:pt x="48684" y="79838"/>
                  <a:pt x="40316" y="73036"/>
                  <a:pt x="35752" y="63805"/>
                </a:cubicBezTo>
                <a:cubicBezTo>
                  <a:pt x="29857" y="62995"/>
                  <a:pt x="27194" y="54898"/>
                  <a:pt x="28526" y="48906"/>
                </a:cubicBezTo>
                <a:close/>
                <a:moveTo>
                  <a:pt x="21679" y="95384"/>
                </a:moveTo>
                <a:cubicBezTo>
                  <a:pt x="26814" y="93927"/>
                  <a:pt x="32519" y="92793"/>
                  <a:pt x="38034" y="91174"/>
                </a:cubicBezTo>
                <a:cubicBezTo>
                  <a:pt x="44500" y="89068"/>
                  <a:pt x="45832" y="84858"/>
                  <a:pt x="45641" y="79838"/>
                </a:cubicBezTo>
                <a:cubicBezTo>
                  <a:pt x="49825" y="82105"/>
                  <a:pt x="54580" y="83400"/>
                  <a:pt x="60095" y="83400"/>
                </a:cubicBezTo>
                <a:cubicBezTo>
                  <a:pt x="60095" y="83400"/>
                  <a:pt x="60095" y="83400"/>
                  <a:pt x="60095" y="83400"/>
                </a:cubicBezTo>
                <a:cubicBezTo>
                  <a:pt x="65419" y="83400"/>
                  <a:pt x="70174" y="82105"/>
                  <a:pt x="74358" y="79838"/>
                </a:cubicBezTo>
                <a:cubicBezTo>
                  <a:pt x="74167" y="84858"/>
                  <a:pt x="75499" y="89068"/>
                  <a:pt x="81965" y="91174"/>
                </a:cubicBezTo>
                <a:cubicBezTo>
                  <a:pt x="87670" y="92955"/>
                  <a:pt x="93565" y="94089"/>
                  <a:pt x="98700" y="95546"/>
                </a:cubicBezTo>
                <a:cubicBezTo>
                  <a:pt x="95277" y="103967"/>
                  <a:pt x="77591" y="107206"/>
                  <a:pt x="60095" y="107044"/>
                </a:cubicBezTo>
                <a:cubicBezTo>
                  <a:pt x="39936" y="106882"/>
                  <a:pt x="19968" y="102024"/>
                  <a:pt x="21679" y="95384"/>
                </a:cubicBezTo>
                <a:close/>
                <a:moveTo>
                  <a:pt x="60475" y="116923"/>
                </a:moveTo>
                <a:cubicBezTo>
                  <a:pt x="60095" y="116923"/>
                  <a:pt x="60095" y="116923"/>
                  <a:pt x="60095" y="116923"/>
                </a:cubicBezTo>
                <a:cubicBezTo>
                  <a:pt x="34992" y="116923"/>
                  <a:pt x="13312" y="110931"/>
                  <a:pt x="8748" y="100566"/>
                </a:cubicBezTo>
                <a:cubicBezTo>
                  <a:pt x="9889" y="99757"/>
                  <a:pt x="11220" y="98947"/>
                  <a:pt x="12741" y="98137"/>
                </a:cubicBezTo>
                <a:cubicBezTo>
                  <a:pt x="14833" y="107530"/>
                  <a:pt x="35562" y="112874"/>
                  <a:pt x="60095" y="112874"/>
                </a:cubicBezTo>
                <a:cubicBezTo>
                  <a:pt x="60475" y="112874"/>
                  <a:pt x="60475" y="112874"/>
                  <a:pt x="60475" y="112874"/>
                </a:cubicBezTo>
                <a:cubicBezTo>
                  <a:pt x="85198" y="112874"/>
                  <a:pt x="104786" y="107692"/>
                  <a:pt x="107258" y="98461"/>
                </a:cubicBezTo>
                <a:cubicBezTo>
                  <a:pt x="108779" y="99271"/>
                  <a:pt x="109920" y="100080"/>
                  <a:pt x="111251" y="101052"/>
                </a:cubicBezTo>
                <a:cubicBezTo>
                  <a:pt x="106307" y="111255"/>
                  <a:pt x="85768" y="116923"/>
                  <a:pt x="60475" y="116923"/>
                </a:cubicBezTo>
                <a:close/>
              </a:path>
            </a:pathLst>
          </a:custGeom>
          <a:solidFill>
            <a:srgbClr val="A61C00"/>
          </a:solidFill>
          <a:ln>
            <a:noFill/>
          </a:ln>
        </p:spPr>
        <p:txBody>
          <a:bodyPr lIns="121900" tIns="60950" rIns="121900" bIns="60950" anchor="t" anchorCtr="0">
            <a:noAutofit/>
          </a:bodyPr>
          <a:lstStyle/>
          <a:p>
            <a:pPr marL="0" marR="0" lvl="0" indent="0" algn="l" rtl="0">
              <a:lnSpc>
                <a:spcPct val="100000"/>
              </a:lnSpc>
              <a:spcBef>
                <a:spcPts val="0"/>
              </a:spcBef>
              <a:spcAft>
                <a:spcPts val="0"/>
              </a:spcAft>
              <a:buClr>
                <a:srgbClr val="000000"/>
              </a:buClr>
              <a:buFont typeface="Calibri"/>
              <a:buNone/>
            </a:pPr>
            <a:endParaRPr sz="2400" b="0" i="0" u="none" strike="noStrike" cap="none">
              <a:solidFill>
                <a:srgbClr val="000000"/>
              </a:solidFill>
              <a:latin typeface="Calibri"/>
              <a:ea typeface="Calibri"/>
              <a:cs typeface="Calibri"/>
              <a:sym typeface="Calibri"/>
            </a:endParaRPr>
          </a:p>
        </p:txBody>
      </p:sp>
      <p:sp>
        <p:nvSpPr>
          <p:cNvPr id="218" name="Shape 218"/>
          <p:cNvSpPr/>
          <p:nvPr/>
        </p:nvSpPr>
        <p:spPr>
          <a:xfrm flipH="1">
            <a:off x="3413185" y="2918110"/>
            <a:ext cx="603600" cy="713100"/>
          </a:xfrm>
          <a:custGeom>
            <a:avLst/>
            <a:gdLst/>
            <a:ahLst/>
            <a:cxnLst/>
            <a:rect l="0" t="0" r="0" b="0"/>
            <a:pathLst>
              <a:path w="120000" h="120000" extrusionOk="0">
                <a:moveTo>
                  <a:pt x="113802" y="98040"/>
                </a:moveTo>
                <a:cubicBezTo>
                  <a:pt x="120000" y="86109"/>
                  <a:pt x="108169" y="85763"/>
                  <a:pt x="104976" y="82132"/>
                </a:cubicBezTo>
                <a:cubicBezTo>
                  <a:pt x="104225" y="81268"/>
                  <a:pt x="104037" y="80057"/>
                  <a:pt x="104788" y="78501"/>
                </a:cubicBezTo>
                <a:cubicBezTo>
                  <a:pt x="104976" y="78328"/>
                  <a:pt x="104976" y="78155"/>
                  <a:pt x="104976" y="77982"/>
                </a:cubicBezTo>
                <a:cubicBezTo>
                  <a:pt x="108356" y="71066"/>
                  <a:pt x="107230" y="67262"/>
                  <a:pt x="104976" y="64668"/>
                </a:cubicBezTo>
                <a:cubicBezTo>
                  <a:pt x="101220" y="60518"/>
                  <a:pt x="94084" y="59827"/>
                  <a:pt x="97840" y="54293"/>
                </a:cubicBezTo>
                <a:cubicBezTo>
                  <a:pt x="104976" y="44092"/>
                  <a:pt x="95023" y="39250"/>
                  <a:pt x="93896" y="31123"/>
                </a:cubicBezTo>
                <a:cubicBezTo>
                  <a:pt x="93333" y="26974"/>
                  <a:pt x="92394" y="22997"/>
                  <a:pt x="90892" y="19365"/>
                </a:cubicBezTo>
                <a:cubicBezTo>
                  <a:pt x="89765" y="16426"/>
                  <a:pt x="88262" y="13659"/>
                  <a:pt x="86197" y="11239"/>
                </a:cubicBezTo>
                <a:cubicBezTo>
                  <a:pt x="85258" y="9855"/>
                  <a:pt x="83943" y="8472"/>
                  <a:pt x="82629" y="7262"/>
                </a:cubicBezTo>
                <a:cubicBezTo>
                  <a:pt x="80375" y="5533"/>
                  <a:pt x="77746" y="3976"/>
                  <a:pt x="74929" y="2766"/>
                </a:cubicBezTo>
                <a:cubicBezTo>
                  <a:pt x="70610" y="864"/>
                  <a:pt x="65539" y="0"/>
                  <a:pt x="59342" y="0"/>
                </a:cubicBezTo>
                <a:cubicBezTo>
                  <a:pt x="58028" y="0"/>
                  <a:pt x="56713" y="0"/>
                  <a:pt x="55586" y="172"/>
                </a:cubicBezTo>
                <a:cubicBezTo>
                  <a:pt x="49577" y="518"/>
                  <a:pt x="44694" y="1902"/>
                  <a:pt x="40751" y="4149"/>
                </a:cubicBezTo>
                <a:cubicBezTo>
                  <a:pt x="30985" y="9510"/>
                  <a:pt x="26478" y="19538"/>
                  <a:pt x="24788" y="31123"/>
                </a:cubicBezTo>
                <a:cubicBezTo>
                  <a:pt x="24788" y="31642"/>
                  <a:pt x="24788" y="31988"/>
                  <a:pt x="24600" y="32334"/>
                </a:cubicBezTo>
                <a:cubicBezTo>
                  <a:pt x="22910" y="39596"/>
                  <a:pt x="14084" y="44610"/>
                  <a:pt x="20845" y="54293"/>
                </a:cubicBezTo>
                <a:cubicBezTo>
                  <a:pt x="27042" y="63285"/>
                  <a:pt x="4507" y="59654"/>
                  <a:pt x="13896" y="78501"/>
                </a:cubicBezTo>
                <a:cubicBezTo>
                  <a:pt x="15399" y="81440"/>
                  <a:pt x="13333" y="82824"/>
                  <a:pt x="10516" y="84380"/>
                </a:cubicBezTo>
                <a:cubicBezTo>
                  <a:pt x="6197" y="86455"/>
                  <a:pt x="187" y="88703"/>
                  <a:pt x="4882" y="97694"/>
                </a:cubicBezTo>
                <a:cubicBezTo>
                  <a:pt x="1877" y="100461"/>
                  <a:pt x="0" y="104092"/>
                  <a:pt x="187" y="109106"/>
                </a:cubicBezTo>
                <a:cubicBezTo>
                  <a:pt x="375" y="112737"/>
                  <a:pt x="1877" y="116368"/>
                  <a:pt x="4131" y="120000"/>
                </a:cubicBezTo>
                <a:cubicBezTo>
                  <a:pt x="10516" y="120000"/>
                  <a:pt x="10516" y="120000"/>
                  <a:pt x="10516" y="120000"/>
                </a:cubicBezTo>
                <a:cubicBezTo>
                  <a:pt x="24600" y="120000"/>
                  <a:pt x="24600" y="120000"/>
                  <a:pt x="24600" y="120000"/>
                </a:cubicBezTo>
                <a:cubicBezTo>
                  <a:pt x="40751" y="120000"/>
                  <a:pt x="40751" y="120000"/>
                  <a:pt x="40751" y="120000"/>
                </a:cubicBezTo>
                <a:cubicBezTo>
                  <a:pt x="55586" y="120000"/>
                  <a:pt x="55586" y="120000"/>
                  <a:pt x="55586" y="120000"/>
                </a:cubicBezTo>
                <a:cubicBezTo>
                  <a:pt x="74929" y="120000"/>
                  <a:pt x="74929" y="120000"/>
                  <a:pt x="74929" y="120000"/>
                </a:cubicBezTo>
                <a:cubicBezTo>
                  <a:pt x="82629" y="120000"/>
                  <a:pt x="82629" y="120000"/>
                  <a:pt x="82629" y="120000"/>
                </a:cubicBezTo>
                <a:cubicBezTo>
                  <a:pt x="86197" y="120000"/>
                  <a:pt x="86197" y="120000"/>
                  <a:pt x="86197" y="120000"/>
                </a:cubicBezTo>
                <a:cubicBezTo>
                  <a:pt x="90892" y="120000"/>
                  <a:pt x="90892" y="120000"/>
                  <a:pt x="90892" y="120000"/>
                </a:cubicBezTo>
                <a:cubicBezTo>
                  <a:pt x="104976" y="120000"/>
                  <a:pt x="104976" y="120000"/>
                  <a:pt x="104976" y="120000"/>
                </a:cubicBezTo>
                <a:cubicBezTo>
                  <a:pt x="114178" y="120000"/>
                  <a:pt x="114178" y="120000"/>
                  <a:pt x="114178" y="120000"/>
                </a:cubicBezTo>
                <a:cubicBezTo>
                  <a:pt x="116619" y="116368"/>
                  <a:pt x="118122" y="112737"/>
                  <a:pt x="118122" y="109106"/>
                </a:cubicBezTo>
                <a:cubicBezTo>
                  <a:pt x="118309" y="104265"/>
                  <a:pt x="116619" y="100634"/>
                  <a:pt x="113802" y="98040"/>
                </a:cubicBezTo>
                <a:close/>
                <a:moveTo>
                  <a:pt x="88826" y="55331"/>
                </a:moveTo>
                <a:cubicBezTo>
                  <a:pt x="88075" y="54639"/>
                  <a:pt x="87136" y="54121"/>
                  <a:pt x="86197" y="53775"/>
                </a:cubicBezTo>
                <a:cubicBezTo>
                  <a:pt x="85633" y="53602"/>
                  <a:pt x="85070" y="53429"/>
                  <a:pt x="84507" y="53429"/>
                </a:cubicBezTo>
                <a:cubicBezTo>
                  <a:pt x="83568" y="53429"/>
                  <a:pt x="83004" y="53083"/>
                  <a:pt x="82629" y="52564"/>
                </a:cubicBezTo>
                <a:cubicBezTo>
                  <a:pt x="81502" y="51354"/>
                  <a:pt x="81877" y="48760"/>
                  <a:pt x="82629" y="45994"/>
                </a:cubicBezTo>
                <a:cubicBezTo>
                  <a:pt x="82629" y="45475"/>
                  <a:pt x="82629" y="45475"/>
                  <a:pt x="82629" y="45475"/>
                </a:cubicBezTo>
                <a:cubicBezTo>
                  <a:pt x="83004" y="44956"/>
                  <a:pt x="83380" y="43746"/>
                  <a:pt x="83943" y="42363"/>
                </a:cubicBezTo>
                <a:cubicBezTo>
                  <a:pt x="84507" y="40979"/>
                  <a:pt x="85446" y="40115"/>
                  <a:pt x="86197" y="39769"/>
                </a:cubicBezTo>
                <a:cubicBezTo>
                  <a:pt x="87887" y="39250"/>
                  <a:pt x="89577" y="40806"/>
                  <a:pt x="90328" y="43919"/>
                </a:cubicBezTo>
                <a:cubicBezTo>
                  <a:pt x="91079" y="47550"/>
                  <a:pt x="90516" y="52046"/>
                  <a:pt x="88826" y="55331"/>
                </a:cubicBezTo>
                <a:close/>
                <a:moveTo>
                  <a:pt x="74929" y="49625"/>
                </a:moveTo>
                <a:cubicBezTo>
                  <a:pt x="73802" y="50317"/>
                  <a:pt x="72488" y="50662"/>
                  <a:pt x="71173" y="50662"/>
                </a:cubicBezTo>
                <a:cubicBezTo>
                  <a:pt x="68732" y="50835"/>
                  <a:pt x="66291" y="49798"/>
                  <a:pt x="64788" y="48242"/>
                </a:cubicBezTo>
                <a:cubicBezTo>
                  <a:pt x="62535" y="45994"/>
                  <a:pt x="63661" y="44092"/>
                  <a:pt x="67981" y="42881"/>
                </a:cubicBezTo>
                <a:cubicBezTo>
                  <a:pt x="69107" y="42536"/>
                  <a:pt x="70234" y="42363"/>
                  <a:pt x="71173" y="42190"/>
                </a:cubicBezTo>
                <a:cubicBezTo>
                  <a:pt x="73615" y="42017"/>
                  <a:pt x="75680" y="42017"/>
                  <a:pt x="76995" y="42190"/>
                </a:cubicBezTo>
                <a:cubicBezTo>
                  <a:pt x="76995" y="42881"/>
                  <a:pt x="76807" y="43746"/>
                  <a:pt x="76431" y="44610"/>
                </a:cubicBezTo>
                <a:cubicBezTo>
                  <a:pt x="75680" y="46340"/>
                  <a:pt x="75492" y="47896"/>
                  <a:pt x="75305" y="49452"/>
                </a:cubicBezTo>
                <a:cubicBezTo>
                  <a:pt x="75305" y="49452"/>
                  <a:pt x="75117" y="49625"/>
                  <a:pt x="74929" y="49625"/>
                </a:cubicBezTo>
                <a:close/>
                <a:moveTo>
                  <a:pt x="47699" y="40461"/>
                </a:moveTo>
                <a:cubicBezTo>
                  <a:pt x="47136" y="40288"/>
                  <a:pt x="47136" y="40288"/>
                  <a:pt x="47136" y="40288"/>
                </a:cubicBezTo>
                <a:cubicBezTo>
                  <a:pt x="43755" y="39596"/>
                  <a:pt x="39061" y="39077"/>
                  <a:pt x="36244" y="39596"/>
                </a:cubicBezTo>
                <a:cubicBezTo>
                  <a:pt x="36244" y="39423"/>
                  <a:pt x="36244" y="39250"/>
                  <a:pt x="36244" y="39077"/>
                </a:cubicBezTo>
                <a:cubicBezTo>
                  <a:pt x="36431" y="33890"/>
                  <a:pt x="38122" y="29567"/>
                  <a:pt x="40751" y="26282"/>
                </a:cubicBezTo>
                <a:cubicBezTo>
                  <a:pt x="41690" y="24899"/>
                  <a:pt x="43004" y="23688"/>
                  <a:pt x="44319" y="22651"/>
                </a:cubicBezTo>
                <a:cubicBezTo>
                  <a:pt x="48262" y="21268"/>
                  <a:pt x="52018" y="20922"/>
                  <a:pt x="55586" y="21268"/>
                </a:cubicBezTo>
                <a:cubicBezTo>
                  <a:pt x="63286" y="22132"/>
                  <a:pt x="68920" y="26628"/>
                  <a:pt x="67793" y="30778"/>
                </a:cubicBezTo>
                <a:cubicBezTo>
                  <a:pt x="65164" y="40806"/>
                  <a:pt x="71361" y="38731"/>
                  <a:pt x="74929" y="39077"/>
                </a:cubicBezTo>
                <a:cubicBezTo>
                  <a:pt x="75492" y="39077"/>
                  <a:pt x="76056" y="39250"/>
                  <a:pt x="76431" y="39596"/>
                </a:cubicBezTo>
                <a:cubicBezTo>
                  <a:pt x="74553" y="39596"/>
                  <a:pt x="72863" y="39942"/>
                  <a:pt x="71173" y="40288"/>
                </a:cubicBezTo>
                <a:cubicBezTo>
                  <a:pt x="70798" y="40461"/>
                  <a:pt x="70798" y="40461"/>
                  <a:pt x="70798" y="40461"/>
                </a:cubicBezTo>
                <a:cubicBezTo>
                  <a:pt x="67793" y="40979"/>
                  <a:pt x="64976" y="42363"/>
                  <a:pt x="62347" y="42881"/>
                </a:cubicBezTo>
                <a:cubicBezTo>
                  <a:pt x="60093" y="43400"/>
                  <a:pt x="57840" y="43400"/>
                  <a:pt x="55586" y="42708"/>
                </a:cubicBezTo>
                <a:cubicBezTo>
                  <a:pt x="52957" y="42190"/>
                  <a:pt x="50516" y="40979"/>
                  <a:pt x="47699" y="40461"/>
                </a:cubicBezTo>
                <a:close/>
                <a:moveTo>
                  <a:pt x="53521" y="48242"/>
                </a:moveTo>
                <a:cubicBezTo>
                  <a:pt x="52206" y="49798"/>
                  <a:pt x="49765" y="50835"/>
                  <a:pt x="47136" y="50662"/>
                </a:cubicBezTo>
                <a:cubicBezTo>
                  <a:pt x="45821" y="50662"/>
                  <a:pt x="44694" y="50317"/>
                  <a:pt x="43380" y="49625"/>
                </a:cubicBezTo>
                <a:cubicBezTo>
                  <a:pt x="39812" y="47550"/>
                  <a:pt x="38873" y="43400"/>
                  <a:pt x="40187" y="42536"/>
                </a:cubicBezTo>
                <a:cubicBezTo>
                  <a:pt x="41126" y="42017"/>
                  <a:pt x="43943" y="41844"/>
                  <a:pt x="47136" y="42190"/>
                </a:cubicBezTo>
                <a:cubicBezTo>
                  <a:pt x="48262" y="42363"/>
                  <a:pt x="49389" y="42536"/>
                  <a:pt x="50328" y="42881"/>
                </a:cubicBezTo>
                <a:cubicBezTo>
                  <a:pt x="54647" y="44092"/>
                  <a:pt x="55774" y="45994"/>
                  <a:pt x="53521" y="48242"/>
                </a:cubicBezTo>
                <a:close/>
                <a:moveTo>
                  <a:pt x="40751" y="12276"/>
                </a:moveTo>
                <a:cubicBezTo>
                  <a:pt x="45070" y="8645"/>
                  <a:pt x="50140" y="6570"/>
                  <a:pt x="55586" y="5878"/>
                </a:cubicBezTo>
                <a:cubicBezTo>
                  <a:pt x="62159" y="5187"/>
                  <a:pt x="69107" y="6570"/>
                  <a:pt x="74929" y="10201"/>
                </a:cubicBezTo>
                <a:cubicBezTo>
                  <a:pt x="77746" y="12103"/>
                  <a:pt x="80375" y="14351"/>
                  <a:pt x="82629" y="17291"/>
                </a:cubicBezTo>
                <a:cubicBezTo>
                  <a:pt x="83943" y="19020"/>
                  <a:pt x="85258" y="21095"/>
                  <a:pt x="86197" y="23515"/>
                </a:cubicBezTo>
                <a:cubicBezTo>
                  <a:pt x="87323" y="25936"/>
                  <a:pt x="88262" y="28703"/>
                  <a:pt x="88826" y="31642"/>
                </a:cubicBezTo>
                <a:cubicBezTo>
                  <a:pt x="88075" y="30432"/>
                  <a:pt x="87323" y="29394"/>
                  <a:pt x="86384" y="28357"/>
                </a:cubicBezTo>
                <a:cubicBezTo>
                  <a:pt x="86384" y="28184"/>
                  <a:pt x="86384" y="28184"/>
                  <a:pt x="86197" y="28011"/>
                </a:cubicBezTo>
                <a:cubicBezTo>
                  <a:pt x="85633" y="25763"/>
                  <a:pt x="84131" y="24726"/>
                  <a:pt x="82629" y="23861"/>
                </a:cubicBezTo>
                <a:cubicBezTo>
                  <a:pt x="82065" y="23688"/>
                  <a:pt x="81690" y="23342"/>
                  <a:pt x="81126" y="23170"/>
                </a:cubicBezTo>
                <a:cubicBezTo>
                  <a:pt x="80187" y="22305"/>
                  <a:pt x="79061" y="21613"/>
                  <a:pt x="78122" y="20922"/>
                </a:cubicBezTo>
                <a:cubicBezTo>
                  <a:pt x="77558" y="20230"/>
                  <a:pt x="77370" y="19365"/>
                  <a:pt x="77370" y="18155"/>
                </a:cubicBezTo>
                <a:cubicBezTo>
                  <a:pt x="77370" y="15907"/>
                  <a:pt x="76431" y="14005"/>
                  <a:pt x="74929" y="12449"/>
                </a:cubicBezTo>
                <a:cubicBezTo>
                  <a:pt x="71173" y="8818"/>
                  <a:pt x="63474" y="7262"/>
                  <a:pt x="55586" y="9510"/>
                </a:cubicBezTo>
                <a:cubicBezTo>
                  <a:pt x="50516" y="10893"/>
                  <a:pt x="45258" y="13832"/>
                  <a:pt x="40751" y="18674"/>
                </a:cubicBezTo>
                <a:cubicBezTo>
                  <a:pt x="39436" y="20057"/>
                  <a:pt x="38309" y="21440"/>
                  <a:pt x="37183" y="22997"/>
                </a:cubicBezTo>
                <a:cubicBezTo>
                  <a:pt x="34366" y="25417"/>
                  <a:pt x="31737" y="28184"/>
                  <a:pt x="29483" y="31642"/>
                </a:cubicBezTo>
                <a:cubicBezTo>
                  <a:pt x="31173" y="22997"/>
                  <a:pt x="35305" y="16599"/>
                  <a:pt x="40751" y="12276"/>
                </a:cubicBezTo>
                <a:close/>
                <a:moveTo>
                  <a:pt x="28169" y="43746"/>
                </a:moveTo>
                <a:cubicBezTo>
                  <a:pt x="29295" y="38731"/>
                  <a:pt x="32112" y="37867"/>
                  <a:pt x="34553" y="42363"/>
                </a:cubicBezTo>
                <a:cubicBezTo>
                  <a:pt x="35492" y="44265"/>
                  <a:pt x="36056" y="45821"/>
                  <a:pt x="36244" y="45821"/>
                </a:cubicBezTo>
                <a:cubicBezTo>
                  <a:pt x="37370" y="47377"/>
                  <a:pt x="38873" y="48933"/>
                  <a:pt x="40938" y="50317"/>
                </a:cubicBezTo>
                <a:cubicBezTo>
                  <a:pt x="42816" y="51700"/>
                  <a:pt x="45070" y="52391"/>
                  <a:pt x="47136" y="52391"/>
                </a:cubicBezTo>
                <a:cubicBezTo>
                  <a:pt x="49389" y="52564"/>
                  <a:pt x="51455" y="52046"/>
                  <a:pt x="53333" y="51008"/>
                </a:cubicBezTo>
                <a:cubicBezTo>
                  <a:pt x="55211" y="49971"/>
                  <a:pt x="56338" y="47896"/>
                  <a:pt x="57464" y="46685"/>
                </a:cubicBezTo>
                <a:cubicBezTo>
                  <a:pt x="58591" y="45302"/>
                  <a:pt x="59906" y="45302"/>
                  <a:pt x="61032" y="46685"/>
                </a:cubicBezTo>
                <a:cubicBezTo>
                  <a:pt x="61971" y="47896"/>
                  <a:pt x="63098" y="49971"/>
                  <a:pt x="65164" y="51008"/>
                </a:cubicBezTo>
                <a:cubicBezTo>
                  <a:pt x="66854" y="52046"/>
                  <a:pt x="69107" y="52564"/>
                  <a:pt x="71173" y="52391"/>
                </a:cubicBezTo>
                <a:cubicBezTo>
                  <a:pt x="72676" y="52391"/>
                  <a:pt x="74178" y="52046"/>
                  <a:pt x="75492" y="51354"/>
                </a:cubicBezTo>
                <a:cubicBezTo>
                  <a:pt x="76244" y="56195"/>
                  <a:pt x="79624" y="59308"/>
                  <a:pt x="82629" y="59654"/>
                </a:cubicBezTo>
                <a:cubicBezTo>
                  <a:pt x="82816" y="59827"/>
                  <a:pt x="83004" y="59827"/>
                  <a:pt x="83192" y="59827"/>
                </a:cubicBezTo>
                <a:cubicBezTo>
                  <a:pt x="83192" y="59827"/>
                  <a:pt x="83192" y="60000"/>
                  <a:pt x="83192" y="60000"/>
                </a:cubicBezTo>
                <a:cubicBezTo>
                  <a:pt x="83004" y="60518"/>
                  <a:pt x="82816" y="60864"/>
                  <a:pt x="82629" y="61383"/>
                </a:cubicBezTo>
                <a:cubicBezTo>
                  <a:pt x="80563" y="65187"/>
                  <a:pt x="78122" y="68645"/>
                  <a:pt x="74929" y="71239"/>
                </a:cubicBezTo>
                <a:cubicBezTo>
                  <a:pt x="70610" y="74870"/>
                  <a:pt x="65352" y="77118"/>
                  <a:pt x="59154" y="77118"/>
                </a:cubicBezTo>
                <a:cubicBezTo>
                  <a:pt x="57840" y="77118"/>
                  <a:pt x="56713" y="76945"/>
                  <a:pt x="55586" y="76772"/>
                </a:cubicBezTo>
                <a:cubicBezTo>
                  <a:pt x="49577" y="75907"/>
                  <a:pt x="44507" y="72795"/>
                  <a:pt x="40751" y="68472"/>
                </a:cubicBezTo>
                <a:cubicBezTo>
                  <a:pt x="38497" y="66051"/>
                  <a:pt x="36619" y="63112"/>
                  <a:pt x="35117" y="60000"/>
                </a:cubicBezTo>
                <a:cubicBezTo>
                  <a:pt x="29483" y="59135"/>
                  <a:pt x="26666" y="50317"/>
                  <a:pt x="28169" y="43746"/>
                </a:cubicBezTo>
                <a:close/>
                <a:moveTo>
                  <a:pt x="10516" y="111527"/>
                </a:moveTo>
                <a:cubicBezTo>
                  <a:pt x="9014" y="111527"/>
                  <a:pt x="7699" y="110317"/>
                  <a:pt x="7699" y="108760"/>
                </a:cubicBezTo>
                <a:cubicBezTo>
                  <a:pt x="7699" y="107204"/>
                  <a:pt x="9014" y="105994"/>
                  <a:pt x="10516" y="105994"/>
                </a:cubicBezTo>
                <a:cubicBezTo>
                  <a:pt x="12206" y="105994"/>
                  <a:pt x="13521" y="107204"/>
                  <a:pt x="13521" y="108760"/>
                </a:cubicBezTo>
                <a:cubicBezTo>
                  <a:pt x="13521" y="110317"/>
                  <a:pt x="12206" y="111527"/>
                  <a:pt x="10516" y="111527"/>
                </a:cubicBezTo>
                <a:close/>
                <a:moveTo>
                  <a:pt x="24600" y="114812"/>
                </a:moveTo>
                <a:cubicBezTo>
                  <a:pt x="23098" y="114812"/>
                  <a:pt x="21784" y="113602"/>
                  <a:pt x="21784" y="112046"/>
                </a:cubicBezTo>
                <a:cubicBezTo>
                  <a:pt x="21784" y="110489"/>
                  <a:pt x="23098" y="109106"/>
                  <a:pt x="24600" y="109106"/>
                </a:cubicBezTo>
                <a:cubicBezTo>
                  <a:pt x="26291" y="109106"/>
                  <a:pt x="27605" y="110489"/>
                  <a:pt x="27605" y="112046"/>
                </a:cubicBezTo>
                <a:cubicBezTo>
                  <a:pt x="27605" y="113602"/>
                  <a:pt x="26291" y="114812"/>
                  <a:pt x="24600" y="114812"/>
                </a:cubicBezTo>
                <a:close/>
                <a:moveTo>
                  <a:pt x="40751" y="115850"/>
                </a:moveTo>
                <a:cubicBezTo>
                  <a:pt x="39061" y="115850"/>
                  <a:pt x="37746" y="114639"/>
                  <a:pt x="37746" y="113083"/>
                </a:cubicBezTo>
                <a:cubicBezTo>
                  <a:pt x="37746" y="111527"/>
                  <a:pt x="39061" y="110317"/>
                  <a:pt x="40751" y="110317"/>
                </a:cubicBezTo>
                <a:cubicBezTo>
                  <a:pt x="42253" y="110317"/>
                  <a:pt x="43568" y="111527"/>
                  <a:pt x="43568" y="113083"/>
                </a:cubicBezTo>
                <a:cubicBezTo>
                  <a:pt x="43568" y="114639"/>
                  <a:pt x="42253" y="115850"/>
                  <a:pt x="40751" y="115850"/>
                </a:cubicBezTo>
                <a:close/>
                <a:moveTo>
                  <a:pt x="57840" y="116195"/>
                </a:moveTo>
                <a:cubicBezTo>
                  <a:pt x="56901" y="116195"/>
                  <a:pt x="55962" y="115677"/>
                  <a:pt x="55586" y="114985"/>
                </a:cubicBezTo>
                <a:cubicBezTo>
                  <a:pt x="55211" y="114639"/>
                  <a:pt x="54835" y="113948"/>
                  <a:pt x="54835" y="113256"/>
                </a:cubicBezTo>
                <a:cubicBezTo>
                  <a:pt x="54835" y="112737"/>
                  <a:pt x="55211" y="112046"/>
                  <a:pt x="55586" y="111527"/>
                </a:cubicBezTo>
                <a:cubicBezTo>
                  <a:pt x="55962" y="111008"/>
                  <a:pt x="56901" y="110489"/>
                  <a:pt x="57840" y="110489"/>
                </a:cubicBezTo>
                <a:cubicBezTo>
                  <a:pt x="59342" y="110489"/>
                  <a:pt x="60657" y="111700"/>
                  <a:pt x="60657" y="113256"/>
                </a:cubicBezTo>
                <a:cubicBezTo>
                  <a:pt x="60657" y="114812"/>
                  <a:pt x="59342" y="116195"/>
                  <a:pt x="57840" y="116195"/>
                </a:cubicBezTo>
                <a:close/>
                <a:moveTo>
                  <a:pt x="74929" y="115850"/>
                </a:moveTo>
                <a:cubicBezTo>
                  <a:pt x="73239" y="115850"/>
                  <a:pt x="71924" y="114639"/>
                  <a:pt x="71924" y="113083"/>
                </a:cubicBezTo>
                <a:cubicBezTo>
                  <a:pt x="71924" y="111527"/>
                  <a:pt x="73239" y="110317"/>
                  <a:pt x="74929" y="110317"/>
                </a:cubicBezTo>
                <a:cubicBezTo>
                  <a:pt x="76431" y="110317"/>
                  <a:pt x="77746" y="111527"/>
                  <a:pt x="77746" y="113083"/>
                </a:cubicBezTo>
                <a:cubicBezTo>
                  <a:pt x="77746" y="114639"/>
                  <a:pt x="76431" y="115850"/>
                  <a:pt x="74929" y="115850"/>
                </a:cubicBezTo>
                <a:close/>
                <a:moveTo>
                  <a:pt x="90892" y="114812"/>
                </a:moveTo>
                <a:cubicBezTo>
                  <a:pt x="89389" y="114812"/>
                  <a:pt x="88075" y="113602"/>
                  <a:pt x="88075" y="112046"/>
                </a:cubicBezTo>
                <a:cubicBezTo>
                  <a:pt x="88075" y="110489"/>
                  <a:pt x="89389" y="109106"/>
                  <a:pt x="90892" y="109106"/>
                </a:cubicBezTo>
                <a:cubicBezTo>
                  <a:pt x="92582" y="109106"/>
                  <a:pt x="93896" y="110489"/>
                  <a:pt x="93896" y="112046"/>
                </a:cubicBezTo>
                <a:cubicBezTo>
                  <a:pt x="93896" y="113602"/>
                  <a:pt x="92582" y="114812"/>
                  <a:pt x="90892" y="114812"/>
                </a:cubicBezTo>
                <a:close/>
                <a:moveTo>
                  <a:pt x="104976" y="111527"/>
                </a:moveTo>
                <a:cubicBezTo>
                  <a:pt x="103474" y="111527"/>
                  <a:pt x="102159" y="110317"/>
                  <a:pt x="102159" y="108760"/>
                </a:cubicBezTo>
                <a:cubicBezTo>
                  <a:pt x="102159" y="107204"/>
                  <a:pt x="103474" y="105994"/>
                  <a:pt x="104976" y="105994"/>
                </a:cubicBezTo>
                <a:cubicBezTo>
                  <a:pt x="106666" y="105994"/>
                  <a:pt x="107981" y="107204"/>
                  <a:pt x="107981" y="108760"/>
                </a:cubicBezTo>
                <a:cubicBezTo>
                  <a:pt x="107981" y="110317"/>
                  <a:pt x="106666" y="111527"/>
                  <a:pt x="104976" y="111527"/>
                </a:cubicBezTo>
                <a:close/>
                <a:moveTo>
                  <a:pt x="104976" y="102881"/>
                </a:moveTo>
                <a:cubicBezTo>
                  <a:pt x="101971" y="104265"/>
                  <a:pt x="97089" y="105302"/>
                  <a:pt x="90892" y="105994"/>
                </a:cubicBezTo>
                <a:cubicBezTo>
                  <a:pt x="89389" y="106167"/>
                  <a:pt x="87887" y="106340"/>
                  <a:pt x="86197" y="106512"/>
                </a:cubicBezTo>
                <a:cubicBezTo>
                  <a:pt x="85070" y="106512"/>
                  <a:pt x="83755" y="106685"/>
                  <a:pt x="82629" y="106685"/>
                </a:cubicBezTo>
                <a:cubicBezTo>
                  <a:pt x="80187" y="106858"/>
                  <a:pt x="77558" y="107031"/>
                  <a:pt x="74929" y="107204"/>
                </a:cubicBezTo>
                <a:cubicBezTo>
                  <a:pt x="68732" y="107377"/>
                  <a:pt x="61971" y="107550"/>
                  <a:pt x="55586" y="107377"/>
                </a:cubicBezTo>
                <a:cubicBezTo>
                  <a:pt x="50516" y="107377"/>
                  <a:pt x="45446" y="107204"/>
                  <a:pt x="40751" y="106858"/>
                </a:cubicBezTo>
                <a:cubicBezTo>
                  <a:pt x="34741" y="106512"/>
                  <a:pt x="29295" y="105994"/>
                  <a:pt x="24600" y="105302"/>
                </a:cubicBezTo>
                <a:cubicBezTo>
                  <a:pt x="17089" y="104092"/>
                  <a:pt x="11830" y="102708"/>
                  <a:pt x="10516" y="100806"/>
                </a:cubicBezTo>
                <a:cubicBezTo>
                  <a:pt x="10328" y="100288"/>
                  <a:pt x="10140" y="99942"/>
                  <a:pt x="10328" y="99423"/>
                </a:cubicBezTo>
                <a:cubicBezTo>
                  <a:pt x="10516" y="99250"/>
                  <a:pt x="10516" y="99250"/>
                  <a:pt x="10516" y="99250"/>
                </a:cubicBezTo>
                <a:cubicBezTo>
                  <a:pt x="13896" y="96138"/>
                  <a:pt x="18967" y="94409"/>
                  <a:pt x="24600" y="92853"/>
                </a:cubicBezTo>
                <a:cubicBezTo>
                  <a:pt x="28732" y="91642"/>
                  <a:pt x="33239" y="90605"/>
                  <a:pt x="37558" y="89221"/>
                </a:cubicBezTo>
                <a:cubicBezTo>
                  <a:pt x="38685" y="88703"/>
                  <a:pt x="39812" y="88184"/>
                  <a:pt x="40751" y="87665"/>
                </a:cubicBezTo>
                <a:cubicBezTo>
                  <a:pt x="44319" y="85072"/>
                  <a:pt x="45070" y="81440"/>
                  <a:pt x="45070" y="77118"/>
                </a:cubicBezTo>
                <a:cubicBezTo>
                  <a:pt x="48075" y="79020"/>
                  <a:pt x="51643" y="80230"/>
                  <a:pt x="55586" y="80749"/>
                </a:cubicBezTo>
                <a:cubicBezTo>
                  <a:pt x="56713" y="80922"/>
                  <a:pt x="57840" y="80922"/>
                  <a:pt x="59154" y="80922"/>
                </a:cubicBezTo>
                <a:cubicBezTo>
                  <a:pt x="64413" y="80922"/>
                  <a:pt x="69295" y="79538"/>
                  <a:pt x="73427" y="77118"/>
                </a:cubicBezTo>
                <a:cubicBezTo>
                  <a:pt x="73239" y="79884"/>
                  <a:pt x="73615" y="82651"/>
                  <a:pt x="74929" y="84726"/>
                </a:cubicBezTo>
                <a:cubicBezTo>
                  <a:pt x="76056" y="86628"/>
                  <a:pt x="77934" y="88184"/>
                  <a:pt x="80938" y="89221"/>
                </a:cubicBezTo>
                <a:cubicBezTo>
                  <a:pt x="81502" y="89394"/>
                  <a:pt x="82065" y="89567"/>
                  <a:pt x="82629" y="89740"/>
                </a:cubicBezTo>
                <a:cubicBezTo>
                  <a:pt x="83755" y="90086"/>
                  <a:pt x="85070" y="90432"/>
                  <a:pt x="86197" y="90778"/>
                </a:cubicBezTo>
                <a:cubicBezTo>
                  <a:pt x="87887" y="91296"/>
                  <a:pt x="89389" y="91642"/>
                  <a:pt x="90892" y="91988"/>
                </a:cubicBezTo>
                <a:cubicBezTo>
                  <a:pt x="96338" y="93544"/>
                  <a:pt x="101220" y="94755"/>
                  <a:pt x="104976" y="97175"/>
                </a:cubicBezTo>
                <a:cubicBezTo>
                  <a:pt x="106103" y="97867"/>
                  <a:pt x="107230" y="98559"/>
                  <a:pt x="107981" y="99423"/>
                </a:cubicBezTo>
                <a:cubicBezTo>
                  <a:pt x="108356" y="100806"/>
                  <a:pt x="107230" y="102017"/>
                  <a:pt x="104976" y="102881"/>
                </a:cubicBezTo>
                <a:close/>
              </a:path>
            </a:pathLst>
          </a:custGeom>
          <a:solidFill>
            <a:srgbClr val="A61C00"/>
          </a:solidFill>
          <a:ln>
            <a:noFill/>
          </a:ln>
        </p:spPr>
        <p:txBody>
          <a:bodyPr lIns="121900" tIns="60950" rIns="121900" bIns="60950" anchor="t" anchorCtr="0">
            <a:noAutofit/>
          </a:bodyPr>
          <a:lstStyle/>
          <a:p>
            <a:pPr marL="0" marR="0" lvl="0" indent="0" algn="l" rtl="0">
              <a:lnSpc>
                <a:spcPct val="100000"/>
              </a:lnSpc>
              <a:spcBef>
                <a:spcPts val="0"/>
              </a:spcBef>
              <a:spcAft>
                <a:spcPts val="0"/>
              </a:spcAft>
              <a:buClr>
                <a:srgbClr val="000000"/>
              </a:buClr>
              <a:buFont typeface="Calibri"/>
              <a:buNone/>
            </a:pPr>
            <a:endParaRPr sz="2400" b="0" i="0" u="none" strike="noStrike" cap="none">
              <a:solidFill>
                <a:srgbClr val="000000"/>
              </a:solidFill>
              <a:latin typeface="Calibri"/>
              <a:ea typeface="Calibri"/>
              <a:cs typeface="Calibri"/>
              <a:sym typeface="Calibri"/>
            </a:endParaRPr>
          </a:p>
        </p:txBody>
      </p:sp>
      <p:sp>
        <p:nvSpPr>
          <p:cNvPr id="219" name="Shape 219"/>
          <p:cNvSpPr/>
          <p:nvPr/>
        </p:nvSpPr>
        <p:spPr>
          <a:xfrm flipH="1">
            <a:off x="1860266" y="2918110"/>
            <a:ext cx="603600" cy="713100"/>
          </a:xfrm>
          <a:custGeom>
            <a:avLst/>
            <a:gdLst/>
            <a:ahLst/>
            <a:cxnLst/>
            <a:rect l="0" t="0" r="0" b="0"/>
            <a:pathLst>
              <a:path w="120000" h="120000" extrusionOk="0">
                <a:moveTo>
                  <a:pt x="85876" y="87780"/>
                </a:moveTo>
                <a:cubicBezTo>
                  <a:pt x="79620" y="85479"/>
                  <a:pt x="77345" y="81863"/>
                  <a:pt x="76777" y="77260"/>
                </a:cubicBezTo>
                <a:cubicBezTo>
                  <a:pt x="80947" y="74301"/>
                  <a:pt x="84360" y="70191"/>
                  <a:pt x="86824" y="65589"/>
                </a:cubicBezTo>
                <a:cubicBezTo>
                  <a:pt x="88720" y="64931"/>
                  <a:pt x="90236" y="63945"/>
                  <a:pt x="91563" y="62465"/>
                </a:cubicBezTo>
                <a:cubicBezTo>
                  <a:pt x="93080" y="60657"/>
                  <a:pt x="94218" y="58356"/>
                  <a:pt x="94786" y="55726"/>
                </a:cubicBezTo>
                <a:cubicBezTo>
                  <a:pt x="95355" y="53260"/>
                  <a:pt x="95545" y="50630"/>
                  <a:pt x="94976" y="48164"/>
                </a:cubicBezTo>
                <a:cubicBezTo>
                  <a:pt x="94786" y="46356"/>
                  <a:pt x="94218" y="44712"/>
                  <a:pt x="93270" y="43232"/>
                </a:cubicBezTo>
                <a:cubicBezTo>
                  <a:pt x="92132" y="34849"/>
                  <a:pt x="88341" y="27123"/>
                  <a:pt x="82843" y="21863"/>
                </a:cubicBezTo>
                <a:cubicBezTo>
                  <a:pt x="81706" y="20547"/>
                  <a:pt x="80379" y="19397"/>
                  <a:pt x="79052" y="18410"/>
                </a:cubicBezTo>
                <a:cubicBezTo>
                  <a:pt x="83222" y="9205"/>
                  <a:pt x="73175" y="0"/>
                  <a:pt x="59905" y="1315"/>
                </a:cubicBezTo>
                <a:cubicBezTo>
                  <a:pt x="58199" y="1479"/>
                  <a:pt x="56303" y="1808"/>
                  <a:pt x="54597" y="2301"/>
                </a:cubicBezTo>
                <a:cubicBezTo>
                  <a:pt x="56872" y="3287"/>
                  <a:pt x="58767" y="4931"/>
                  <a:pt x="59905" y="6575"/>
                </a:cubicBezTo>
                <a:cubicBezTo>
                  <a:pt x="60663" y="8054"/>
                  <a:pt x="60853" y="9534"/>
                  <a:pt x="59905" y="11178"/>
                </a:cubicBezTo>
                <a:cubicBezTo>
                  <a:pt x="59905" y="11013"/>
                  <a:pt x="59905" y="11013"/>
                  <a:pt x="59905" y="10849"/>
                </a:cubicBezTo>
                <a:cubicBezTo>
                  <a:pt x="55165" y="0"/>
                  <a:pt x="40189" y="3287"/>
                  <a:pt x="40000" y="6904"/>
                </a:cubicBezTo>
                <a:cubicBezTo>
                  <a:pt x="43791" y="9369"/>
                  <a:pt x="44928" y="11671"/>
                  <a:pt x="44928" y="15616"/>
                </a:cubicBezTo>
                <a:cubicBezTo>
                  <a:pt x="40568" y="15616"/>
                  <a:pt x="39052" y="12986"/>
                  <a:pt x="37345" y="9205"/>
                </a:cubicBezTo>
                <a:cubicBezTo>
                  <a:pt x="35071" y="13479"/>
                  <a:pt x="34881" y="18082"/>
                  <a:pt x="36398" y="22191"/>
                </a:cubicBezTo>
                <a:cubicBezTo>
                  <a:pt x="31090" y="27452"/>
                  <a:pt x="27298" y="34520"/>
                  <a:pt x="26729" y="41753"/>
                </a:cubicBezTo>
                <a:cubicBezTo>
                  <a:pt x="26729" y="42410"/>
                  <a:pt x="26729" y="42904"/>
                  <a:pt x="26729" y="43397"/>
                </a:cubicBezTo>
                <a:cubicBezTo>
                  <a:pt x="25971" y="44876"/>
                  <a:pt x="25402" y="46520"/>
                  <a:pt x="25023" y="48164"/>
                </a:cubicBezTo>
                <a:cubicBezTo>
                  <a:pt x="24644" y="50630"/>
                  <a:pt x="24644" y="53260"/>
                  <a:pt x="25213" y="55726"/>
                </a:cubicBezTo>
                <a:cubicBezTo>
                  <a:pt x="25781" y="58356"/>
                  <a:pt x="26919" y="60657"/>
                  <a:pt x="28625" y="62465"/>
                </a:cubicBezTo>
                <a:cubicBezTo>
                  <a:pt x="29763" y="63945"/>
                  <a:pt x="31469" y="64931"/>
                  <a:pt x="33175" y="65589"/>
                </a:cubicBezTo>
                <a:cubicBezTo>
                  <a:pt x="35639" y="70191"/>
                  <a:pt x="39052" y="74301"/>
                  <a:pt x="43222" y="77260"/>
                </a:cubicBezTo>
                <a:cubicBezTo>
                  <a:pt x="42654" y="81863"/>
                  <a:pt x="40568" y="85479"/>
                  <a:pt x="34312" y="87780"/>
                </a:cubicBezTo>
                <a:cubicBezTo>
                  <a:pt x="20094" y="92876"/>
                  <a:pt x="0" y="94356"/>
                  <a:pt x="568" y="109808"/>
                </a:cubicBezTo>
                <a:cubicBezTo>
                  <a:pt x="568" y="113095"/>
                  <a:pt x="2085" y="116547"/>
                  <a:pt x="4549" y="119999"/>
                </a:cubicBezTo>
                <a:cubicBezTo>
                  <a:pt x="59905" y="119999"/>
                  <a:pt x="59905" y="119999"/>
                  <a:pt x="59905" y="119999"/>
                </a:cubicBezTo>
                <a:cubicBezTo>
                  <a:pt x="115639" y="119999"/>
                  <a:pt x="115639" y="119999"/>
                  <a:pt x="115639" y="119999"/>
                </a:cubicBezTo>
                <a:cubicBezTo>
                  <a:pt x="117914" y="116547"/>
                  <a:pt x="119431" y="113095"/>
                  <a:pt x="119620" y="109808"/>
                </a:cubicBezTo>
                <a:cubicBezTo>
                  <a:pt x="120000" y="94356"/>
                  <a:pt x="100094" y="92876"/>
                  <a:pt x="85876" y="87780"/>
                </a:cubicBezTo>
                <a:close/>
                <a:moveTo>
                  <a:pt x="35829" y="63123"/>
                </a:moveTo>
                <a:cubicBezTo>
                  <a:pt x="29194" y="62136"/>
                  <a:pt x="26540" y="51452"/>
                  <a:pt x="29573" y="45205"/>
                </a:cubicBezTo>
                <a:cubicBezTo>
                  <a:pt x="29763" y="45205"/>
                  <a:pt x="29952" y="45041"/>
                  <a:pt x="29952" y="45041"/>
                </a:cubicBezTo>
                <a:cubicBezTo>
                  <a:pt x="34502" y="42575"/>
                  <a:pt x="35829" y="54082"/>
                  <a:pt x="35829" y="55068"/>
                </a:cubicBezTo>
                <a:cubicBezTo>
                  <a:pt x="35829" y="59178"/>
                  <a:pt x="40947" y="60657"/>
                  <a:pt x="39810" y="57863"/>
                </a:cubicBezTo>
                <a:cubicBezTo>
                  <a:pt x="38672" y="54904"/>
                  <a:pt x="37156" y="50465"/>
                  <a:pt x="36966" y="44876"/>
                </a:cubicBezTo>
                <a:cubicBezTo>
                  <a:pt x="36966" y="44712"/>
                  <a:pt x="36966" y="44712"/>
                  <a:pt x="36966" y="44547"/>
                </a:cubicBezTo>
                <a:cubicBezTo>
                  <a:pt x="36777" y="40273"/>
                  <a:pt x="37914" y="35506"/>
                  <a:pt x="40000" y="31232"/>
                </a:cubicBezTo>
                <a:cubicBezTo>
                  <a:pt x="40758" y="30410"/>
                  <a:pt x="41327" y="29589"/>
                  <a:pt x="42274" y="29095"/>
                </a:cubicBezTo>
                <a:cubicBezTo>
                  <a:pt x="46255" y="31890"/>
                  <a:pt x="52132" y="33205"/>
                  <a:pt x="59905" y="32054"/>
                </a:cubicBezTo>
                <a:cubicBezTo>
                  <a:pt x="63507" y="31397"/>
                  <a:pt x="67488" y="30410"/>
                  <a:pt x="71848" y="28602"/>
                </a:cubicBezTo>
                <a:cubicBezTo>
                  <a:pt x="72037" y="28602"/>
                  <a:pt x="72037" y="28438"/>
                  <a:pt x="72037" y="28438"/>
                </a:cubicBezTo>
                <a:cubicBezTo>
                  <a:pt x="76777" y="27452"/>
                  <a:pt x="78104" y="28767"/>
                  <a:pt x="80189" y="31397"/>
                </a:cubicBezTo>
                <a:cubicBezTo>
                  <a:pt x="80189" y="31397"/>
                  <a:pt x="80189" y="31397"/>
                  <a:pt x="80379" y="31561"/>
                </a:cubicBezTo>
                <a:cubicBezTo>
                  <a:pt x="82274" y="35506"/>
                  <a:pt x="83412" y="39945"/>
                  <a:pt x="83412" y="44219"/>
                </a:cubicBezTo>
                <a:cubicBezTo>
                  <a:pt x="83222" y="44383"/>
                  <a:pt x="83222" y="44712"/>
                  <a:pt x="83222" y="44876"/>
                </a:cubicBezTo>
                <a:cubicBezTo>
                  <a:pt x="83033" y="50465"/>
                  <a:pt x="81516" y="54904"/>
                  <a:pt x="80379" y="57863"/>
                </a:cubicBezTo>
                <a:cubicBezTo>
                  <a:pt x="79241" y="60657"/>
                  <a:pt x="84360" y="59178"/>
                  <a:pt x="84360" y="55068"/>
                </a:cubicBezTo>
                <a:cubicBezTo>
                  <a:pt x="84360" y="54082"/>
                  <a:pt x="85687" y="42575"/>
                  <a:pt x="90236" y="45041"/>
                </a:cubicBezTo>
                <a:cubicBezTo>
                  <a:pt x="90236" y="45041"/>
                  <a:pt x="90426" y="45041"/>
                  <a:pt x="90426" y="45205"/>
                </a:cubicBezTo>
                <a:cubicBezTo>
                  <a:pt x="93649" y="51452"/>
                  <a:pt x="90995" y="62136"/>
                  <a:pt x="84360" y="63123"/>
                </a:cubicBezTo>
                <a:cubicBezTo>
                  <a:pt x="79810" y="72328"/>
                  <a:pt x="71469" y="79232"/>
                  <a:pt x="60094" y="79232"/>
                </a:cubicBezTo>
                <a:cubicBezTo>
                  <a:pt x="59905" y="79232"/>
                  <a:pt x="59905" y="79232"/>
                  <a:pt x="59905" y="79232"/>
                </a:cubicBezTo>
                <a:cubicBezTo>
                  <a:pt x="48530" y="79232"/>
                  <a:pt x="40379" y="72328"/>
                  <a:pt x="35829" y="63123"/>
                </a:cubicBezTo>
                <a:close/>
                <a:moveTo>
                  <a:pt x="47203" y="79561"/>
                </a:moveTo>
                <a:cubicBezTo>
                  <a:pt x="50805" y="81534"/>
                  <a:pt x="55165" y="82520"/>
                  <a:pt x="59905" y="82684"/>
                </a:cubicBezTo>
                <a:cubicBezTo>
                  <a:pt x="60094" y="82684"/>
                  <a:pt x="60094" y="82684"/>
                  <a:pt x="60094" y="82684"/>
                </a:cubicBezTo>
                <a:cubicBezTo>
                  <a:pt x="65023" y="82684"/>
                  <a:pt x="69383" y="81534"/>
                  <a:pt x="73364" y="79397"/>
                </a:cubicBezTo>
                <a:cubicBezTo>
                  <a:pt x="74123" y="82191"/>
                  <a:pt x="76018" y="85150"/>
                  <a:pt x="78483" y="87452"/>
                </a:cubicBezTo>
                <a:cubicBezTo>
                  <a:pt x="70900" y="95506"/>
                  <a:pt x="65592" y="98794"/>
                  <a:pt x="60473" y="103561"/>
                </a:cubicBezTo>
                <a:cubicBezTo>
                  <a:pt x="60284" y="103397"/>
                  <a:pt x="60094" y="103397"/>
                  <a:pt x="59905" y="103232"/>
                </a:cubicBezTo>
                <a:cubicBezTo>
                  <a:pt x="55355" y="100602"/>
                  <a:pt x="49668" y="95178"/>
                  <a:pt x="42464" y="86301"/>
                </a:cubicBezTo>
                <a:cubicBezTo>
                  <a:pt x="44549" y="84328"/>
                  <a:pt x="46255" y="81863"/>
                  <a:pt x="47203" y="79561"/>
                </a:cubicBezTo>
                <a:close/>
                <a:moveTo>
                  <a:pt x="76398" y="109972"/>
                </a:moveTo>
                <a:cubicBezTo>
                  <a:pt x="74123" y="107671"/>
                  <a:pt x="72606" y="103726"/>
                  <a:pt x="68625" y="101753"/>
                </a:cubicBezTo>
                <a:cubicBezTo>
                  <a:pt x="65213" y="103726"/>
                  <a:pt x="60853" y="109972"/>
                  <a:pt x="60284" y="112931"/>
                </a:cubicBezTo>
                <a:cubicBezTo>
                  <a:pt x="60284" y="112438"/>
                  <a:pt x="60094" y="111780"/>
                  <a:pt x="59905" y="111287"/>
                </a:cubicBezTo>
                <a:cubicBezTo>
                  <a:pt x="58388" y="107506"/>
                  <a:pt x="53270" y="104383"/>
                  <a:pt x="51563" y="102904"/>
                </a:cubicBezTo>
                <a:cubicBezTo>
                  <a:pt x="47772" y="104383"/>
                  <a:pt x="46635" y="107342"/>
                  <a:pt x="44170" y="110136"/>
                </a:cubicBezTo>
                <a:cubicBezTo>
                  <a:pt x="41706" y="107342"/>
                  <a:pt x="34691" y="98958"/>
                  <a:pt x="32606" y="91397"/>
                </a:cubicBezTo>
                <a:cubicBezTo>
                  <a:pt x="35450" y="90904"/>
                  <a:pt x="38104" y="89589"/>
                  <a:pt x="40379" y="87945"/>
                </a:cubicBezTo>
                <a:cubicBezTo>
                  <a:pt x="40379" y="88109"/>
                  <a:pt x="40568" y="88273"/>
                  <a:pt x="40568" y="88438"/>
                </a:cubicBezTo>
                <a:cubicBezTo>
                  <a:pt x="45497" y="94356"/>
                  <a:pt x="54028" y="102904"/>
                  <a:pt x="59905" y="107178"/>
                </a:cubicBezTo>
                <a:cubicBezTo>
                  <a:pt x="60094" y="107342"/>
                  <a:pt x="60284" y="107506"/>
                  <a:pt x="60473" y="107671"/>
                </a:cubicBezTo>
                <a:cubicBezTo>
                  <a:pt x="66540" y="100602"/>
                  <a:pt x="73554" y="95506"/>
                  <a:pt x="80568" y="88931"/>
                </a:cubicBezTo>
                <a:cubicBezTo>
                  <a:pt x="82464" y="90246"/>
                  <a:pt x="84549" y="91232"/>
                  <a:pt x="87014" y="91726"/>
                </a:cubicBezTo>
                <a:cubicBezTo>
                  <a:pt x="84549" y="97315"/>
                  <a:pt x="80568" y="106520"/>
                  <a:pt x="76398" y="109972"/>
                </a:cubicBezTo>
                <a:close/>
              </a:path>
            </a:pathLst>
          </a:custGeom>
          <a:solidFill>
            <a:srgbClr val="A61C00"/>
          </a:solidFill>
          <a:ln>
            <a:noFill/>
          </a:ln>
        </p:spPr>
        <p:txBody>
          <a:bodyPr lIns="121900" tIns="60950" rIns="121900" bIns="60950" anchor="t" anchorCtr="0">
            <a:noAutofit/>
          </a:bodyPr>
          <a:lstStyle/>
          <a:p>
            <a:pPr marL="0" marR="0" lvl="0" indent="0" algn="l" rtl="0">
              <a:lnSpc>
                <a:spcPct val="100000"/>
              </a:lnSpc>
              <a:spcBef>
                <a:spcPts val="0"/>
              </a:spcBef>
              <a:spcAft>
                <a:spcPts val="0"/>
              </a:spcAft>
              <a:buClr>
                <a:srgbClr val="000000"/>
              </a:buClr>
              <a:buFont typeface="Calibri"/>
              <a:buNone/>
            </a:pPr>
            <a:endParaRPr sz="2400" b="0" i="0" u="none" strike="noStrike" cap="none">
              <a:solidFill>
                <a:srgbClr val="000000"/>
              </a:solidFill>
              <a:latin typeface="Calibri"/>
              <a:ea typeface="Calibri"/>
              <a:cs typeface="Calibri"/>
              <a:sym typeface="Calibri"/>
            </a:endParaRPr>
          </a:p>
        </p:txBody>
      </p:sp>
      <p:sp>
        <p:nvSpPr>
          <p:cNvPr id="220" name="Shape 220"/>
          <p:cNvSpPr/>
          <p:nvPr/>
        </p:nvSpPr>
        <p:spPr>
          <a:xfrm flipH="1">
            <a:off x="4364707" y="2922943"/>
            <a:ext cx="603600" cy="713100"/>
          </a:xfrm>
          <a:custGeom>
            <a:avLst/>
            <a:gdLst/>
            <a:ahLst/>
            <a:cxnLst/>
            <a:rect l="0" t="0" r="0" b="0"/>
            <a:pathLst>
              <a:path w="120000" h="120000" extrusionOk="0">
                <a:moveTo>
                  <a:pt x="113802" y="98040"/>
                </a:moveTo>
                <a:cubicBezTo>
                  <a:pt x="120000" y="86109"/>
                  <a:pt x="108169" y="85763"/>
                  <a:pt x="104976" y="82132"/>
                </a:cubicBezTo>
                <a:cubicBezTo>
                  <a:pt x="104225" y="81268"/>
                  <a:pt x="104037" y="80057"/>
                  <a:pt x="104788" y="78501"/>
                </a:cubicBezTo>
                <a:cubicBezTo>
                  <a:pt x="104976" y="78328"/>
                  <a:pt x="104976" y="78155"/>
                  <a:pt x="104976" y="77982"/>
                </a:cubicBezTo>
                <a:cubicBezTo>
                  <a:pt x="108356" y="71066"/>
                  <a:pt x="107230" y="67262"/>
                  <a:pt x="104976" y="64668"/>
                </a:cubicBezTo>
                <a:cubicBezTo>
                  <a:pt x="101220" y="60518"/>
                  <a:pt x="94084" y="59827"/>
                  <a:pt x="97840" y="54293"/>
                </a:cubicBezTo>
                <a:cubicBezTo>
                  <a:pt x="104976" y="44092"/>
                  <a:pt x="95023" y="39250"/>
                  <a:pt x="93896" y="31123"/>
                </a:cubicBezTo>
                <a:cubicBezTo>
                  <a:pt x="93333" y="26974"/>
                  <a:pt x="92394" y="22997"/>
                  <a:pt x="90892" y="19365"/>
                </a:cubicBezTo>
                <a:cubicBezTo>
                  <a:pt x="89765" y="16426"/>
                  <a:pt x="88262" y="13659"/>
                  <a:pt x="86197" y="11239"/>
                </a:cubicBezTo>
                <a:cubicBezTo>
                  <a:pt x="85258" y="9855"/>
                  <a:pt x="83943" y="8472"/>
                  <a:pt x="82629" y="7262"/>
                </a:cubicBezTo>
                <a:cubicBezTo>
                  <a:pt x="80375" y="5533"/>
                  <a:pt x="77746" y="3976"/>
                  <a:pt x="74929" y="2766"/>
                </a:cubicBezTo>
                <a:cubicBezTo>
                  <a:pt x="70610" y="864"/>
                  <a:pt x="65539" y="0"/>
                  <a:pt x="59342" y="0"/>
                </a:cubicBezTo>
                <a:cubicBezTo>
                  <a:pt x="58028" y="0"/>
                  <a:pt x="56713" y="0"/>
                  <a:pt x="55586" y="172"/>
                </a:cubicBezTo>
                <a:cubicBezTo>
                  <a:pt x="49577" y="518"/>
                  <a:pt x="44694" y="1902"/>
                  <a:pt x="40751" y="4149"/>
                </a:cubicBezTo>
                <a:cubicBezTo>
                  <a:pt x="30985" y="9510"/>
                  <a:pt x="26478" y="19538"/>
                  <a:pt x="24788" y="31123"/>
                </a:cubicBezTo>
                <a:cubicBezTo>
                  <a:pt x="24788" y="31642"/>
                  <a:pt x="24788" y="31988"/>
                  <a:pt x="24600" y="32334"/>
                </a:cubicBezTo>
                <a:cubicBezTo>
                  <a:pt x="22910" y="39596"/>
                  <a:pt x="14084" y="44610"/>
                  <a:pt x="20845" y="54293"/>
                </a:cubicBezTo>
                <a:cubicBezTo>
                  <a:pt x="27042" y="63285"/>
                  <a:pt x="4507" y="59654"/>
                  <a:pt x="13896" y="78501"/>
                </a:cubicBezTo>
                <a:cubicBezTo>
                  <a:pt x="15399" y="81440"/>
                  <a:pt x="13333" y="82824"/>
                  <a:pt x="10516" y="84380"/>
                </a:cubicBezTo>
                <a:cubicBezTo>
                  <a:pt x="6197" y="86455"/>
                  <a:pt x="187" y="88703"/>
                  <a:pt x="4882" y="97694"/>
                </a:cubicBezTo>
                <a:cubicBezTo>
                  <a:pt x="1877" y="100461"/>
                  <a:pt x="0" y="104092"/>
                  <a:pt x="187" y="109106"/>
                </a:cubicBezTo>
                <a:cubicBezTo>
                  <a:pt x="375" y="112737"/>
                  <a:pt x="1877" y="116368"/>
                  <a:pt x="4131" y="120000"/>
                </a:cubicBezTo>
                <a:cubicBezTo>
                  <a:pt x="10516" y="120000"/>
                  <a:pt x="10516" y="120000"/>
                  <a:pt x="10516" y="120000"/>
                </a:cubicBezTo>
                <a:cubicBezTo>
                  <a:pt x="24600" y="120000"/>
                  <a:pt x="24600" y="120000"/>
                  <a:pt x="24600" y="120000"/>
                </a:cubicBezTo>
                <a:cubicBezTo>
                  <a:pt x="40751" y="120000"/>
                  <a:pt x="40751" y="120000"/>
                  <a:pt x="40751" y="120000"/>
                </a:cubicBezTo>
                <a:cubicBezTo>
                  <a:pt x="55586" y="120000"/>
                  <a:pt x="55586" y="120000"/>
                  <a:pt x="55586" y="120000"/>
                </a:cubicBezTo>
                <a:cubicBezTo>
                  <a:pt x="74929" y="120000"/>
                  <a:pt x="74929" y="120000"/>
                  <a:pt x="74929" y="120000"/>
                </a:cubicBezTo>
                <a:cubicBezTo>
                  <a:pt x="82629" y="120000"/>
                  <a:pt x="82629" y="120000"/>
                  <a:pt x="82629" y="120000"/>
                </a:cubicBezTo>
                <a:cubicBezTo>
                  <a:pt x="86197" y="120000"/>
                  <a:pt x="86197" y="120000"/>
                  <a:pt x="86197" y="120000"/>
                </a:cubicBezTo>
                <a:cubicBezTo>
                  <a:pt x="90892" y="120000"/>
                  <a:pt x="90892" y="120000"/>
                  <a:pt x="90892" y="120000"/>
                </a:cubicBezTo>
                <a:cubicBezTo>
                  <a:pt x="104976" y="120000"/>
                  <a:pt x="104976" y="120000"/>
                  <a:pt x="104976" y="120000"/>
                </a:cubicBezTo>
                <a:cubicBezTo>
                  <a:pt x="114178" y="120000"/>
                  <a:pt x="114178" y="120000"/>
                  <a:pt x="114178" y="120000"/>
                </a:cubicBezTo>
                <a:cubicBezTo>
                  <a:pt x="116619" y="116368"/>
                  <a:pt x="118122" y="112737"/>
                  <a:pt x="118122" y="109106"/>
                </a:cubicBezTo>
                <a:cubicBezTo>
                  <a:pt x="118309" y="104265"/>
                  <a:pt x="116619" y="100634"/>
                  <a:pt x="113802" y="98040"/>
                </a:cubicBezTo>
                <a:close/>
                <a:moveTo>
                  <a:pt x="88826" y="55331"/>
                </a:moveTo>
                <a:cubicBezTo>
                  <a:pt x="88075" y="54639"/>
                  <a:pt x="87136" y="54121"/>
                  <a:pt x="86197" y="53775"/>
                </a:cubicBezTo>
                <a:cubicBezTo>
                  <a:pt x="85633" y="53602"/>
                  <a:pt x="85070" y="53429"/>
                  <a:pt x="84507" y="53429"/>
                </a:cubicBezTo>
                <a:cubicBezTo>
                  <a:pt x="83568" y="53429"/>
                  <a:pt x="83004" y="53083"/>
                  <a:pt x="82629" y="52564"/>
                </a:cubicBezTo>
                <a:cubicBezTo>
                  <a:pt x="81502" y="51354"/>
                  <a:pt x="81877" y="48760"/>
                  <a:pt x="82629" y="45994"/>
                </a:cubicBezTo>
                <a:cubicBezTo>
                  <a:pt x="82629" y="45475"/>
                  <a:pt x="82629" y="45475"/>
                  <a:pt x="82629" y="45475"/>
                </a:cubicBezTo>
                <a:cubicBezTo>
                  <a:pt x="83004" y="44956"/>
                  <a:pt x="83380" y="43746"/>
                  <a:pt x="83943" y="42363"/>
                </a:cubicBezTo>
                <a:cubicBezTo>
                  <a:pt x="84507" y="40979"/>
                  <a:pt x="85446" y="40115"/>
                  <a:pt x="86197" y="39769"/>
                </a:cubicBezTo>
                <a:cubicBezTo>
                  <a:pt x="87887" y="39250"/>
                  <a:pt x="89577" y="40806"/>
                  <a:pt x="90328" y="43919"/>
                </a:cubicBezTo>
                <a:cubicBezTo>
                  <a:pt x="91079" y="47550"/>
                  <a:pt x="90516" y="52046"/>
                  <a:pt x="88826" y="55331"/>
                </a:cubicBezTo>
                <a:close/>
                <a:moveTo>
                  <a:pt x="74929" y="49625"/>
                </a:moveTo>
                <a:cubicBezTo>
                  <a:pt x="73802" y="50317"/>
                  <a:pt x="72488" y="50662"/>
                  <a:pt x="71173" y="50662"/>
                </a:cubicBezTo>
                <a:cubicBezTo>
                  <a:pt x="68732" y="50835"/>
                  <a:pt x="66291" y="49798"/>
                  <a:pt x="64788" y="48242"/>
                </a:cubicBezTo>
                <a:cubicBezTo>
                  <a:pt x="62535" y="45994"/>
                  <a:pt x="63661" y="44092"/>
                  <a:pt x="67981" y="42881"/>
                </a:cubicBezTo>
                <a:cubicBezTo>
                  <a:pt x="69107" y="42536"/>
                  <a:pt x="70234" y="42363"/>
                  <a:pt x="71173" y="42190"/>
                </a:cubicBezTo>
                <a:cubicBezTo>
                  <a:pt x="73615" y="42017"/>
                  <a:pt x="75680" y="42017"/>
                  <a:pt x="76995" y="42190"/>
                </a:cubicBezTo>
                <a:cubicBezTo>
                  <a:pt x="76995" y="42881"/>
                  <a:pt x="76807" y="43746"/>
                  <a:pt x="76431" y="44610"/>
                </a:cubicBezTo>
                <a:cubicBezTo>
                  <a:pt x="75680" y="46340"/>
                  <a:pt x="75492" y="47896"/>
                  <a:pt x="75305" y="49452"/>
                </a:cubicBezTo>
                <a:cubicBezTo>
                  <a:pt x="75305" y="49452"/>
                  <a:pt x="75117" y="49625"/>
                  <a:pt x="74929" y="49625"/>
                </a:cubicBezTo>
                <a:close/>
                <a:moveTo>
                  <a:pt x="47699" y="40461"/>
                </a:moveTo>
                <a:cubicBezTo>
                  <a:pt x="47136" y="40288"/>
                  <a:pt x="47136" y="40288"/>
                  <a:pt x="47136" y="40288"/>
                </a:cubicBezTo>
                <a:cubicBezTo>
                  <a:pt x="43755" y="39596"/>
                  <a:pt x="39061" y="39077"/>
                  <a:pt x="36244" y="39596"/>
                </a:cubicBezTo>
                <a:cubicBezTo>
                  <a:pt x="36244" y="39423"/>
                  <a:pt x="36244" y="39250"/>
                  <a:pt x="36244" y="39077"/>
                </a:cubicBezTo>
                <a:cubicBezTo>
                  <a:pt x="36431" y="33890"/>
                  <a:pt x="38122" y="29567"/>
                  <a:pt x="40751" y="26282"/>
                </a:cubicBezTo>
                <a:cubicBezTo>
                  <a:pt x="41690" y="24899"/>
                  <a:pt x="43004" y="23688"/>
                  <a:pt x="44319" y="22651"/>
                </a:cubicBezTo>
                <a:cubicBezTo>
                  <a:pt x="48262" y="21268"/>
                  <a:pt x="52018" y="20922"/>
                  <a:pt x="55586" y="21268"/>
                </a:cubicBezTo>
                <a:cubicBezTo>
                  <a:pt x="63286" y="22132"/>
                  <a:pt x="68920" y="26628"/>
                  <a:pt x="67793" y="30778"/>
                </a:cubicBezTo>
                <a:cubicBezTo>
                  <a:pt x="65164" y="40806"/>
                  <a:pt x="71361" y="38731"/>
                  <a:pt x="74929" y="39077"/>
                </a:cubicBezTo>
                <a:cubicBezTo>
                  <a:pt x="75492" y="39077"/>
                  <a:pt x="76056" y="39250"/>
                  <a:pt x="76431" y="39596"/>
                </a:cubicBezTo>
                <a:cubicBezTo>
                  <a:pt x="74553" y="39596"/>
                  <a:pt x="72863" y="39942"/>
                  <a:pt x="71173" y="40288"/>
                </a:cubicBezTo>
                <a:cubicBezTo>
                  <a:pt x="70798" y="40461"/>
                  <a:pt x="70798" y="40461"/>
                  <a:pt x="70798" y="40461"/>
                </a:cubicBezTo>
                <a:cubicBezTo>
                  <a:pt x="67793" y="40979"/>
                  <a:pt x="64976" y="42363"/>
                  <a:pt x="62347" y="42881"/>
                </a:cubicBezTo>
                <a:cubicBezTo>
                  <a:pt x="60093" y="43400"/>
                  <a:pt x="57840" y="43400"/>
                  <a:pt x="55586" y="42708"/>
                </a:cubicBezTo>
                <a:cubicBezTo>
                  <a:pt x="52957" y="42190"/>
                  <a:pt x="50516" y="40979"/>
                  <a:pt x="47699" y="40461"/>
                </a:cubicBezTo>
                <a:close/>
                <a:moveTo>
                  <a:pt x="53521" y="48242"/>
                </a:moveTo>
                <a:cubicBezTo>
                  <a:pt x="52206" y="49798"/>
                  <a:pt x="49765" y="50835"/>
                  <a:pt x="47136" y="50662"/>
                </a:cubicBezTo>
                <a:cubicBezTo>
                  <a:pt x="45821" y="50662"/>
                  <a:pt x="44694" y="50317"/>
                  <a:pt x="43380" y="49625"/>
                </a:cubicBezTo>
                <a:cubicBezTo>
                  <a:pt x="39812" y="47550"/>
                  <a:pt x="38873" y="43400"/>
                  <a:pt x="40187" y="42536"/>
                </a:cubicBezTo>
                <a:cubicBezTo>
                  <a:pt x="41126" y="42017"/>
                  <a:pt x="43943" y="41844"/>
                  <a:pt x="47136" y="42190"/>
                </a:cubicBezTo>
                <a:cubicBezTo>
                  <a:pt x="48262" y="42363"/>
                  <a:pt x="49389" y="42536"/>
                  <a:pt x="50328" y="42881"/>
                </a:cubicBezTo>
                <a:cubicBezTo>
                  <a:pt x="54647" y="44092"/>
                  <a:pt x="55774" y="45994"/>
                  <a:pt x="53521" y="48242"/>
                </a:cubicBezTo>
                <a:close/>
                <a:moveTo>
                  <a:pt x="40751" y="12276"/>
                </a:moveTo>
                <a:cubicBezTo>
                  <a:pt x="45070" y="8645"/>
                  <a:pt x="50140" y="6570"/>
                  <a:pt x="55586" y="5878"/>
                </a:cubicBezTo>
                <a:cubicBezTo>
                  <a:pt x="62159" y="5187"/>
                  <a:pt x="69107" y="6570"/>
                  <a:pt x="74929" y="10201"/>
                </a:cubicBezTo>
                <a:cubicBezTo>
                  <a:pt x="77746" y="12103"/>
                  <a:pt x="80375" y="14351"/>
                  <a:pt x="82629" y="17291"/>
                </a:cubicBezTo>
                <a:cubicBezTo>
                  <a:pt x="83943" y="19020"/>
                  <a:pt x="85258" y="21095"/>
                  <a:pt x="86197" y="23515"/>
                </a:cubicBezTo>
                <a:cubicBezTo>
                  <a:pt x="87323" y="25936"/>
                  <a:pt x="88262" y="28703"/>
                  <a:pt x="88826" y="31642"/>
                </a:cubicBezTo>
                <a:cubicBezTo>
                  <a:pt x="88075" y="30432"/>
                  <a:pt x="87323" y="29394"/>
                  <a:pt x="86384" y="28357"/>
                </a:cubicBezTo>
                <a:cubicBezTo>
                  <a:pt x="86384" y="28184"/>
                  <a:pt x="86384" y="28184"/>
                  <a:pt x="86197" y="28011"/>
                </a:cubicBezTo>
                <a:cubicBezTo>
                  <a:pt x="85633" y="25763"/>
                  <a:pt x="84131" y="24726"/>
                  <a:pt x="82629" y="23861"/>
                </a:cubicBezTo>
                <a:cubicBezTo>
                  <a:pt x="82065" y="23688"/>
                  <a:pt x="81690" y="23342"/>
                  <a:pt x="81126" y="23170"/>
                </a:cubicBezTo>
                <a:cubicBezTo>
                  <a:pt x="80187" y="22305"/>
                  <a:pt x="79061" y="21613"/>
                  <a:pt x="78122" y="20922"/>
                </a:cubicBezTo>
                <a:cubicBezTo>
                  <a:pt x="77558" y="20230"/>
                  <a:pt x="77370" y="19365"/>
                  <a:pt x="77370" y="18155"/>
                </a:cubicBezTo>
                <a:cubicBezTo>
                  <a:pt x="77370" y="15907"/>
                  <a:pt x="76431" y="14005"/>
                  <a:pt x="74929" y="12449"/>
                </a:cubicBezTo>
                <a:cubicBezTo>
                  <a:pt x="71173" y="8818"/>
                  <a:pt x="63474" y="7262"/>
                  <a:pt x="55586" y="9510"/>
                </a:cubicBezTo>
                <a:cubicBezTo>
                  <a:pt x="50516" y="10893"/>
                  <a:pt x="45258" y="13832"/>
                  <a:pt x="40751" y="18674"/>
                </a:cubicBezTo>
                <a:cubicBezTo>
                  <a:pt x="39436" y="20057"/>
                  <a:pt x="38309" y="21440"/>
                  <a:pt x="37183" y="22997"/>
                </a:cubicBezTo>
                <a:cubicBezTo>
                  <a:pt x="34366" y="25417"/>
                  <a:pt x="31737" y="28184"/>
                  <a:pt x="29483" y="31642"/>
                </a:cubicBezTo>
                <a:cubicBezTo>
                  <a:pt x="31173" y="22997"/>
                  <a:pt x="35305" y="16599"/>
                  <a:pt x="40751" y="12276"/>
                </a:cubicBezTo>
                <a:close/>
                <a:moveTo>
                  <a:pt x="28169" y="43746"/>
                </a:moveTo>
                <a:cubicBezTo>
                  <a:pt x="29295" y="38731"/>
                  <a:pt x="32112" y="37867"/>
                  <a:pt x="34553" y="42363"/>
                </a:cubicBezTo>
                <a:cubicBezTo>
                  <a:pt x="35492" y="44265"/>
                  <a:pt x="36056" y="45821"/>
                  <a:pt x="36244" y="45821"/>
                </a:cubicBezTo>
                <a:cubicBezTo>
                  <a:pt x="37370" y="47377"/>
                  <a:pt x="38873" y="48933"/>
                  <a:pt x="40938" y="50317"/>
                </a:cubicBezTo>
                <a:cubicBezTo>
                  <a:pt x="42816" y="51700"/>
                  <a:pt x="45070" y="52391"/>
                  <a:pt x="47136" y="52391"/>
                </a:cubicBezTo>
                <a:cubicBezTo>
                  <a:pt x="49389" y="52564"/>
                  <a:pt x="51455" y="52046"/>
                  <a:pt x="53333" y="51008"/>
                </a:cubicBezTo>
                <a:cubicBezTo>
                  <a:pt x="55211" y="49971"/>
                  <a:pt x="56338" y="47896"/>
                  <a:pt x="57464" y="46685"/>
                </a:cubicBezTo>
                <a:cubicBezTo>
                  <a:pt x="58591" y="45302"/>
                  <a:pt x="59906" y="45302"/>
                  <a:pt x="61032" y="46685"/>
                </a:cubicBezTo>
                <a:cubicBezTo>
                  <a:pt x="61971" y="47896"/>
                  <a:pt x="63098" y="49971"/>
                  <a:pt x="65164" y="51008"/>
                </a:cubicBezTo>
                <a:cubicBezTo>
                  <a:pt x="66854" y="52046"/>
                  <a:pt x="69107" y="52564"/>
                  <a:pt x="71173" y="52391"/>
                </a:cubicBezTo>
                <a:cubicBezTo>
                  <a:pt x="72676" y="52391"/>
                  <a:pt x="74178" y="52046"/>
                  <a:pt x="75492" y="51354"/>
                </a:cubicBezTo>
                <a:cubicBezTo>
                  <a:pt x="76244" y="56195"/>
                  <a:pt x="79624" y="59308"/>
                  <a:pt x="82629" y="59654"/>
                </a:cubicBezTo>
                <a:cubicBezTo>
                  <a:pt x="82816" y="59827"/>
                  <a:pt x="83004" y="59827"/>
                  <a:pt x="83192" y="59827"/>
                </a:cubicBezTo>
                <a:cubicBezTo>
                  <a:pt x="83192" y="59827"/>
                  <a:pt x="83192" y="60000"/>
                  <a:pt x="83192" y="60000"/>
                </a:cubicBezTo>
                <a:cubicBezTo>
                  <a:pt x="83004" y="60518"/>
                  <a:pt x="82816" y="60864"/>
                  <a:pt x="82629" y="61383"/>
                </a:cubicBezTo>
                <a:cubicBezTo>
                  <a:pt x="80563" y="65187"/>
                  <a:pt x="78122" y="68645"/>
                  <a:pt x="74929" y="71239"/>
                </a:cubicBezTo>
                <a:cubicBezTo>
                  <a:pt x="70610" y="74870"/>
                  <a:pt x="65352" y="77118"/>
                  <a:pt x="59154" y="77118"/>
                </a:cubicBezTo>
                <a:cubicBezTo>
                  <a:pt x="57840" y="77118"/>
                  <a:pt x="56713" y="76945"/>
                  <a:pt x="55586" y="76772"/>
                </a:cubicBezTo>
                <a:cubicBezTo>
                  <a:pt x="49577" y="75907"/>
                  <a:pt x="44507" y="72795"/>
                  <a:pt x="40751" y="68472"/>
                </a:cubicBezTo>
                <a:cubicBezTo>
                  <a:pt x="38497" y="66051"/>
                  <a:pt x="36619" y="63112"/>
                  <a:pt x="35117" y="60000"/>
                </a:cubicBezTo>
                <a:cubicBezTo>
                  <a:pt x="29483" y="59135"/>
                  <a:pt x="26666" y="50317"/>
                  <a:pt x="28169" y="43746"/>
                </a:cubicBezTo>
                <a:close/>
                <a:moveTo>
                  <a:pt x="10516" y="111527"/>
                </a:moveTo>
                <a:cubicBezTo>
                  <a:pt x="9014" y="111527"/>
                  <a:pt x="7699" y="110317"/>
                  <a:pt x="7699" y="108760"/>
                </a:cubicBezTo>
                <a:cubicBezTo>
                  <a:pt x="7699" y="107204"/>
                  <a:pt x="9014" y="105994"/>
                  <a:pt x="10516" y="105994"/>
                </a:cubicBezTo>
                <a:cubicBezTo>
                  <a:pt x="12206" y="105994"/>
                  <a:pt x="13521" y="107204"/>
                  <a:pt x="13521" y="108760"/>
                </a:cubicBezTo>
                <a:cubicBezTo>
                  <a:pt x="13521" y="110317"/>
                  <a:pt x="12206" y="111527"/>
                  <a:pt x="10516" y="111527"/>
                </a:cubicBezTo>
                <a:close/>
                <a:moveTo>
                  <a:pt x="24600" y="114812"/>
                </a:moveTo>
                <a:cubicBezTo>
                  <a:pt x="23098" y="114812"/>
                  <a:pt x="21784" y="113602"/>
                  <a:pt x="21784" y="112046"/>
                </a:cubicBezTo>
                <a:cubicBezTo>
                  <a:pt x="21784" y="110489"/>
                  <a:pt x="23098" y="109106"/>
                  <a:pt x="24600" y="109106"/>
                </a:cubicBezTo>
                <a:cubicBezTo>
                  <a:pt x="26291" y="109106"/>
                  <a:pt x="27605" y="110489"/>
                  <a:pt x="27605" y="112046"/>
                </a:cubicBezTo>
                <a:cubicBezTo>
                  <a:pt x="27605" y="113602"/>
                  <a:pt x="26291" y="114812"/>
                  <a:pt x="24600" y="114812"/>
                </a:cubicBezTo>
                <a:close/>
                <a:moveTo>
                  <a:pt x="40751" y="115850"/>
                </a:moveTo>
                <a:cubicBezTo>
                  <a:pt x="39061" y="115850"/>
                  <a:pt x="37746" y="114639"/>
                  <a:pt x="37746" y="113083"/>
                </a:cubicBezTo>
                <a:cubicBezTo>
                  <a:pt x="37746" y="111527"/>
                  <a:pt x="39061" y="110317"/>
                  <a:pt x="40751" y="110317"/>
                </a:cubicBezTo>
                <a:cubicBezTo>
                  <a:pt x="42253" y="110317"/>
                  <a:pt x="43568" y="111527"/>
                  <a:pt x="43568" y="113083"/>
                </a:cubicBezTo>
                <a:cubicBezTo>
                  <a:pt x="43568" y="114639"/>
                  <a:pt x="42253" y="115850"/>
                  <a:pt x="40751" y="115850"/>
                </a:cubicBezTo>
                <a:close/>
                <a:moveTo>
                  <a:pt x="57840" y="116195"/>
                </a:moveTo>
                <a:cubicBezTo>
                  <a:pt x="56901" y="116195"/>
                  <a:pt x="55962" y="115677"/>
                  <a:pt x="55586" y="114985"/>
                </a:cubicBezTo>
                <a:cubicBezTo>
                  <a:pt x="55211" y="114639"/>
                  <a:pt x="54835" y="113948"/>
                  <a:pt x="54835" y="113256"/>
                </a:cubicBezTo>
                <a:cubicBezTo>
                  <a:pt x="54835" y="112737"/>
                  <a:pt x="55211" y="112046"/>
                  <a:pt x="55586" y="111527"/>
                </a:cubicBezTo>
                <a:cubicBezTo>
                  <a:pt x="55962" y="111008"/>
                  <a:pt x="56901" y="110489"/>
                  <a:pt x="57840" y="110489"/>
                </a:cubicBezTo>
                <a:cubicBezTo>
                  <a:pt x="59342" y="110489"/>
                  <a:pt x="60657" y="111700"/>
                  <a:pt x="60657" y="113256"/>
                </a:cubicBezTo>
                <a:cubicBezTo>
                  <a:pt x="60657" y="114812"/>
                  <a:pt x="59342" y="116195"/>
                  <a:pt x="57840" y="116195"/>
                </a:cubicBezTo>
                <a:close/>
                <a:moveTo>
                  <a:pt x="74929" y="115850"/>
                </a:moveTo>
                <a:cubicBezTo>
                  <a:pt x="73239" y="115850"/>
                  <a:pt x="71924" y="114639"/>
                  <a:pt x="71924" y="113083"/>
                </a:cubicBezTo>
                <a:cubicBezTo>
                  <a:pt x="71924" y="111527"/>
                  <a:pt x="73239" y="110317"/>
                  <a:pt x="74929" y="110317"/>
                </a:cubicBezTo>
                <a:cubicBezTo>
                  <a:pt x="76431" y="110317"/>
                  <a:pt x="77746" y="111527"/>
                  <a:pt x="77746" y="113083"/>
                </a:cubicBezTo>
                <a:cubicBezTo>
                  <a:pt x="77746" y="114639"/>
                  <a:pt x="76431" y="115850"/>
                  <a:pt x="74929" y="115850"/>
                </a:cubicBezTo>
                <a:close/>
                <a:moveTo>
                  <a:pt x="90892" y="114812"/>
                </a:moveTo>
                <a:cubicBezTo>
                  <a:pt x="89389" y="114812"/>
                  <a:pt x="88075" y="113602"/>
                  <a:pt x="88075" y="112046"/>
                </a:cubicBezTo>
                <a:cubicBezTo>
                  <a:pt x="88075" y="110489"/>
                  <a:pt x="89389" y="109106"/>
                  <a:pt x="90892" y="109106"/>
                </a:cubicBezTo>
                <a:cubicBezTo>
                  <a:pt x="92582" y="109106"/>
                  <a:pt x="93896" y="110489"/>
                  <a:pt x="93896" y="112046"/>
                </a:cubicBezTo>
                <a:cubicBezTo>
                  <a:pt x="93896" y="113602"/>
                  <a:pt x="92582" y="114812"/>
                  <a:pt x="90892" y="114812"/>
                </a:cubicBezTo>
                <a:close/>
                <a:moveTo>
                  <a:pt x="104976" y="111527"/>
                </a:moveTo>
                <a:cubicBezTo>
                  <a:pt x="103474" y="111527"/>
                  <a:pt x="102159" y="110317"/>
                  <a:pt x="102159" y="108760"/>
                </a:cubicBezTo>
                <a:cubicBezTo>
                  <a:pt x="102159" y="107204"/>
                  <a:pt x="103474" y="105994"/>
                  <a:pt x="104976" y="105994"/>
                </a:cubicBezTo>
                <a:cubicBezTo>
                  <a:pt x="106666" y="105994"/>
                  <a:pt x="107981" y="107204"/>
                  <a:pt x="107981" y="108760"/>
                </a:cubicBezTo>
                <a:cubicBezTo>
                  <a:pt x="107981" y="110317"/>
                  <a:pt x="106666" y="111527"/>
                  <a:pt x="104976" y="111527"/>
                </a:cubicBezTo>
                <a:close/>
                <a:moveTo>
                  <a:pt x="104976" y="102881"/>
                </a:moveTo>
                <a:cubicBezTo>
                  <a:pt x="101971" y="104265"/>
                  <a:pt x="97089" y="105302"/>
                  <a:pt x="90892" y="105994"/>
                </a:cubicBezTo>
                <a:cubicBezTo>
                  <a:pt x="89389" y="106167"/>
                  <a:pt x="87887" y="106340"/>
                  <a:pt x="86197" y="106512"/>
                </a:cubicBezTo>
                <a:cubicBezTo>
                  <a:pt x="85070" y="106512"/>
                  <a:pt x="83755" y="106685"/>
                  <a:pt x="82629" y="106685"/>
                </a:cubicBezTo>
                <a:cubicBezTo>
                  <a:pt x="80187" y="106858"/>
                  <a:pt x="77558" y="107031"/>
                  <a:pt x="74929" y="107204"/>
                </a:cubicBezTo>
                <a:cubicBezTo>
                  <a:pt x="68732" y="107377"/>
                  <a:pt x="61971" y="107550"/>
                  <a:pt x="55586" y="107377"/>
                </a:cubicBezTo>
                <a:cubicBezTo>
                  <a:pt x="50516" y="107377"/>
                  <a:pt x="45446" y="107204"/>
                  <a:pt x="40751" y="106858"/>
                </a:cubicBezTo>
                <a:cubicBezTo>
                  <a:pt x="34741" y="106512"/>
                  <a:pt x="29295" y="105994"/>
                  <a:pt x="24600" y="105302"/>
                </a:cubicBezTo>
                <a:cubicBezTo>
                  <a:pt x="17089" y="104092"/>
                  <a:pt x="11830" y="102708"/>
                  <a:pt x="10516" y="100806"/>
                </a:cubicBezTo>
                <a:cubicBezTo>
                  <a:pt x="10328" y="100288"/>
                  <a:pt x="10140" y="99942"/>
                  <a:pt x="10328" y="99423"/>
                </a:cubicBezTo>
                <a:cubicBezTo>
                  <a:pt x="10516" y="99250"/>
                  <a:pt x="10516" y="99250"/>
                  <a:pt x="10516" y="99250"/>
                </a:cubicBezTo>
                <a:cubicBezTo>
                  <a:pt x="13896" y="96138"/>
                  <a:pt x="18967" y="94409"/>
                  <a:pt x="24600" y="92853"/>
                </a:cubicBezTo>
                <a:cubicBezTo>
                  <a:pt x="28732" y="91642"/>
                  <a:pt x="33239" y="90605"/>
                  <a:pt x="37558" y="89221"/>
                </a:cubicBezTo>
                <a:cubicBezTo>
                  <a:pt x="38685" y="88703"/>
                  <a:pt x="39812" y="88184"/>
                  <a:pt x="40751" y="87665"/>
                </a:cubicBezTo>
                <a:cubicBezTo>
                  <a:pt x="44319" y="85072"/>
                  <a:pt x="45070" y="81440"/>
                  <a:pt x="45070" y="77118"/>
                </a:cubicBezTo>
                <a:cubicBezTo>
                  <a:pt x="48075" y="79020"/>
                  <a:pt x="51643" y="80230"/>
                  <a:pt x="55586" y="80749"/>
                </a:cubicBezTo>
                <a:cubicBezTo>
                  <a:pt x="56713" y="80922"/>
                  <a:pt x="57840" y="80922"/>
                  <a:pt x="59154" y="80922"/>
                </a:cubicBezTo>
                <a:cubicBezTo>
                  <a:pt x="64413" y="80922"/>
                  <a:pt x="69295" y="79538"/>
                  <a:pt x="73427" y="77118"/>
                </a:cubicBezTo>
                <a:cubicBezTo>
                  <a:pt x="73239" y="79884"/>
                  <a:pt x="73615" y="82651"/>
                  <a:pt x="74929" y="84726"/>
                </a:cubicBezTo>
                <a:cubicBezTo>
                  <a:pt x="76056" y="86628"/>
                  <a:pt x="77934" y="88184"/>
                  <a:pt x="80938" y="89221"/>
                </a:cubicBezTo>
                <a:cubicBezTo>
                  <a:pt x="81502" y="89394"/>
                  <a:pt x="82065" y="89567"/>
                  <a:pt x="82629" y="89740"/>
                </a:cubicBezTo>
                <a:cubicBezTo>
                  <a:pt x="83755" y="90086"/>
                  <a:pt x="85070" y="90432"/>
                  <a:pt x="86197" y="90778"/>
                </a:cubicBezTo>
                <a:cubicBezTo>
                  <a:pt x="87887" y="91296"/>
                  <a:pt x="89389" y="91642"/>
                  <a:pt x="90892" y="91988"/>
                </a:cubicBezTo>
                <a:cubicBezTo>
                  <a:pt x="96338" y="93544"/>
                  <a:pt x="101220" y="94755"/>
                  <a:pt x="104976" y="97175"/>
                </a:cubicBezTo>
                <a:cubicBezTo>
                  <a:pt x="106103" y="97867"/>
                  <a:pt x="107230" y="98559"/>
                  <a:pt x="107981" y="99423"/>
                </a:cubicBezTo>
                <a:cubicBezTo>
                  <a:pt x="108356" y="100806"/>
                  <a:pt x="107230" y="102017"/>
                  <a:pt x="104976" y="102881"/>
                </a:cubicBezTo>
                <a:close/>
              </a:path>
            </a:pathLst>
          </a:custGeom>
          <a:solidFill>
            <a:srgbClr val="A61C00"/>
          </a:solidFill>
          <a:ln>
            <a:noFill/>
          </a:ln>
        </p:spPr>
        <p:txBody>
          <a:bodyPr lIns="121900" tIns="60950" rIns="121900" bIns="60950" anchor="t" anchorCtr="0">
            <a:noAutofit/>
          </a:bodyPr>
          <a:lstStyle/>
          <a:p>
            <a:pPr marL="0" marR="0" lvl="0" indent="0" algn="l" rtl="0">
              <a:lnSpc>
                <a:spcPct val="100000"/>
              </a:lnSpc>
              <a:spcBef>
                <a:spcPts val="0"/>
              </a:spcBef>
              <a:spcAft>
                <a:spcPts val="0"/>
              </a:spcAft>
              <a:buClr>
                <a:srgbClr val="000000"/>
              </a:buClr>
              <a:buFont typeface="Calibri"/>
              <a:buNone/>
            </a:pPr>
            <a:endParaRPr sz="2400" b="0" i="0" u="none" strike="noStrike" cap="none">
              <a:solidFill>
                <a:srgbClr val="000000"/>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2156100"/>
            <a:ext cx="8520600" cy="831300"/>
          </a:xfrm>
          <a:prstGeom prst="rect">
            <a:avLst/>
          </a:prstGeom>
        </p:spPr>
        <p:txBody>
          <a:bodyPr lIns="91425" tIns="91425" rIns="91425" bIns="91425" anchor="b" anchorCtr="0">
            <a:noAutofit/>
          </a:bodyPr>
          <a:lstStyle/>
          <a:p>
            <a:pPr lvl="0" algn="ctr">
              <a:spcBef>
                <a:spcPts val="0"/>
              </a:spcBef>
              <a:buNone/>
            </a:pPr>
            <a:r>
              <a:rPr lang="en"/>
              <a:t>Introduction</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a:t>Acute Pulmonary Embolism</a:t>
            </a:r>
          </a:p>
        </p:txBody>
      </p:sp>
      <p:sp>
        <p:nvSpPr>
          <p:cNvPr id="81" name="Shape 81"/>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rtl="0">
              <a:spcBef>
                <a:spcPts val="0"/>
              </a:spcBef>
              <a:buNone/>
            </a:pPr>
            <a:r>
              <a:rPr lang="en" b="1"/>
              <a:t>Acute</a:t>
            </a:r>
            <a:r>
              <a:rPr lang="en"/>
              <a:t>: short duration, rapidly progressive, and in need of urgent care</a:t>
            </a:r>
          </a:p>
          <a:p>
            <a:pPr lvl="0" rtl="0">
              <a:spcBef>
                <a:spcPts val="0"/>
              </a:spcBef>
              <a:buNone/>
            </a:pPr>
            <a:r>
              <a:rPr lang="en" b="1"/>
              <a:t>Pulmonary</a:t>
            </a:r>
            <a:r>
              <a:rPr lang="en"/>
              <a:t>: lung</a:t>
            </a:r>
          </a:p>
          <a:p>
            <a:pPr lvl="0">
              <a:spcBef>
                <a:spcPts val="0"/>
              </a:spcBef>
              <a:buNone/>
            </a:pPr>
            <a:r>
              <a:rPr lang="en" b="1"/>
              <a:t>Embolism</a:t>
            </a:r>
            <a:r>
              <a:rPr lang="en"/>
              <a:t>: blood clot in the arteries or in the veins</a:t>
            </a:r>
            <a:br>
              <a:rPr lang="en"/>
            </a:br>
            <a:endParaRPr lang="en"/>
          </a:p>
        </p:txBody>
      </p:sp>
      <p:pic>
        <p:nvPicPr>
          <p:cNvPr id="82" name="Shape 82"/>
          <p:cNvPicPr preferRelativeResize="0"/>
          <p:nvPr/>
        </p:nvPicPr>
        <p:blipFill rotWithShape="1">
          <a:blip r:embed="rId3">
            <a:alphaModFix/>
          </a:blip>
          <a:srcRect l="15568" t="5097" r="14206" b="8651"/>
          <a:stretch/>
        </p:blipFill>
        <p:spPr>
          <a:xfrm>
            <a:off x="2751925" y="2653650"/>
            <a:ext cx="3489074" cy="23621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a:t>Acute Pulmonary Embolism</a:t>
            </a:r>
          </a:p>
        </p:txBody>
      </p:sp>
      <p:sp>
        <p:nvSpPr>
          <p:cNvPr id="88" name="Shape 88"/>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rtl="0">
              <a:lnSpc>
                <a:spcPct val="100000"/>
              </a:lnSpc>
              <a:spcBef>
                <a:spcPts val="0"/>
              </a:spcBef>
              <a:buNone/>
            </a:pPr>
            <a:r>
              <a:rPr lang="en" b="1" dirty="0"/>
              <a:t>Signs and Symptoms</a:t>
            </a:r>
          </a:p>
          <a:p>
            <a:pPr marL="457200" lvl="0" indent="-228600" rtl="0">
              <a:lnSpc>
                <a:spcPct val="100000"/>
              </a:lnSpc>
              <a:spcBef>
                <a:spcPts val="0"/>
              </a:spcBef>
              <a:buChar char="❖"/>
            </a:pPr>
            <a:r>
              <a:rPr lang="en" dirty="0"/>
              <a:t>Dyspnea</a:t>
            </a:r>
          </a:p>
          <a:p>
            <a:pPr marL="457200" lvl="0" indent="-228600" rtl="0">
              <a:lnSpc>
                <a:spcPct val="100000"/>
              </a:lnSpc>
              <a:spcBef>
                <a:spcPts val="0"/>
              </a:spcBef>
              <a:buChar char="❖"/>
            </a:pPr>
            <a:r>
              <a:rPr lang="en" dirty="0"/>
              <a:t>Pleuritic chest pain</a:t>
            </a:r>
          </a:p>
          <a:p>
            <a:pPr marL="457200" lvl="0" indent="-228600" rtl="0">
              <a:lnSpc>
                <a:spcPct val="100000"/>
              </a:lnSpc>
              <a:spcBef>
                <a:spcPts val="0"/>
              </a:spcBef>
              <a:buChar char="❖"/>
            </a:pPr>
            <a:r>
              <a:rPr lang="en" dirty="0"/>
              <a:t>Tachycardia</a:t>
            </a:r>
          </a:p>
          <a:p>
            <a:pPr marL="457200" lvl="0" indent="-228600" rtl="0">
              <a:lnSpc>
                <a:spcPct val="100000"/>
              </a:lnSpc>
              <a:spcBef>
                <a:spcPts val="0"/>
              </a:spcBef>
              <a:buChar char="❖"/>
            </a:pPr>
            <a:r>
              <a:rPr lang="en" dirty="0"/>
              <a:t>Hypotension</a:t>
            </a:r>
          </a:p>
          <a:p>
            <a:pPr marL="457200" lvl="0" indent="-228600" rtl="0">
              <a:lnSpc>
                <a:spcPct val="100000"/>
              </a:lnSpc>
              <a:spcBef>
                <a:spcPts val="0"/>
              </a:spcBef>
              <a:buChar char="❖"/>
            </a:pPr>
            <a:r>
              <a:rPr lang="en" dirty="0"/>
              <a:t>Signs of DVT(Deep vein thrombosis)</a:t>
            </a:r>
          </a:p>
          <a:p>
            <a:pPr marL="914400" lvl="2" indent="-330200">
              <a:lnSpc>
                <a:spcPct val="100000"/>
              </a:lnSpc>
              <a:buChar char="➢"/>
            </a:pPr>
            <a:r>
              <a:rPr lang="en" sz="1600" dirty="0"/>
              <a:t>Swollen </a:t>
            </a:r>
            <a:r>
              <a:rPr lang="en" sz="1600" dirty="0" smtClean="0"/>
              <a:t>leg</a:t>
            </a:r>
            <a:endParaRPr lang="en-US" sz="1600" dirty="0" smtClean="0"/>
          </a:p>
          <a:p>
            <a:pPr marL="914400" lvl="2" indent="-330200">
              <a:lnSpc>
                <a:spcPct val="100000"/>
              </a:lnSpc>
              <a:buChar char="➢"/>
            </a:pPr>
            <a:r>
              <a:rPr lang="en" sz="1600" dirty="0" smtClean="0"/>
              <a:t>Pain </a:t>
            </a:r>
            <a:r>
              <a:rPr lang="en" sz="1600" dirty="0"/>
              <a:t>in leg</a:t>
            </a:r>
            <a:r>
              <a:rPr lang="en" dirty="0"/>
              <a:t/>
            </a:r>
            <a:br>
              <a:rPr lang="en" dirty="0"/>
            </a:br>
            <a:endParaRPr lang="en" dirty="0"/>
          </a:p>
        </p:txBody>
      </p:sp>
      <p:pic>
        <p:nvPicPr>
          <p:cNvPr id="89" name="Shape 89"/>
          <p:cNvPicPr preferRelativeResize="0"/>
          <p:nvPr/>
        </p:nvPicPr>
        <p:blipFill rotWithShape="1">
          <a:blip r:embed="rId3">
            <a:alphaModFix/>
          </a:blip>
          <a:srcRect b="-2627"/>
          <a:stretch/>
        </p:blipFill>
        <p:spPr>
          <a:xfrm>
            <a:off x="6939350" y="315925"/>
            <a:ext cx="1823575" cy="2918224"/>
          </a:xfrm>
          <a:prstGeom prst="rect">
            <a:avLst/>
          </a:prstGeom>
          <a:noFill/>
          <a:ln>
            <a:noFill/>
          </a:ln>
        </p:spPr>
      </p:pic>
      <p:pic>
        <p:nvPicPr>
          <p:cNvPr id="90" name="Shape 90"/>
          <p:cNvPicPr preferRelativeResize="0"/>
          <p:nvPr/>
        </p:nvPicPr>
        <p:blipFill rotWithShape="1">
          <a:blip r:embed="rId4">
            <a:alphaModFix/>
          </a:blip>
          <a:srcRect t="4280" r="-1327" b="-4280"/>
          <a:stretch/>
        </p:blipFill>
        <p:spPr>
          <a:xfrm>
            <a:off x="4811550" y="2489599"/>
            <a:ext cx="4301024" cy="17783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Clr>
                <a:schemeClr val="dk1"/>
              </a:buClr>
              <a:buSzPct val="26190"/>
              <a:buFont typeface="Arial"/>
              <a:buNone/>
            </a:pPr>
            <a:r>
              <a:rPr lang="en" dirty="0"/>
              <a:t>Right Ventricular Dysfunction</a:t>
            </a:r>
          </a:p>
        </p:txBody>
      </p:sp>
      <p:sp>
        <p:nvSpPr>
          <p:cNvPr id="96" name="Shape 96"/>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rtl="0">
              <a:spcBef>
                <a:spcPts val="0"/>
              </a:spcBef>
              <a:buNone/>
            </a:pPr>
            <a:r>
              <a:rPr lang="en" b="1" dirty="0"/>
              <a:t>Right ventricle</a:t>
            </a:r>
            <a:r>
              <a:rPr lang="en" dirty="0"/>
              <a:t> is a volume pump</a:t>
            </a:r>
          </a:p>
          <a:p>
            <a:pPr lvl="0" rtl="0">
              <a:spcBef>
                <a:spcPts val="0"/>
              </a:spcBef>
              <a:buNone/>
            </a:pPr>
            <a:endParaRPr dirty="0"/>
          </a:p>
          <a:p>
            <a:pPr lvl="0"/>
            <a:r>
              <a:rPr lang="en" b="1" dirty="0"/>
              <a:t>Right </a:t>
            </a:r>
            <a:r>
              <a:rPr lang="en" b="1" dirty="0"/>
              <a:t>Ventricular</a:t>
            </a:r>
            <a:r>
              <a:rPr lang="en" b="1" dirty="0" smtClean="0"/>
              <a:t> </a:t>
            </a:r>
            <a:r>
              <a:rPr lang="en" b="1" dirty="0"/>
              <a:t>Dysfunction</a:t>
            </a:r>
            <a:r>
              <a:rPr lang="en" dirty="0"/>
              <a:t> </a:t>
            </a:r>
          </a:p>
          <a:p>
            <a:pPr lvl="0" rtl="0">
              <a:spcBef>
                <a:spcPts val="0"/>
              </a:spcBef>
              <a:buNone/>
            </a:pPr>
            <a:r>
              <a:rPr lang="en" dirty="0"/>
              <a:t>Characterized by the RVEDD &gt; 3 cm and the RV FAC &lt; 25%</a:t>
            </a:r>
          </a:p>
          <a:p>
            <a:pPr lvl="0" rtl="0">
              <a:spcBef>
                <a:spcPts val="0"/>
              </a:spcBef>
              <a:buClr>
                <a:schemeClr val="dk1"/>
              </a:buClr>
              <a:buSzPct val="61111"/>
              <a:buFont typeface="Arial"/>
              <a:buNone/>
            </a:pPr>
            <a:r>
              <a:rPr lang="en" dirty="0"/>
              <a:t>Most notably:</a:t>
            </a:r>
          </a:p>
          <a:p>
            <a:pPr lvl="0" rtl="0">
              <a:spcBef>
                <a:spcPts val="0"/>
              </a:spcBef>
              <a:buNone/>
            </a:pPr>
            <a:r>
              <a:rPr lang="en" dirty="0"/>
              <a:t>Acute increases in afterload (pulmonary hypertension)</a:t>
            </a:r>
          </a:p>
          <a:p>
            <a:pPr lvl="0" rtl="0">
              <a:spcBef>
                <a:spcPts val="0"/>
              </a:spcBef>
              <a:buClr>
                <a:schemeClr val="dk1"/>
              </a:buClr>
              <a:buSzPct val="91666"/>
              <a:buFont typeface="Arial"/>
              <a:buNone/>
            </a:pPr>
            <a:r>
              <a:rPr lang="en" sz="1200" dirty="0"/>
              <a:t>RVEDD (Right Ventricular End-Diastolic Diameter) FAC (Fractional Area Change)</a:t>
            </a:r>
          </a:p>
          <a:p>
            <a:pPr lvl="0" rtl="0">
              <a:spcBef>
                <a:spcPts val="0"/>
              </a:spcBef>
              <a:buNone/>
            </a:pPr>
            <a:endParaRPr dirty="0"/>
          </a:p>
        </p:txBody>
      </p:sp>
      <p:pic>
        <p:nvPicPr>
          <p:cNvPr id="97" name="Shape 97"/>
          <p:cNvPicPr preferRelativeResize="0"/>
          <p:nvPr/>
        </p:nvPicPr>
        <p:blipFill rotWithShape="1">
          <a:blip r:embed="rId3">
            <a:alphaModFix/>
          </a:blip>
          <a:srcRect l="20628" t="6391" r="18911" b="3339"/>
          <a:stretch/>
        </p:blipFill>
        <p:spPr>
          <a:xfrm>
            <a:off x="6200051" y="1120558"/>
            <a:ext cx="2632249" cy="21784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dirty="0" smtClean="0"/>
              <a:t>Objective</a:t>
            </a:r>
            <a:r>
              <a:rPr lang="en-US" dirty="0" smtClean="0"/>
              <a:t>s</a:t>
            </a:r>
            <a:endParaRPr lang="en" dirty="0"/>
          </a:p>
        </p:txBody>
      </p:sp>
      <p:sp>
        <p:nvSpPr>
          <p:cNvPr id="103" name="Shape 103"/>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1600"/>
              </a:spcAft>
              <a:buChar char="❖"/>
            </a:pPr>
            <a:r>
              <a:rPr lang="en-US" dirty="0" smtClean="0"/>
              <a:t>Create</a:t>
            </a:r>
            <a:r>
              <a:rPr lang="en" dirty="0" smtClean="0"/>
              <a:t> </a:t>
            </a:r>
            <a:r>
              <a:rPr lang="en" dirty="0"/>
              <a:t>a logistic regression model</a:t>
            </a:r>
          </a:p>
          <a:p>
            <a:pPr marR="0" lvl="0" algn="l" rtl="0">
              <a:lnSpc>
                <a:spcPct val="115000"/>
              </a:lnSpc>
              <a:spcBef>
                <a:spcPts val="0"/>
              </a:spcBef>
              <a:spcAft>
                <a:spcPts val="1600"/>
              </a:spcAft>
              <a:buNone/>
            </a:pPr>
            <a:endParaRPr dirty="0"/>
          </a:p>
          <a:p>
            <a:pPr marL="457200" marR="0" lvl="0" indent="-228600" algn="l" rtl="0">
              <a:lnSpc>
                <a:spcPct val="115000"/>
              </a:lnSpc>
              <a:spcBef>
                <a:spcPts val="0"/>
              </a:spcBef>
              <a:spcAft>
                <a:spcPts val="1600"/>
              </a:spcAft>
              <a:buChar char="❖"/>
            </a:pPr>
            <a:r>
              <a:rPr lang="en" dirty="0"/>
              <a:t>Identify Right Ventricular Dysfunction (RVD) in patients with PE reliably </a:t>
            </a:r>
          </a:p>
          <a:p>
            <a:pPr marR="0" lvl="0" algn="l" rtl="0">
              <a:lnSpc>
                <a:spcPct val="115000"/>
              </a:lnSpc>
              <a:spcBef>
                <a:spcPts val="0"/>
              </a:spcBef>
              <a:spcAft>
                <a:spcPts val="1600"/>
              </a:spcAft>
              <a:buNone/>
            </a:pPr>
            <a:endParaRPr dirty="0"/>
          </a:p>
          <a:p>
            <a:pPr marL="457200" marR="0" lvl="0" indent="-228600" algn="l" rtl="0">
              <a:lnSpc>
                <a:spcPct val="115000"/>
              </a:lnSpc>
              <a:spcBef>
                <a:spcPts val="0"/>
              </a:spcBef>
              <a:spcAft>
                <a:spcPts val="1600"/>
              </a:spcAft>
              <a:buChar char="❖"/>
            </a:pPr>
            <a:r>
              <a:rPr lang="en" dirty="0"/>
              <a:t>Use computed tomography pulmonary angiography (CTPA)</a:t>
            </a:r>
          </a:p>
          <a:p>
            <a:pPr marL="0" marR="0" lvl="0" indent="0" algn="l" rtl="0">
              <a:lnSpc>
                <a:spcPct val="115000"/>
              </a:lnSpc>
              <a:spcBef>
                <a:spcPts val="0"/>
              </a:spcBef>
              <a:spcAft>
                <a:spcPts val="1600"/>
              </a:spcAft>
              <a:buNone/>
            </a:pPr>
            <a:endParaRPr dirty="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2156100"/>
            <a:ext cx="8520600" cy="831300"/>
          </a:xfrm>
          <a:prstGeom prst="rect">
            <a:avLst/>
          </a:prstGeom>
        </p:spPr>
        <p:txBody>
          <a:bodyPr lIns="91425" tIns="91425" rIns="91425" bIns="91425" anchor="b" anchorCtr="0">
            <a:noAutofit/>
          </a:bodyPr>
          <a:lstStyle/>
          <a:p>
            <a:pPr lvl="0" algn="ctr" rtl="0">
              <a:spcBef>
                <a:spcPts val="0"/>
              </a:spcBef>
              <a:buNone/>
            </a:pPr>
            <a:r>
              <a:rPr lang="en" dirty="0" smtClean="0"/>
              <a:t>Material</a:t>
            </a:r>
            <a:r>
              <a:rPr lang="en-US" dirty="0" smtClean="0"/>
              <a:t> &amp; Methods</a:t>
            </a:r>
            <a:endParaRPr lang="en"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Patients Characteristics</a:t>
            </a:r>
          </a:p>
        </p:txBody>
      </p:sp>
      <p:sp>
        <p:nvSpPr>
          <p:cNvPr id="114" name="Shape 114"/>
          <p:cNvSpPr txBox="1">
            <a:spLocks noGrp="1"/>
          </p:cNvSpPr>
          <p:nvPr>
            <p:ph type="body" idx="1"/>
          </p:nvPr>
        </p:nvSpPr>
        <p:spPr>
          <a:xfrm>
            <a:off x="453900" y="1225225"/>
            <a:ext cx="8378400" cy="3483000"/>
          </a:xfrm>
          <a:prstGeom prst="rect">
            <a:avLst/>
          </a:prstGeom>
        </p:spPr>
        <p:txBody>
          <a:bodyPr lIns="91425" tIns="91425" rIns="91425" bIns="91425" anchor="t" anchorCtr="0">
            <a:noAutofit/>
          </a:bodyPr>
          <a:lstStyle/>
          <a:p>
            <a:pPr marL="0" marR="0" lvl="0" indent="0" algn="l" rtl="0">
              <a:lnSpc>
                <a:spcPct val="115000"/>
              </a:lnSpc>
              <a:spcBef>
                <a:spcPts val="0"/>
              </a:spcBef>
              <a:spcAft>
                <a:spcPts val="1600"/>
              </a:spcAft>
              <a:buNone/>
            </a:pPr>
            <a:r>
              <a:rPr lang="en" dirty="0"/>
              <a:t>Identified 97 patients</a:t>
            </a:r>
          </a:p>
          <a:p>
            <a:pPr marL="0" marR="0" lvl="0" indent="0" algn="l" rtl="0">
              <a:lnSpc>
                <a:spcPct val="115000"/>
              </a:lnSpc>
              <a:spcBef>
                <a:spcPts val="0"/>
              </a:spcBef>
              <a:spcAft>
                <a:spcPts val="1600"/>
              </a:spcAft>
              <a:buNone/>
            </a:pPr>
            <a:r>
              <a:rPr lang="en" dirty="0"/>
              <a:t>Age: 22-92</a:t>
            </a:r>
          </a:p>
          <a:p>
            <a:pPr marL="0" marR="0" lvl="0" indent="0" algn="l" rtl="0">
              <a:lnSpc>
                <a:spcPct val="115000"/>
              </a:lnSpc>
              <a:spcBef>
                <a:spcPts val="0"/>
              </a:spcBef>
              <a:spcAft>
                <a:spcPts val="1600"/>
              </a:spcAft>
              <a:buNone/>
            </a:pPr>
            <a:r>
              <a:rPr lang="en" dirty="0"/>
              <a:t>RVD(-) = 46 patients</a:t>
            </a:r>
          </a:p>
          <a:p>
            <a:pPr marL="0" marR="0" lvl="0" indent="0" algn="l" rtl="0">
              <a:lnSpc>
                <a:spcPct val="115000"/>
              </a:lnSpc>
              <a:spcBef>
                <a:spcPts val="0"/>
              </a:spcBef>
              <a:spcAft>
                <a:spcPts val="1600"/>
              </a:spcAft>
              <a:buNone/>
            </a:pPr>
            <a:r>
              <a:rPr lang="en" dirty="0"/>
              <a:t>RVD(+) = 51 patients</a:t>
            </a:r>
          </a:p>
          <a:p>
            <a:pPr marL="0" marR="0" lvl="0" indent="0" algn="l" rtl="0">
              <a:lnSpc>
                <a:spcPct val="115000"/>
              </a:lnSpc>
              <a:spcBef>
                <a:spcPts val="0"/>
              </a:spcBef>
              <a:spcAft>
                <a:spcPts val="1600"/>
              </a:spcAft>
              <a:buNone/>
            </a:pPr>
            <a:endParaRPr lang="en-US" dirty="0" smtClean="0"/>
          </a:p>
          <a:p>
            <a:pPr marL="0" marR="0" lvl="0" indent="0" algn="l" rtl="0">
              <a:lnSpc>
                <a:spcPct val="115000"/>
              </a:lnSpc>
              <a:spcBef>
                <a:spcPts val="0"/>
              </a:spcBef>
              <a:spcAft>
                <a:spcPts val="1600"/>
              </a:spcAft>
              <a:buNone/>
            </a:pPr>
            <a:endParaRPr lang="en-US" dirty="0"/>
          </a:p>
          <a:p>
            <a:pPr marL="0" marR="0" lvl="0" indent="0" algn="l" rtl="0">
              <a:lnSpc>
                <a:spcPct val="115000"/>
              </a:lnSpc>
              <a:spcBef>
                <a:spcPts val="0"/>
              </a:spcBef>
              <a:spcAft>
                <a:spcPts val="1600"/>
              </a:spcAft>
              <a:buNone/>
            </a:pPr>
            <a:endParaRPr dirty="0"/>
          </a:p>
          <a:p>
            <a:pPr marL="0" marR="0" lvl="0" indent="-69850" algn="l" rtl="0">
              <a:lnSpc>
                <a:spcPct val="115000"/>
              </a:lnSpc>
              <a:spcBef>
                <a:spcPts val="0"/>
              </a:spcBef>
              <a:spcAft>
                <a:spcPts val="1600"/>
              </a:spcAft>
              <a:buClr>
                <a:srgbClr val="000000"/>
              </a:buClr>
              <a:buSzPct val="61111"/>
              <a:buFont typeface="Arial"/>
              <a:buNone/>
            </a:pPr>
            <a:endParaRPr dirty="0"/>
          </a:p>
          <a:p>
            <a:pPr marL="0" marR="0" lvl="0" indent="0" algn="l" rtl="0">
              <a:lnSpc>
                <a:spcPct val="115000"/>
              </a:lnSpc>
              <a:spcBef>
                <a:spcPts val="0"/>
              </a:spcBef>
              <a:spcAft>
                <a:spcPts val="1600"/>
              </a:spcAft>
              <a:buNone/>
            </a:pPr>
            <a:endParaRPr dirty="0"/>
          </a:p>
          <a:p>
            <a:pPr marL="0" marR="0" lvl="0" indent="0" algn="l" rtl="0">
              <a:lnSpc>
                <a:spcPct val="115000"/>
              </a:lnSpc>
              <a:spcBef>
                <a:spcPts val="0"/>
              </a:spcBef>
              <a:spcAft>
                <a:spcPts val="1600"/>
              </a:spcAft>
              <a:buNone/>
            </a:pPr>
            <a:endParaRPr dirty="0"/>
          </a:p>
          <a:p>
            <a:pPr marL="0" marR="0" lvl="0" indent="0" algn="l" rtl="0">
              <a:lnSpc>
                <a:spcPct val="115000"/>
              </a:lnSpc>
              <a:spcBef>
                <a:spcPts val="0"/>
              </a:spcBef>
              <a:spcAft>
                <a:spcPts val="1600"/>
              </a:spcAft>
              <a:buNone/>
            </a:pPr>
            <a:endParaRPr dirty="0"/>
          </a:p>
          <a:p>
            <a:pPr marL="0" marR="0" lvl="0" indent="0" algn="l" rtl="0">
              <a:lnSpc>
                <a:spcPct val="115000"/>
              </a:lnSpc>
              <a:spcBef>
                <a:spcPts val="0"/>
              </a:spcBef>
              <a:spcAft>
                <a:spcPts val="1600"/>
              </a:spcAft>
              <a:buNone/>
            </a:pPr>
            <a:endParaRPr dirty="0"/>
          </a:p>
        </p:txBody>
      </p:sp>
      <p:pic>
        <p:nvPicPr>
          <p:cNvPr id="115" name="Shape 115"/>
          <p:cNvPicPr preferRelativeResize="0"/>
          <p:nvPr/>
        </p:nvPicPr>
        <p:blipFill>
          <a:blip r:embed="rId3">
            <a:alphaModFix/>
          </a:blip>
          <a:stretch>
            <a:fillRect/>
          </a:stretch>
        </p:blipFill>
        <p:spPr>
          <a:xfrm>
            <a:off x="3365941" y="1390954"/>
            <a:ext cx="5156875" cy="28708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1233</Words>
  <Application>Microsoft Macintosh PowerPoint</Application>
  <PresentationFormat>On-screen Show (16:9)</PresentationFormat>
  <Paragraphs>172</Paragraphs>
  <Slides>25</Slides>
  <Notes>24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Economica</vt:lpstr>
      <vt:lpstr>Open Sans</vt:lpstr>
      <vt:lpstr>Verdana</vt:lpstr>
      <vt:lpstr>Arial</vt:lpstr>
      <vt:lpstr>luxe</vt:lpstr>
      <vt:lpstr>Identification of Right Ventricular Dysfunction</vt:lpstr>
      <vt:lpstr>Agenda</vt:lpstr>
      <vt:lpstr>Introduction</vt:lpstr>
      <vt:lpstr>Acute Pulmonary Embolism</vt:lpstr>
      <vt:lpstr>Acute Pulmonary Embolism</vt:lpstr>
      <vt:lpstr>Right Ventricular Dysfunction</vt:lpstr>
      <vt:lpstr>Objectives</vt:lpstr>
      <vt:lpstr>Material &amp; Methods</vt:lpstr>
      <vt:lpstr>Patients Characteristics</vt:lpstr>
      <vt:lpstr>Measurements</vt:lpstr>
      <vt:lpstr>Methods – Logistic Regression</vt:lpstr>
      <vt:lpstr>Accessed Parameters</vt:lpstr>
      <vt:lpstr>Determine Best Parameters</vt:lpstr>
      <vt:lpstr>Obtained Model</vt:lpstr>
      <vt:lpstr>How well does the model fit the data?</vt:lpstr>
      <vt:lpstr>Simulation - R Code</vt:lpstr>
      <vt:lpstr>Example</vt:lpstr>
      <vt:lpstr>PowerPoint Presentation</vt:lpstr>
      <vt:lpstr>PowerPoint Presentation</vt:lpstr>
      <vt:lpstr>PowerPoint Presentation</vt:lpstr>
      <vt:lpstr>PowerPoint Presentation</vt:lpstr>
      <vt:lpstr>Challenges</vt:lpstr>
      <vt:lpstr>Limitation</vt:lpstr>
      <vt:lpstr>Contribution to Healthcare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Right Ventricular Dysfunction</dc:title>
  <cp:lastModifiedBy>Wang Zhe</cp:lastModifiedBy>
  <cp:revision>14</cp:revision>
  <dcterms:modified xsi:type="dcterms:W3CDTF">2016-04-08T02:37:10Z</dcterms:modified>
</cp:coreProperties>
</file>