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2" r:id="rId1"/>
  </p:sldMasterIdLst>
  <p:notesMasterIdLst>
    <p:notesMasterId r:id="rId25"/>
  </p:notesMasterIdLst>
  <p:sldIdLst>
    <p:sldId id="256" r:id="rId2"/>
    <p:sldId id="258" r:id="rId3"/>
    <p:sldId id="303" r:id="rId4"/>
    <p:sldId id="260" r:id="rId5"/>
    <p:sldId id="276" r:id="rId6"/>
    <p:sldId id="265" r:id="rId7"/>
    <p:sldId id="278" r:id="rId8"/>
    <p:sldId id="295" r:id="rId9"/>
    <p:sldId id="299" r:id="rId10"/>
    <p:sldId id="297" r:id="rId11"/>
    <p:sldId id="301" r:id="rId12"/>
    <p:sldId id="300" r:id="rId13"/>
    <p:sldId id="304" r:id="rId14"/>
    <p:sldId id="266" r:id="rId15"/>
    <p:sldId id="306" r:id="rId16"/>
    <p:sldId id="307" r:id="rId17"/>
    <p:sldId id="309" r:id="rId18"/>
    <p:sldId id="308" r:id="rId19"/>
    <p:sldId id="305" r:id="rId20"/>
    <p:sldId id="310" r:id="rId21"/>
    <p:sldId id="302" r:id="rId22"/>
    <p:sldId id="270" r:id="rId23"/>
    <p:sldId id="28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BBATIELLO,SUSAN E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0" autoAdjust="0"/>
    <p:restoredTop sz="76136" autoAdjust="0"/>
  </p:normalViewPr>
  <p:slideViewPr>
    <p:cSldViewPr snapToGrid="0">
      <p:cViewPr varScale="1">
        <p:scale>
          <a:sx n="63" d="100"/>
          <a:sy n="63" d="100"/>
        </p:scale>
        <p:origin x="13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568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4445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273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188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037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453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69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974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549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462252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575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741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992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548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library.wiley.com/doi/10.1002/pmic.201100463/abstract" TargetMode="External"/><Relationship Id="rId7" Type="http://schemas.openxmlformats.org/officeDocument/2006/relationships/hyperlink" Target="https://skyline.ms/_webdav/home/software/Skyline/@files/tutorials/MethodRefine-1_4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yline.ms/wiki/home/software/Skyline/page.view?name=tutorial_irt" TargetMode="External"/><Relationship Id="rId5" Type="http://schemas.openxmlformats.org/officeDocument/2006/relationships/hyperlink" Target="http://dia-swath-course.ethz.ch/tutorials2015/Tutorial-5_Scheduling.pdf" TargetMode="External"/><Relationship Id="rId4" Type="http://schemas.openxmlformats.org/officeDocument/2006/relationships/hyperlink" Target="http://www.mcponline.org/content/3/9/908.full.pdf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SzPct val="25000"/>
            </a:pPr>
            <a:r>
              <a:rPr lang="en-US" sz="5400" dirty="0"/>
              <a:t>Retention time, </a:t>
            </a:r>
            <a:r>
              <a:rPr lang="en-US" sz="5400" dirty="0" err="1"/>
              <a:t>iRT</a:t>
            </a:r>
            <a:r>
              <a:rPr lang="en-US" sz="5400" dirty="0"/>
              <a:t>,</a:t>
            </a:r>
            <a:br>
              <a:rPr lang="en-US" sz="5400" dirty="0"/>
            </a:br>
            <a:r>
              <a:rPr lang="en-US" sz="5400" dirty="0"/>
              <a:t>and standards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0" y="3602042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dirty="0"/>
              <a:t>Northeastern University</a:t>
            </a:r>
          </a:p>
          <a:p>
            <a:pPr>
              <a:buSzPct val="25000"/>
            </a:pPr>
            <a:r>
              <a:rPr lang="en-US" dirty="0"/>
              <a:t>Targeted Proteomics with Skyline</a:t>
            </a:r>
          </a:p>
          <a:p>
            <a:pPr>
              <a:buSzPct val="25000"/>
            </a:pPr>
            <a:r>
              <a:rPr lang="en-US" dirty="0"/>
              <a:t>Monday, May 1 - 1:30 pm session</a:t>
            </a:r>
          </a:p>
          <a:p>
            <a:pPr>
              <a:buSzPct val="25000"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10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2359"/>
            <a:ext cx="9144000" cy="4853281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7149379" y="3141368"/>
            <a:ext cx="918896" cy="4278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261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11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6477"/>
            <a:ext cx="9144000" cy="486504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7149379" y="3141368"/>
            <a:ext cx="918896" cy="4278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79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12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419100"/>
            <a:ext cx="841057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44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13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419100"/>
            <a:ext cx="8410575" cy="60198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6457953" y="3740808"/>
            <a:ext cx="918896" cy="4278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76849" y="3954750"/>
            <a:ext cx="1138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Outliers!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319520" y="4074160"/>
            <a:ext cx="1209729" cy="2469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529250" y="2966720"/>
            <a:ext cx="138432" cy="9880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604000" y="3048000"/>
            <a:ext cx="772849" cy="9067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280160" y="1016000"/>
            <a:ext cx="2194560" cy="1178560"/>
          </a:xfrm>
          <a:prstGeom prst="rect">
            <a:avLst/>
          </a:prstGeom>
          <a:noFill/>
          <a:ln w="57150">
            <a:solidFill>
              <a:srgbClr val="FF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gea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290" y="5374920"/>
            <a:ext cx="1089977" cy="116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694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28961" y="365126"/>
            <a:ext cx="8186392" cy="1325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Peptide RT can be empirically determined using standards (</a:t>
            </a:r>
            <a:r>
              <a:rPr lang="en-US" dirty="0" err="1"/>
              <a:t>iRT</a:t>
            </a:r>
            <a:r>
              <a:rPr lang="en-US" dirty="0"/>
              <a:t>)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idx="1"/>
          </p:nvPr>
        </p:nvSpPr>
        <p:spPr>
          <a:xfrm>
            <a:off x="328960" y="1825626"/>
            <a:ext cx="5130115" cy="43513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indent="-228594">
              <a:spcBef>
                <a:spcPts val="0"/>
              </a:spcBef>
              <a:buNone/>
            </a:pPr>
            <a:r>
              <a:rPr lang="en-US" dirty="0" err="1"/>
              <a:t>iRT</a:t>
            </a:r>
            <a:r>
              <a:rPr lang="en-US" dirty="0"/>
              <a:t>: a technique for storing calibrated, empirically measured peptide retention times in a library for future use in retention time prediction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14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716" y="1584113"/>
            <a:ext cx="2771775" cy="2371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899" y="3938370"/>
            <a:ext cx="2781300" cy="241935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5506" y="6385025"/>
            <a:ext cx="11897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Escher 2012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 regression-view Retention Time pane with an </a:t>
            </a:r>
            <a:r>
              <a:rPr lang="en-US" dirty="0" err="1"/>
              <a:t>iRT</a:t>
            </a:r>
            <a:r>
              <a:rPr lang="en-US" dirty="0"/>
              <a:t> calculator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15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700" y="1984814"/>
            <a:ext cx="6344603" cy="43715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26619" y="6065520"/>
            <a:ext cx="1027702" cy="311155"/>
          </a:xfrm>
          <a:prstGeom prst="rect">
            <a:avLst/>
          </a:prstGeom>
          <a:noFill/>
          <a:ln w="57150">
            <a:solidFill>
              <a:srgbClr val="FF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29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Regression-view Retention Time pane: </a:t>
            </a:r>
            <a:r>
              <a:rPr lang="en-US" dirty="0" err="1"/>
              <a:t>SSRCalc</a:t>
            </a:r>
            <a:r>
              <a:rPr lang="en-US" dirty="0"/>
              <a:t> and </a:t>
            </a:r>
            <a:r>
              <a:rPr lang="en-US" dirty="0" err="1"/>
              <a:t>iRT</a:t>
            </a:r>
            <a:r>
              <a:rPr lang="en-US" dirty="0"/>
              <a:t> calculator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16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940" y="1862895"/>
            <a:ext cx="4633140" cy="3192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349" t="5717" b="1452"/>
          <a:stretch/>
        </p:blipFill>
        <p:spPr>
          <a:xfrm>
            <a:off x="813386" y="1862896"/>
            <a:ext cx="3276747" cy="304753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9" idx="0"/>
          </p:cNvCxnSpPr>
          <p:nvPr/>
        </p:nvCxnSpPr>
        <p:spPr>
          <a:xfrm flipV="1">
            <a:off x="6814926" y="5130288"/>
            <a:ext cx="104034" cy="5300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1"/>
          </p:cNvCxnSpPr>
          <p:nvPr/>
        </p:nvCxnSpPr>
        <p:spPr>
          <a:xfrm flipH="1" flipV="1">
            <a:off x="1046480" y="3692626"/>
            <a:ext cx="3088459" cy="21677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79976" y="5660330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iRT</a:t>
            </a:r>
            <a:r>
              <a:rPr lang="en-US" sz="2000" dirty="0"/>
              <a:t> value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34939" y="5660330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“real” RT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27760" y="1971041"/>
            <a:ext cx="1168400" cy="426720"/>
          </a:xfrm>
          <a:prstGeom prst="rect">
            <a:avLst/>
          </a:prstGeom>
          <a:noFill/>
          <a:ln w="57150">
            <a:solidFill>
              <a:srgbClr val="FF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368033" y="3931920"/>
            <a:ext cx="9961" cy="17284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50561" y="3459051"/>
            <a:ext cx="1964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Each point is a peptide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61898" y="2041416"/>
            <a:ext cx="1281701" cy="426720"/>
          </a:xfrm>
          <a:prstGeom prst="rect">
            <a:avLst/>
          </a:prstGeom>
          <a:noFill/>
          <a:ln w="57150">
            <a:solidFill>
              <a:srgbClr val="FF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6" idx="0"/>
          </p:cNvCxnSpPr>
          <p:nvPr/>
        </p:nvCxnSpPr>
        <p:spPr>
          <a:xfrm flipV="1">
            <a:off x="2581758" y="5110480"/>
            <a:ext cx="0" cy="6022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18994" y="5712703"/>
            <a:ext cx="1925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SSRCalc</a:t>
            </a:r>
            <a:r>
              <a:rPr lang="en-US" sz="2000" dirty="0"/>
              <a:t> score</a:t>
            </a:r>
          </a:p>
        </p:txBody>
      </p:sp>
    </p:spTree>
    <p:extLst>
      <p:ext uri="{BB962C8B-B14F-4D97-AF65-F5344CB8AC3E}">
        <p14:creationId xmlns:p14="http://schemas.microsoft.com/office/powerpoint/2010/main" val="3853942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Empirically derived retention times (</a:t>
            </a:r>
            <a:r>
              <a:rPr lang="en-US" sz="4000" dirty="0" err="1"/>
              <a:t>iRT</a:t>
            </a:r>
            <a:r>
              <a:rPr lang="en-US" sz="4000" dirty="0"/>
              <a:t>) outperform computationally predicted RT (</a:t>
            </a:r>
            <a:r>
              <a:rPr lang="en-US" sz="4000" dirty="0" err="1"/>
              <a:t>SSRCalc</a:t>
            </a:r>
            <a:r>
              <a:rPr lang="en-US" sz="40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17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00" y="2423850"/>
            <a:ext cx="3783339" cy="32298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694" y="2408612"/>
            <a:ext cx="3754517" cy="32298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7360" y="5506720"/>
            <a:ext cx="386080" cy="33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02480" y="5506720"/>
            <a:ext cx="386080" cy="33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5506" y="6385025"/>
            <a:ext cx="11897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Escher 2012</a:t>
            </a:r>
          </a:p>
        </p:txBody>
      </p:sp>
      <p:pic>
        <p:nvPicPr>
          <p:cNvPr id="9" name="Picture 2" descr="Image result for gea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823" y="5506720"/>
            <a:ext cx="1089977" cy="116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786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Peptide standards establish the correlation between RT prediction score and measured RT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28653" y="1825625"/>
            <a:ext cx="4204967" cy="4351338"/>
          </a:xfrm>
        </p:spPr>
        <p:txBody>
          <a:bodyPr anchor="b"/>
          <a:lstStyle/>
          <a:p>
            <a:pPr marL="177795" indent="0">
              <a:buNone/>
            </a:pPr>
            <a:r>
              <a:rPr lang="en-US" i="1" dirty="0"/>
              <a:t>Hands-on </a:t>
            </a:r>
            <a:r>
              <a:rPr lang="en-US" i="1" dirty="0" err="1"/>
              <a:t>iRT</a:t>
            </a:r>
            <a:r>
              <a:rPr lang="en-US" i="1" dirty="0"/>
              <a:t> calculators from Brendan after this!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18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620" y="1828800"/>
            <a:ext cx="3009900" cy="44190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15898" y="3199656"/>
            <a:ext cx="2846342" cy="1362184"/>
          </a:xfrm>
          <a:prstGeom prst="rect">
            <a:avLst/>
          </a:prstGeom>
          <a:noFill/>
          <a:ln w="57150">
            <a:solidFill>
              <a:srgbClr val="FF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72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types </a:t>
            </a:r>
            <a:r>
              <a:rPr lang="en-US"/>
              <a:t>of RT standards </a:t>
            </a:r>
            <a:r>
              <a:rPr lang="en-US" dirty="0"/>
              <a:t>to choose from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Exogenous commercial standard spike-in</a:t>
            </a:r>
          </a:p>
          <a:p>
            <a:pPr lvl="1"/>
            <a:r>
              <a:rPr lang="en-US" dirty="0"/>
              <a:t>Pro: reliability</a:t>
            </a:r>
          </a:p>
          <a:p>
            <a:pPr lvl="1"/>
            <a:r>
              <a:rPr lang="en-US" dirty="0"/>
              <a:t>Con: price </a:t>
            </a:r>
          </a:p>
          <a:p>
            <a:pPr lvl="1"/>
            <a:r>
              <a:rPr lang="en-US" dirty="0"/>
              <a:t>Ex: Pierce, Sigma Aldrich, </a:t>
            </a:r>
            <a:r>
              <a:rPr lang="en-US" dirty="0" err="1"/>
              <a:t>Biognosys</a:t>
            </a:r>
            <a:r>
              <a:rPr lang="en-US" dirty="0"/>
              <a:t>, …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Experiment-specific endogenous standards</a:t>
            </a:r>
          </a:p>
          <a:p>
            <a:pPr lvl="1"/>
            <a:r>
              <a:rPr lang="en-US" dirty="0"/>
              <a:t>Pro: Cheap, simple implementation</a:t>
            </a:r>
          </a:p>
          <a:p>
            <a:pPr lvl="1"/>
            <a:r>
              <a:rPr lang="en-US" dirty="0"/>
              <a:t>Con: Must see those peptides in every sample!</a:t>
            </a:r>
          </a:p>
          <a:p>
            <a:pPr lvl="1"/>
            <a:r>
              <a:rPr lang="en-US" dirty="0"/>
              <a:t>Ex: Common contaminants (human keratin), abundant system-specific peptides (albumin)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19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911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365126"/>
            <a:ext cx="8240751" cy="1325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sz="4800" dirty="0"/>
              <a:t>Objectives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idx="1"/>
          </p:nvPr>
        </p:nvSpPr>
        <p:spPr>
          <a:xfrm>
            <a:off x="457200" y="1825626"/>
            <a:ext cx="8240751" cy="43513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28594">
              <a:spcBef>
                <a:spcPts val="0"/>
              </a:spcBef>
            </a:pPr>
            <a:r>
              <a:rPr lang="en-US" dirty="0"/>
              <a:t>Understand from an applications framework what retention time is</a:t>
            </a:r>
          </a:p>
          <a:p>
            <a:pPr indent="-228594">
              <a:spcBef>
                <a:spcPts val="0"/>
              </a:spcBef>
            </a:pPr>
            <a:r>
              <a:rPr lang="en-US" dirty="0"/>
              <a:t>Compare how retention time is calculated without prior knowledge of peptide RT versus with prior knowledge</a:t>
            </a:r>
          </a:p>
          <a:p>
            <a:pPr indent="-228594">
              <a:spcBef>
                <a:spcPts val="0"/>
              </a:spcBef>
            </a:pPr>
            <a:endParaRPr lang="en-US" dirty="0"/>
          </a:p>
          <a:p>
            <a:pPr indent="-228594">
              <a:spcBef>
                <a:spcPts val="0"/>
              </a:spcBef>
            </a:pPr>
            <a:r>
              <a:rPr lang="en-US" dirty="0"/>
              <a:t>Establish comfortability with Skyline’s retention time calculator for scheduled methods</a:t>
            </a:r>
          </a:p>
          <a:p>
            <a:pPr indent="-228594"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 standards and prediction guard against RT drift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20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0" y="1894654"/>
            <a:ext cx="6614160" cy="44632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335" y="1458858"/>
            <a:ext cx="1333569" cy="8255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39244" y="1309879"/>
            <a:ext cx="26453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Tip! In the Retention Times pane, right click and select “Graph” &gt; “Replicate Comparison” (you can click and drag areas to zoom, too)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66240" y="5953761"/>
            <a:ext cx="457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Same column over time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2880" y="5945999"/>
            <a:ext cx="1595120" cy="3770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New column</a:t>
            </a:r>
          </a:p>
        </p:txBody>
      </p:sp>
    </p:spTree>
    <p:extLst>
      <p:ext uri="{BB962C8B-B14F-4D97-AF65-F5344CB8AC3E}">
        <p14:creationId xmlns:p14="http://schemas.microsoft.com/office/powerpoint/2010/main" val="947928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Peptide retention time is influenced by the LC, not by the MS</a:t>
            </a:r>
          </a:p>
          <a:p>
            <a:r>
              <a:rPr lang="en-US" dirty="0" err="1"/>
              <a:t>SSRCalc</a:t>
            </a:r>
            <a:r>
              <a:rPr lang="en-US" dirty="0"/>
              <a:t> predicts retention time with no knowledge other than the peptide sequence</a:t>
            </a:r>
          </a:p>
          <a:p>
            <a:r>
              <a:rPr lang="en-US" dirty="0" err="1"/>
              <a:t>iRT</a:t>
            </a:r>
            <a:r>
              <a:rPr lang="en-US" dirty="0"/>
              <a:t> uses peptide standards to build a normalized peptide RT that can then be applied to unknown peptides</a:t>
            </a:r>
          </a:p>
          <a:p>
            <a:r>
              <a:rPr lang="en-US" dirty="0"/>
              <a:t>Skyline supports both </a:t>
            </a:r>
            <a:r>
              <a:rPr lang="en-US" dirty="0" err="1"/>
              <a:t>SSRCalc</a:t>
            </a:r>
            <a:r>
              <a:rPr lang="en-US" dirty="0"/>
              <a:t>- and </a:t>
            </a:r>
            <a:r>
              <a:rPr lang="en-US" dirty="0" err="1"/>
              <a:t>iRT</a:t>
            </a:r>
            <a:r>
              <a:rPr lang="en-US" dirty="0"/>
              <a:t>-based retention time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21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1993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512956" y="365126"/>
            <a:ext cx="8251903" cy="1325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For more information…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idx="1"/>
          </p:nvPr>
        </p:nvSpPr>
        <p:spPr>
          <a:xfrm>
            <a:off x="512957" y="1825626"/>
            <a:ext cx="8002396" cy="43513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85000" lnSpcReduction="20000"/>
          </a:bodyPr>
          <a:lstStyle/>
          <a:p>
            <a:pPr indent="-228594">
              <a:spcBef>
                <a:spcPts val="0"/>
              </a:spcBef>
            </a:pPr>
            <a:r>
              <a:rPr lang="en-US" sz="2600" dirty="0"/>
              <a:t>Literature</a:t>
            </a:r>
          </a:p>
          <a:p>
            <a:pPr lvl="1" indent="-228594"/>
            <a:r>
              <a:rPr lang="en-US" sz="2600" dirty="0" err="1"/>
              <a:t>iRT</a:t>
            </a:r>
            <a:r>
              <a:rPr lang="en-US" sz="2600" dirty="0"/>
              <a:t>:</a:t>
            </a:r>
          </a:p>
          <a:p>
            <a:pPr marL="457189" lvl="1" indent="0">
              <a:buNone/>
            </a:pPr>
            <a:r>
              <a:rPr lang="en-US" sz="2600" u="sng" dirty="0">
                <a:solidFill>
                  <a:schemeClr val="hlink"/>
                </a:solidFill>
                <a:hlinkClick r:id="rId3"/>
              </a:rPr>
              <a:t>http://onlinelibrary.wiley.com/doi/10.1002/pmic.201100463/abstract</a:t>
            </a:r>
          </a:p>
          <a:p>
            <a:pPr lvl="1" indent="-228594"/>
            <a:r>
              <a:rPr lang="en-US" sz="2600" dirty="0" err="1"/>
              <a:t>SSRCalc</a:t>
            </a:r>
            <a:r>
              <a:rPr lang="en-US" sz="2600" dirty="0"/>
              <a:t>:</a:t>
            </a:r>
          </a:p>
          <a:p>
            <a:pPr marL="457189" lvl="1" indent="0">
              <a:buNone/>
            </a:pPr>
            <a:r>
              <a:rPr lang="en-US" sz="2600" u="sng" dirty="0">
                <a:solidFill>
                  <a:schemeClr val="hlink"/>
                </a:solidFill>
                <a:hlinkClick r:id="rId4"/>
              </a:rPr>
              <a:t>http://www.mcponline.org/content/3/9/908.full.pdf</a:t>
            </a:r>
            <a:endParaRPr lang="en-US" sz="2600" dirty="0"/>
          </a:p>
          <a:p>
            <a:pPr indent="-228594"/>
            <a:r>
              <a:rPr lang="en-US" sz="2600" dirty="0"/>
              <a:t>Skyline </a:t>
            </a:r>
            <a:r>
              <a:rPr lang="en-US" sz="2600" dirty="0" err="1"/>
              <a:t>iRT</a:t>
            </a:r>
            <a:r>
              <a:rPr lang="en-US" sz="2600" dirty="0"/>
              <a:t> calculator tutorials</a:t>
            </a:r>
          </a:p>
          <a:p>
            <a:pPr lvl="1" indent="-228594"/>
            <a:r>
              <a:rPr lang="en-US" sz="2600" u="sng" dirty="0">
                <a:solidFill>
                  <a:schemeClr val="hlink"/>
                </a:solidFill>
                <a:hlinkClick r:id="rId5"/>
              </a:rPr>
              <a:t>http://dia-swath-course.ethz.ch/tutorials2015/Tutorial-5_Scheduling.pdf</a:t>
            </a:r>
          </a:p>
          <a:p>
            <a:pPr lvl="1" indent="-228594"/>
            <a:r>
              <a:rPr lang="en-US" sz="2600" u="sng" dirty="0">
                <a:solidFill>
                  <a:schemeClr val="hlink"/>
                </a:solidFill>
                <a:hlinkClick r:id="rId6"/>
              </a:rPr>
              <a:t>https://skyline.ms/wiki/home/software/Skyline/page.view?name=tutorial_irt</a:t>
            </a:r>
            <a:endParaRPr lang="en-US" sz="2600" u="sng" dirty="0">
              <a:solidFill>
                <a:schemeClr val="hlink"/>
              </a:solidFill>
            </a:endParaRPr>
          </a:p>
          <a:p>
            <a:pPr indent="-228594"/>
            <a:r>
              <a:rPr lang="en-US" sz="2600" dirty="0">
                <a:solidFill>
                  <a:schemeClr val="tx1"/>
                </a:solidFill>
              </a:rPr>
              <a:t>Retention time in Skyline (pp 7-12)</a:t>
            </a:r>
          </a:p>
          <a:p>
            <a:pPr lvl="1" indent="-228594"/>
            <a:r>
              <a:rPr lang="en-US" sz="2600" dirty="0">
                <a:solidFill>
                  <a:schemeClr val="tx1"/>
                </a:solidFill>
                <a:hlinkClick r:id="rId7"/>
              </a:rPr>
              <a:t>https://skyline.ms/_webdav/home/software/Skyline/%40files/tutorials/MethodRefine-1_4.pdf</a:t>
            </a:r>
            <a:endParaRPr lang="en-US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22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322" y="365125"/>
            <a:ext cx="6943030" cy="1325562"/>
          </a:xfrm>
        </p:spPr>
        <p:txBody>
          <a:bodyPr/>
          <a:lstStyle/>
          <a:p>
            <a:r>
              <a:rPr lang="en-US" dirty="0"/>
              <a:t>Hands on: Building an </a:t>
            </a:r>
            <a:r>
              <a:rPr lang="en-US" dirty="0" err="1"/>
              <a:t>iRT</a:t>
            </a:r>
            <a:r>
              <a:rPr lang="en-US" dirty="0"/>
              <a:t> calculator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home: </a:t>
            </a:r>
          </a:p>
          <a:p>
            <a:pPr lvl="1"/>
            <a:r>
              <a:rPr lang="en-US" dirty="0"/>
              <a:t>Create and apply an </a:t>
            </a:r>
            <a:r>
              <a:rPr lang="en-US" dirty="0" err="1"/>
              <a:t>iRT</a:t>
            </a:r>
            <a:r>
              <a:rPr lang="en-US" dirty="0"/>
              <a:t> calculator within a Skyline document</a:t>
            </a:r>
          </a:p>
          <a:p>
            <a:pPr lvl="1"/>
            <a:r>
              <a:rPr lang="en-US" dirty="0"/>
              <a:t>Interpret regression visualizations of RT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23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15" y="534298"/>
            <a:ext cx="1333569" cy="8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9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Overview of retention time</a:t>
            </a:r>
          </a:p>
          <a:p>
            <a:r>
              <a:rPr lang="en-US" b="1" dirty="0"/>
              <a:t>Predicting retention time with </a:t>
            </a:r>
            <a:r>
              <a:rPr lang="en-US" b="1" dirty="0" err="1"/>
              <a:t>SSRCalc</a:t>
            </a:r>
            <a:r>
              <a:rPr lang="en-US" b="1" dirty="0"/>
              <a:t> and </a:t>
            </a:r>
            <a:r>
              <a:rPr lang="en-US" b="1" dirty="0" err="1"/>
              <a:t>iRT</a:t>
            </a:r>
            <a:endParaRPr lang="en-US" b="1" dirty="0"/>
          </a:p>
          <a:p>
            <a:r>
              <a:rPr lang="en-US" b="1" dirty="0"/>
              <a:t>Choosing RT standards</a:t>
            </a:r>
          </a:p>
          <a:p>
            <a:r>
              <a:rPr lang="en-US" dirty="0"/>
              <a:t>Hands on: building an </a:t>
            </a:r>
            <a:r>
              <a:rPr lang="en-US" dirty="0" err="1"/>
              <a:t>iRT</a:t>
            </a:r>
            <a:r>
              <a:rPr lang="en-US" dirty="0"/>
              <a:t> calculator</a:t>
            </a:r>
          </a:p>
          <a:p>
            <a:pPr marL="177795" indent="0">
              <a:buNone/>
            </a:pPr>
            <a:r>
              <a:rPr lang="en-US" dirty="0"/>
              <a:t>--break--</a:t>
            </a:r>
          </a:p>
          <a:p>
            <a:r>
              <a:rPr lang="en-US" dirty="0"/>
              <a:t>LC Optimization, part 1</a:t>
            </a:r>
          </a:p>
          <a:p>
            <a:pPr lvl="1"/>
            <a:r>
              <a:rPr lang="en-US" dirty="0"/>
              <a:t>Hands on: Effect of LC gradient on quantitative MS</a:t>
            </a:r>
          </a:p>
          <a:p>
            <a:r>
              <a:rPr lang="en-US" dirty="0"/>
              <a:t>LC Optimization, part 2</a:t>
            </a:r>
          </a:p>
          <a:p>
            <a:pPr lvl="1"/>
            <a:r>
              <a:rPr lang="en-US" dirty="0"/>
              <a:t>Hands on: Effect of scheduling on quantitative 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1638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34898" y="365126"/>
            <a:ext cx="8196146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Review: Setting up a targeted MS 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4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71760"/>
          <a:stretch/>
        </p:blipFill>
        <p:spPr>
          <a:xfrm>
            <a:off x="5852160" y="1483989"/>
            <a:ext cx="2499359" cy="469964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03200" y="1690826"/>
            <a:ext cx="5369435" cy="4029254"/>
            <a:chOff x="203200" y="1690826"/>
            <a:chExt cx="5369435" cy="4029254"/>
          </a:xfrm>
        </p:grpSpPr>
        <p:sp>
          <p:nvSpPr>
            <p:cNvPr id="7" name="Rectangle 6"/>
            <p:cNvSpPr/>
            <p:nvPr/>
          </p:nvSpPr>
          <p:spPr>
            <a:xfrm>
              <a:off x="203200" y="1690826"/>
              <a:ext cx="5369435" cy="4029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9422" y="1690826"/>
              <a:ext cx="5312733" cy="40134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46048" y="365126"/>
            <a:ext cx="8541835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Can’t do “LC-MS” without the LC!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idx="1"/>
          </p:nvPr>
        </p:nvSpPr>
        <p:spPr>
          <a:xfrm>
            <a:off x="446048" y="1825625"/>
            <a:ext cx="8196147" cy="435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189" indent="-380990">
              <a:spcBef>
                <a:spcPts val="0"/>
              </a:spcBef>
            </a:pPr>
            <a:r>
              <a:rPr lang="en-US" sz="2400" b="1" dirty="0"/>
              <a:t>Liquid Chromatography (LC): </a:t>
            </a:r>
            <a:r>
              <a:rPr lang="en-US" sz="2400" dirty="0"/>
              <a:t>Analytes dissolved in mobile phase move through the stationary phase at a speed that depends on the analyte (more details on analyte “speed” later)</a:t>
            </a:r>
          </a:p>
          <a:p>
            <a:pPr marL="457189" indent="-380990">
              <a:spcBef>
                <a:spcPts val="0"/>
              </a:spcBef>
            </a:pPr>
            <a:r>
              <a:rPr lang="en-US" sz="2400" b="1" dirty="0"/>
              <a:t>Retention time (RT): </a:t>
            </a:r>
            <a:r>
              <a:rPr lang="en-US" sz="2400" dirty="0"/>
              <a:t>timepoint in the LC gradient when a given peptide elutes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5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209" y="3952777"/>
            <a:ext cx="6597200" cy="2768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650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90293" y="365126"/>
            <a:ext cx="8452624" cy="1325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Native visualization of multiple peptides in Skyline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6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64" y="2174488"/>
            <a:ext cx="7890650" cy="36910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335" y="1519818"/>
            <a:ext cx="1333569" cy="8255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39244" y="1553719"/>
            <a:ext cx="26453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Tip! Hold “ctrl” + select  peptides to view their chromatogram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01444" y="365126"/>
            <a:ext cx="8274205" cy="1325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Peptide retention times can be predicted using bioinformatic algorithms (</a:t>
            </a:r>
            <a:r>
              <a:rPr lang="en-US" dirty="0" err="1"/>
              <a:t>SSRCalc</a:t>
            </a:r>
            <a:r>
              <a:rPr lang="en-US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7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66442"/>
          <a:stretch/>
        </p:blipFill>
        <p:spPr>
          <a:xfrm>
            <a:off x="5325768" y="2347787"/>
            <a:ext cx="655679" cy="40841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447" y="1964502"/>
            <a:ext cx="1913909" cy="237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8156"/>
          <a:stretch/>
        </p:blipFill>
        <p:spPr>
          <a:xfrm>
            <a:off x="6334215" y="2347787"/>
            <a:ext cx="1208364" cy="4084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5765" y="1734137"/>
            <a:ext cx="470715" cy="49074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3205" y="6385025"/>
            <a:ext cx="12394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Krokhin</a:t>
            </a:r>
            <a:r>
              <a:rPr lang="en-US" dirty="0"/>
              <a:t> 2004</a:t>
            </a:r>
          </a:p>
        </p:txBody>
      </p:sp>
      <p:sp>
        <p:nvSpPr>
          <p:cNvPr id="11" name="Shape 147"/>
          <p:cNvSpPr txBox="1">
            <a:spLocks/>
          </p:cNvSpPr>
          <p:nvPr/>
        </p:nvSpPr>
        <p:spPr>
          <a:xfrm>
            <a:off x="400889" y="1939785"/>
            <a:ext cx="5130115" cy="43513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228594">
              <a:spcBef>
                <a:spcPts val="0"/>
              </a:spcBef>
              <a:buNone/>
            </a:pPr>
            <a:r>
              <a:rPr lang="en-US" dirty="0" err="1"/>
              <a:t>SSRCalc</a:t>
            </a:r>
            <a:r>
              <a:rPr lang="en-US" dirty="0"/>
              <a:t>: Sequence-Specific Retention Calculator</a:t>
            </a:r>
          </a:p>
          <a:p>
            <a:pPr indent="-228594">
              <a:spcBef>
                <a:spcPts val="0"/>
              </a:spcBef>
              <a:buNone/>
            </a:pPr>
            <a:endParaRPr lang="en-US" dirty="0"/>
          </a:p>
          <a:p>
            <a:pPr marL="6" indent="0">
              <a:spcBef>
                <a:spcPts val="0"/>
              </a:spcBef>
              <a:buNone/>
            </a:pPr>
            <a:r>
              <a:rPr lang="en-US" dirty="0"/>
              <a:t>sums retention coefficients of individual amino acids, plus additionally considers retention coefficients N-term amino acid</a:t>
            </a:r>
          </a:p>
          <a:p>
            <a:pPr indent="-228594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1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</a:t>
            </a:r>
            <a:r>
              <a:rPr lang="en-US" dirty="0" err="1"/>
              <a:t>SSRCalc</a:t>
            </a:r>
            <a:r>
              <a:rPr lang="en-US" dirty="0"/>
              <a:t> results in Skyline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8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335" y="1347098"/>
            <a:ext cx="1333569" cy="825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39244" y="1553719"/>
            <a:ext cx="26453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Tip! In the Retention Time pane, right click and select “Graph” &gt; “Regression” &gt; “Score To Run”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40" y="2142532"/>
            <a:ext cx="4610550" cy="396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5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 regression-view Retention Time pane with an </a:t>
            </a:r>
            <a:r>
              <a:rPr lang="en-US" dirty="0" err="1"/>
              <a:t>SSRCalc</a:t>
            </a:r>
            <a:r>
              <a:rPr lang="en-US" dirty="0"/>
              <a:t> calculator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9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964" y="1883727"/>
            <a:ext cx="4526076" cy="447332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394960" y="5334000"/>
            <a:ext cx="1062993" cy="7924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767840" y="3291840"/>
            <a:ext cx="541125" cy="5284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71920" y="4958080"/>
            <a:ext cx="1925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SSRCalc</a:t>
            </a:r>
            <a:r>
              <a:rPr lang="en-US" sz="2000" dirty="0"/>
              <a:t> score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0728" y="2891730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“real” RT</a:t>
            </a:r>
          </a:p>
        </p:txBody>
      </p:sp>
      <p:sp>
        <p:nvSpPr>
          <p:cNvPr id="3" name="Rectangle 2"/>
          <p:cNvSpPr/>
          <p:nvPr/>
        </p:nvSpPr>
        <p:spPr>
          <a:xfrm>
            <a:off x="2905760" y="2306320"/>
            <a:ext cx="1452880" cy="447040"/>
          </a:xfrm>
          <a:prstGeom prst="rect">
            <a:avLst/>
          </a:prstGeom>
          <a:noFill/>
          <a:ln w="57150">
            <a:solidFill>
              <a:srgbClr val="FF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631664" y="3372115"/>
            <a:ext cx="918896" cy="4278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50560" y="3695134"/>
            <a:ext cx="1964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Each point is a peptide</a:t>
            </a:r>
          </a:p>
        </p:txBody>
      </p:sp>
    </p:spTree>
    <p:extLst>
      <p:ext uri="{BB962C8B-B14F-4D97-AF65-F5344CB8AC3E}">
        <p14:creationId xmlns:p14="http://schemas.microsoft.com/office/powerpoint/2010/main" val="358585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11248</TotalTime>
  <Words>634</Words>
  <Application>Microsoft Office PowerPoint</Application>
  <PresentationFormat>On-screen Show (4:3)</PresentationFormat>
  <Paragraphs>106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Retention time, iRT, and standards</vt:lpstr>
      <vt:lpstr>Objectives</vt:lpstr>
      <vt:lpstr>Agenda</vt:lpstr>
      <vt:lpstr>Review: Setting up a targeted MS method</vt:lpstr>
      <vt:lpstr>Can’t do “LC-MS” without the LC!</vt:lpstr>
      <vt:lpstr>Native visualization of multiple peptides in Skyline</vt:lpstr>
      <vt:lpstr>Peptide retention times can be predicted using bioinformatic algorithms (SSRCalc)</vt:lpstr>
      <vt:lpstr>Viewing SSRCalc results in Skyline</vt:lpstr>
      <vt:lpstr>Reading a regression-view Retention Time pane with an SSRCalc calculator</vt:lpstr>
      <vt:lpstr>PowerPoint Presentation</vt:lpstr>
      <vt:lpstr>PowerPoint Presentation</vt:lpstr>
      <vt:lpstr>PowerPoint Presentation</vt:lpstr>
      <vt:lpstr>PowerPoint Presentation</vt:lpstr>
      <vt:lpstr>Peptide RT can be empirically determined using standards (iRT)</vt:lpstr>
      <vt:lpstr>Reading a regression-view Retention Time pane with an iRT calculator</vt:lpstr>
      <vt:lpstr>Regression-view Retention Time pane: SSRCalc and iRT calculator</vt:lpstr>
      <vt:lpstr>Empirically derived retention times (iRT) outperform computationally predicted RT (SSRCalc)</vt:lpstr>
      <vt:lpstr>Peptide standards establish the correlation between RT prediction score and measured RT</vt:lpstr>
      <vt:lpstr>Many types of RT standards to choose from</vt:lpstr>
      <vt:lpstr>RT standards and prediction guard against RT drift</vt:lpstr>
      <vt:lpstr>Conclusions</vt:lpstr>
      <vt:lpstr>For more information…</vt:lpstr>
      <vt:lpstr>Hands on: Building an iRT calculator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iRT,  retention time standards,  LC optimization</dc:title>
  <cp:lastModifiedBy>Lindsay Pino</cp:lastModifiedBy>
  <cp:revision>139</cp:revision>
  <dcterms:modified xsi:type="dcterms:W3CDTF">2017-05-01T00:31:58Z</dcterms:modified>
</cp:coreProperties>
</file>