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97" r:id="rId2"/>
    <p:sldMasterId id="2147483709" r:id="rId3"/>
    <p:sldMasterId id="2147483721" r:id="rId4"/>
    <p:sldMasterId id="2147483745" r:id="rId5"/>
    <p:sldMasterId id="2147483757" r:id="rId6"/>
    <p:sldMasterId id="2147483769" r:id="rId7"/>
    <p:sldMasterId id="2147483781" r:id="rId8"/>
  </p:sldMasterIdLst>
  <p:notesMasterIdLst>
    <p:notesMasterId r:id="rId23"/>
  </p:notesMasterIdLst>
  <p:handoutMasterIdLst>
    <p:handoutMasterId r:id="rId24"/>
  </p:handoutMasterIdLst>
  <p:sldIdLst>
    <p:sldId id="256" r:id="rId9"/>
    <p:sldId id="382" r:id="rId10"/>
    <p:sldId id="370" r:id="rId11"/>
    <p:sldId id="371" r:id="rId12"/>
    <p:sldId id="381" r:id="rId13"/>
    <p:sldId id="380" r:id="rId14"/>
    <p:sldId id="372" r:id="rId15"/>
    <p:sldId id="373" r:id="rId16"/>
    <p:sldId id="374" r:id="rId17"/>
    <p:sldId id="375" r:id="rId18"/>
    <p:sldId id="377" r:id="rId19"/>
    <p:sldId id="379" r:id="rId20"/>
    <p:sldId id="378" r:id="rId21"/>
    <p:sldId id="376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629FE5"/>
    <a:srgbClr val="D87E7C"/>
    <a:srgbClr val="FFFF66"/>
    <a:srgbClr val="CCECFF"/>
    <a:srgbClr val="F8F0EE"/>
    <a:srgbClr val="3399FF"/>
    <a:srgbClr val="00CC66"/>
    <a:srgbClr val="F6C4B4"/>
    <a:srgbClr val="90A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08" autoAdjust="0"/>
    <p:restoredTop sz="96762" autoAdjust="0"/>
  </p:normalViewPr>
  <p:slideViewPr>
    <p:cSldViewPr>
      <p:cViewPr varScale="1">
        <p:scale>
          <a:sx n="109" d="100"/>
          <a:sy n="109" d="100"/>
        </p:scale>
        <p:origin x="153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D5F2B0D-E3F5-4FBC-B0D2-1DAE49539E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53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0525610-5942-4985-A7C9-44BC680841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791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2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3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76200"/>
            <a:ext cx="22098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76200"/>
            <a:ext cx="64770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9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2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8130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90600"/>
            <a:ext cx="42291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2291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86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29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122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9381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520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396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41878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27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76200"/>
            <a:ext cx="22098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76200"/>
            <a:ext cx="64770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586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428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81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79376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90600"/>
            <a:ext cx="42291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2291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895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03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918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47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59402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47406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94638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987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76200"/>
            <a:ext cx="22098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76200"/>
            <a:ext cx="64770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754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38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715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85302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90600"/>
            <a:ext cx="42291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2291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445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635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8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90600"/>
            <a:ext cx="42291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2291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25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76118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85861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66620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7105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76200"/>
            <a:ext cx="22098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76200"/>
            <a:ext cx="64770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9084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492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0459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531485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90600"/>
            <a:ext cx="42291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2291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6338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8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2326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9747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5236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65423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313676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688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76200"/>
            <a:ext cx="22098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76200"/>
            <a:ext cx="64770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6013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5014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2394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339927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90600"/>
            <a:ext cx="42291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2291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62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6168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8921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6059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031971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1997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913778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5898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76200"/>
            <a:ext cx="22098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76200"/>
            <a:ext cx="64770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8250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5338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5273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604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6914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90600"/>
            <a:ext cx="42291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2291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1150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2975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6705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502194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988556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026401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9867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76200"/>
            <a:ext cx="22098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76200"/>
            <a:ext cx="64770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0283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7173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03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313565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0593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90600"/>
            <a:ext cx="42291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2291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330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0712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0126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7434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970396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16773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4074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76200"/>
            <a:ext cx="22098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76200"/>
            <a:ext cx="64770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76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86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83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90600"/>
            <a:ext cx="8610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6410325"/>
            <a:ext cx="9144000" cy="447675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7" name="Picture 5" descr="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6442075"/>
            <a:ext cx="1343025" cy="382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447800" y="6532563"/>
            <a:ext cx="280987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r>
              <a:rPr lang="en-US" sz="1000">
                <a:solidFill>
                  <a:srgbClr val="F8F8F8"/>
                </a:solidFill>
                <a:cs typeface="Arial" charset="0"/>
              </a:rPr>
              <a:t>Proteomics and Biomarker Discovery</a:t>
            </a:r>
            <a:endParaRPr lang="en-US" sz="1200">
              <a:solidFill>
                <a:srgbClr val="F8F8F8"/>
              </a:solidFill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Calibri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Calibri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Calibri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Calibri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Calibri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Calibri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Calibri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Calibri" pitchFamily="34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000"/>
        </a:buClr>
        <a:buFont typeface="Times" pitchFamily="18" charset="0"/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CC"/>
        </a:buClr>
        <a:buChar char="–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3300"/>
        </a:buClr>
        <a:buChar char="»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·"/>
        <a:defRPr sz="14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·"/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·"/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·"/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·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838200"/>
            <a:ext cx="8610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76" name="Rectangle 4"/>
          <p:cNvSpPr>
            <a:spLocks noChangeArrowheads="1"/>
          </p:cNvSpPr>
          <p:nvPr userDrawn="1"/>
        </p:nvSpPr>
        <p:spPr bwMode="auto">
          <a:xfrm>
            <a:off x="0" y="6410325"/>
            <a:ext cx="9144000" cy="447675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3077" name="Picture 5" descr="logo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6442075"/>
            <a:ext cx="1343025" cy="382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 userDrawn="1"/>
        </p:nvSpPr>
        <p:spPr bwMode="auto">
          <a:xfrm>
            <a:off x="1447800" y="6532563"/>
            <a:ext cx="280987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r>
              <a:rPr lang="en-US" sz="1000">
                <a:solidFill>
                  <a:srgbClr val="F8F8F8"/>
                </a:solidFill>
              </a:rPr>
              <a:t>Proteomics and Biomarker Discovery</a:t>
            </a:r>
            <a:endParaRPr lang="en-US" sz="120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21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Calibri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Calibri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Calibri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Calibri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Calibri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Calibri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Calibri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Calibri" pitchFamily="34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000"/>
        </a:buClr>
        <a:buFont typeface="Times" pitchFamily="18" charset="0"/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CC"/>
        </a:buClr>
        <a:buChar char="–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3300"/>
        </a:buClr>
        <a:buChar char="»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·"/>
        <a:defRPr sz="14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·"/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·"/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·"/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·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838200"/>
            <a:ext cx="8610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76" name="Rectangle 4"/>
          <p:cNvSpPr>
            <a:spLocks noChangeArrowheads="1"/>
          </p:cNvSpPr>
          <p:nvPr userDrawn="1"/>
        </p:nvSpPr>
        <p:spPr bwMode="auto">
          <a:xfrm>
            <a:off x="0" y="6410325"/>
            <a:ext cx="9144000" cy="447675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3077" name="Picture 5" descr="logo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6442075"/>
            <a:ext cx="1343025" cy="382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 userDrawn="1"/>
        </p:nvSpPr>
        <p:spPr bwMode="auto">
          <a:xfrm>
            <a:off x="1447800" y="6532563"/>
            <a:ext cx="280987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r>
              <a:rPr lang="en-US" sz="1000">
                <a:solidFill>
                  <a:srgbClr val="F8F8F8"/>
                </a:solidFill>
              </a:rPr>
              <a:t>Proteomics and Biomarker Discovery</a:t>
            </a:r>
            <a:endParaRPr lang="en-US" sz="120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50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Calibri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Calibri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Calibri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Calibri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Calibri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Calibri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Calibri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Calibri" pitchFamily="34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000"/>
        </a:buClr>
        <a:buFont typeface="Times" pitchFamily="18" charset="0"/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CC"/>
        </a:buClr>
        <a:buChar char="–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3300"/>
        </a:buClr>
        <a:buChar char="»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·"/>
        <a:defRPr sz="14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·"/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·"/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·"/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·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838200"/>
            <a:ext cx="8610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76" name="Rectangle 4"/>
          <p:cNvSpPr>
            <a:spLocks noChangeArrowheads="1"/>
          </p:cNvSpPr>
          <p:nvPr userDrawn="1"/>
        </p:nvSpPr>
        <p:spPr bwMode="auto">
          <a:xfrm>
            <a:off x="0" y="6410325"/>
            <a:ext cx="9144000" cy="447675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3077" name="Picture 5" descr="logo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6442075"/>
            <a:ext cx="1343025" cy="382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 userDrawn="1"/>
        </p:nvSpPr>
        <p:spPr bwMode="auto">
          <a:xfrm>
            <a:off x="1447800" y="6532563"/>
            <a:ext cx="280987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r>
              <a:rPr lang="en-US" sz="1000">
                <a:solidFill>
                  <a:srgbClr val="F8F8F8"/>
                </a:solidFill>
              </a:rPr>
              <a:t>Proteomics and Biomarker Discovery</a:t>
            </a:r>
            <a:endParaRPr lang="en-US" sz="120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29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Calibri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Calibri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Calibri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Calibri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Calibri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Calibri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Calibri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Calibri" pitchFamily="34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000"/>
        </a:buClr>
        <a:buFont typeface="Times" pitchFamily="18" charset="0"/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CC"/>
        </a:buClr>
        <a:buChar char="–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3300"/>
        </a:buClr>
        <a:buChar char="»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·"/>
        <a:defRPr sz="14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·"/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·"/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·"/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·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83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90600"/>
            <a:ext cx="8610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6410325"/>
            <a:ext cx="9144000" cy="447675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3077" name="Picture 5" descr="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6442075"/>
            <a:ext cx="1343025" cy="382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447800" y="6532563"/>
            <a:ext cx="280987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r>
              <a:rPr lang="en-US" sz="1000">
                <a:solidFill>
                  <a:srgbClr val="F8F8F8"/>
                </a:solidFill>
              </a:rPr>
              <a:t>Proteomics and Biomarker Discovery</a:t>
            </a:r>
            <a:endParaRPr lang="en-US" sz="120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73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Calibri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Calibri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Calibri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Calibri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Calibri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Calibri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Calibri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Calibri" pitchFamily="34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000"/>
        </a:buClr>
        <a:buFont typeface="Times" pitchFamily="18" charset="0"/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CC"/>
        </a:buClr>
        <a:buChar char="–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3300"/>
        </a:buClr>
        <a:buChar char="»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·"/>
        <a:defRPr sz="14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·"/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·"/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·"/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·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83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90600"/>
            <a:ext cx="8610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6410325"/>
            <a:ext cx="9144000" cy="447675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3077" name="Picture 5" descr="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6442075"/>
            <a:ext cx="1343025" cy="382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447800" y="6532563"/>
            <a:ext cx="280987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r>
              <a:rPr lang="en-US" sz="1000">
                <a:solidFill>
                  <a:srgbClr val="F8F8F8"/>
                </a:solidFill>
              </a:rPr>
              <a:t>Proteomics and Biomarker Discovery</a:t>
            </a:r>
            <a:endParaRPr lang="en-US" sz="120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98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Calibri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Calibri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Calibri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Calibri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Calibri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Calibri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Calibri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Calibri" pitchFamily="34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000"/>
        </a:buClr>
        <a:buFont typeface="Times" pitchFamily="18" charset="0"/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CC"/>
        </a:buClr>
        <a:buChar char="–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3300"/>
        </a:buClr>
        <a:buChar char="»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·"/>
        <a:defRPr sz="14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·"/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·"/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·"/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·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838200"/>
            <a:ext cx="8610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76" name="Rectangle 4"/>
          <p:cNvSpPr>
            <a:spLocks noChangeArrowheads="1"/>
          </p:cNvSpPr>
          <p:nvPr userDrawn="1"/>
        </p:nvSpPr>
        <p:spPr bwMode="auto">
          <a:xfrm>
            <a:off x="0" y="6410325"/>
            <a:ext cx="9144000" cy="447675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3077" name="Picture 5" descr="logo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6442075"/>
            <a:ext cx="1343025" cy="382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 userDrawn="1"/>
        </p:nvSpPr>
        <p:spPr bwMode="auto">
          <a:xfrm>
            <a:off x="1447800" y="6532563"/>
            <a:ext cx="280987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r>
              <a:rPr lang="en-US" sz="1000">
                <a:solidFill>
                  <a:srgbClr val="F8F8F8"/>
                </a:solidFill>
              </a:rPr>
              <a:t>Proteomics and Biomarker Discovery</a:t>
            </a:r>
            <a:endParaRPr lang="en-US" sz="120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77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Calibri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Calibri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Calibri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Calibri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Calibri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Calibri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Calibri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Calibri" pitchFamily="34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000"/>
        </a:buClr>
        <a:buFont typeface="Times" pitchFamily="18" charset="0"/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CC"/>
        </a:buClr>
        <a:buChar char="–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3300"/>
        </a:buClr>
        <a:buChar char="»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·"/>
        <a:defRPr sz="14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·"/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·"/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·"/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·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838200"/>
            <a:ext cx="8610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76" name="Rectangle 4"/>
          <p:cNvSpPr>
            <a:spLocks noChangeArrowheads="1"/>
          </p:cNvSpPr>
          <p:nvPr userDrawn="1"/>
        </p:nvSpPr>
        <p:spPr bwMode="auto">
          <a:xfrm>
            <a:off x="0" y="6410325"/>
            <a:ext cx="9144000" cy="447675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3077" name="Picture 5" descr="logo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6442075"/>
            <a:ext cx="1343025" cy="382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 userDrawn="1"/>
        </p:nvSpPr>
        <p:spPr bwMode="auto">
          <a:xfrm>
            <a:off x="1447800" y="6532563"/>
            <a:ext cx="280987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r>
              <a:rPr lang="en-US" sz="1000">
                <a:solidFill>
                  <a:srgbClr val="F8F8F8"/>
                </a:solidFill>
              </a:rPr>
              <a:t>Proteomics and Biomarker Discovery</a:t>
            </a:r>
            <a:endParaRPr lang="en-US" sz="120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085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Calibri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Calibri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Calibri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Calibri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Calibri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Calibri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Calibri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Calibri" pitchFamily="34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000"/>
        </a:buClr>
        <a:buFont typeface="Times" pitchFamily="18" charset="0"/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CC"/>
        </a:buClr>
        <a:buChar char="–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3300"/>
        </a:buClr>
        <a:buChar char="»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·"/>
        <a:defRPr sz="14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·"/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·"/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·"/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·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200" dirty="0" smtClean="0"/>
              <a:t>NEU Proteomics Capstone Module:</a:t>
            </a:r>
            <a:br>
              <a:rPr lang="en-US" sz="3200" dirty="0" smtClean="0"/>
            </a:br>
            <a:r>
              <a:rPr lang="en-US" sz="3200" dirty="0" smtClean="0"/>
              <a:t>Hack-a-thon 1: Pick Your Own Probe Set</a:t>
            </a:r>
            <a:endParaRPr lang="en-US" sz="3200" dirty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029200"/>
            <a:ext cx="6400800" cy="1524000"/>
          </a:xfrm>
        </p:spPr>
        <p:txBody>
          <a:bodyPr/>
          <a:lstStyle/>
          <a:p>
            <a:r>
              <a:rPr lang="en-US" dirty="0" smtClean="0"/>
              <a:t>You guys!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486373" y="16380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 of the </a:t>
            </a:r>
            <a:r>
              <a:rPr lang="en-US" dirty="0" err="1" smtClean="0"/>
              <a:t>dataObject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>
                <a:latin typeface="Lucida Console" panose="020B0609040504020204" pitchFamily="49" charset="0"/>
              </a:rPr>
              <a:t>dataObject$dt</a:t>
            </a:r>
            <a:r>
              <a:rPr lang="en-US" dirty="0"/>
              <a:t> </a:t>
            </a:r>
            <a:r>
              <a:rPr lang="en-US" dirty="0" smtClean="0"/>
              <a:t>– matrix data. </a:t>
            </a:r>
            <a:r>
              <a:rPr lang="en-US" sz="2000" dirty="0" err="1" smtClean="0">
                <a:latin typeface="Lucida Console" panose="020B0609040504020204" pitchFamily="49" charset="0"/>
              </a:rPr>
              <a:t>colnames</a:t>
            </a:r>
            <a:r>
              <a:rPr lang="en-US" sz="2000" dirty="0" smtClean="0">
                <a:latin typeface="Lucida Console" panose="020B0609040504020204" pitchFamily="49" charset="0"/>
              </a:rPr>
              <a:t>() </a:t>
            </a:r>
            <a:r>
              <a:rPr lang="en-US" dirty="0" smtClean="0"/>
              <a:t>are sample IDs, </a:t>
            </a:r>
            <a:r>
              <a:rPr lang="en-US" sz="2000" dirty="0" err="1" smtClean="0">
                <a:latin typeface="Lucida Console" panose="020B0609040504020204" pitchFamily="49" charset="0"/>
              </a:rPr>
              <a:t>rownames</a:t>
            </a:r>
            <a:r>
              <a:rPr lang="en-US" sz="2000" dirty="0" smtClean="0">
                <a:latin typeface="Lucida Console" panose="020B0609040504020204" pitchFamily="49" charset="0"/>
              </a:rPr>
              <a:t>() </a:t>
            </a:r>
            <a:r>
              <a:rPr lang="en-US" dirty="0" smtClean="0"/>
              <a:t>are probe IDs.</a:t>
            </a:r>
          </a:p>
          <a:p>
            <a:endParaRPr lang="en-US" dirty="0"/>
          </a:p>
          <a:p>
            <a:r>
              <a:rPr lang="en-US" dirty="0" smtClean="0"/>
              <a:t>Sample ID format: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Probe ID format: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754868"/>
            <a:ext cx="8458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Lucida Console" panose="020B0609040504020204" pitchFamily="49" charset="0"/>
              </a:rPr>
              <a:t>  </a:t>
            </a:r>
            <a:r>
              <a:rPr lang="en-US" i="1" dirty="0" err="1" smtClean="0">
                <a:latin typeface="Lucida Console" panose="020B0609040504020204" pitchFamily="49" charset="0"/>
              </a:rPr>
              <a:t>CellLine_treatment_repeat</a:t>
            </a:r>
            <a:r>
              <a:rPr lang="en-US" i="1" dirty="0" smtClean="0">
                <a:latin typeface="Lucida Console" panose="020B0609040504020204" pitchFamily="49" charset="0"/>
              </a:rPr>
              <a:t>#	</a:t>
            </a:r>
            <a:r>
              <a:rPr lang="en-US" dirty="0" smtClean="0">
                <a:latin typeface="Lucida Console" panose="020B0609040504020204" pitchFamily="49" charset="0"/>
              </a:rPr>
              <a:t>i.e., MCF7_captopril_1</a:t>
            </a:r>
          </a:p>
          <a:p>
            <a:endParaRPr lang="en-US" dirty="0">
              <a:effectLst/>
              <a:latin typeface="Lucida Console" panose="020B0609040504020204" pitchFamily="49" charset="0"/>
            </a:endParaRPr>
          </a:p>
          <a:p>
            <a:endParaRPr lang="en-US" dirty="0" smtClean="0">
              <a:latin typeface="Lucida Console" panose="020B0609040504020204" pitchFamily="49" charset="0"/>
            </a:endParaRPr>
          </a:p>
          <a:p>
            <a:endParaRPr lang="en-US" dirty="0">
              <a:effectLst/>
              <a:latin typeface="Lucida Console" panose="020B0609040504020204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</a:rPr>
              <a:t>  </a:t>
            </a:r>
            <a:r>
              <a:rPr lang="en-US" i="1" dirty="0" smtClean="0">
                <a:latin typeface="Lucida Console" panose="020B0609040504020204" pitchFamily="49" charset="0"/>
              </a:rPr>
              <a:t>Id</a:t>
            </a:r>
            <a:r>
              <a:rPr lang="en-US" i="1" dirty="0">
                <a:latin typeface="Lucida Console" panose="020B0609040504020204" pitchFamily="49" charset="0"/>
              </a:rPr>
              <a:t>#_</a:t>
            </a:r>
            <a:r>
              <a:rPr lang="en-US" i="1" dirty="0" err="1" smtClean="0">
                <a:latin typeface="Lucida Console" panose="020B0609040504020204" pitchFamily="49" charset="0"/>
              </a:rPr>
              <a:t>genename_phosphosites</a:t>
            </a:r>
            <a:r>
              <a:rPr lang="en-US" dirty="0" smtClean="0">
                <a:latin typeface="Lucida Console" panose="020B0609040504020204" pitchFamily="49" charset="0"/>
              </a:rPr>
              <a:t>	i.e., 1234_RPS6_S123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</a:rPr>
              <a:t>		(</a:t>
            </a:r>
            <a:r>
              <a:rPr lang="en-US" dirty="0">
                <a:latin typeface="Lucida Console" panose="020B0609040504020204" pitchFamily="49" charset="0"/>
              </a:rPr>
              <a:t>meaning RPS6 phosphorylated on Ser123).</a:t>
            </a:r>
          </a:p>
          <a:p>
            <a:endParaRPr lang="en-US" dirty="0"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63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tool to visualize GCT and other matrix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914400"/>
          </a:xfrm>
        </p:spPr>
        <p:txBody>
          <a:bodyPr/>
          <a:lstStyle/>
          <a:p>
            <a:r>
              <a:rPr lang="en-US" dirty="0" smtClean="0"/>
              <a:t>Morpheus:</a:t>
            </a:r>
          </a:p>
          <a:p>
            <a:pPr marL="0" indent="0" algn="ctr">
              <a:buNone/>
            </a:pPr>
            <a:r>
              <a:rPr lang="en-US" dirty="0"/>
              <a:t>	https://software.broadinstitute.org/morpheus</a:t>
            </a:r>
            <a:r>
              <a:rPr lang="en-US" dirty="0" smtClean="0"/>
              <a:t>/</a:t>
            </a:r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1600" dirty="0" smtClean="0"/>
              <a:t>(quick tour)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8040"/>
          <a:stretch/>
        </p:blipFill>
        <p:spPr>
          <a:xfrm>
            <a:off x="533400" y="2590800"/>
            <a:ext cx="8172552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732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Desired output format (.csv file):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990600"/>
            <a:ext cx="7620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p</a:t>
            </a:r>
            <a:r>
              <a:rPr lang="en-US" dirty="0" smtClean="0">
                <a:latin typeface="Lucida Console" panose="020B0609040504020204" pitchFamily="49" charset="0"/>
              </a:rPr>
              <a:t>robes</a:t>
            </a:r>
          </a:p>
          <a:p>
            <a:r>
              <a:rPr lang="en-US" dirty="0">
                <a:latin typeface="Lucida Console" panose="020B0609040504020204" pitchFamily="49" charset="0"/>
              </a:rPr>
              <a:t>495_HDAC2_S394</a:t>
            </a:r>
          </a:p>
          <a:p>
            <a:r>
              <a:rPr lang="en-US" dirty="0">
                <a:latin typeface="Lucida Console" panose="020B0609040504020204" pitchFamily="49" charset="0"/>
              </a:rPr>
              <a:t>538_ESYT1_S830</a:t>
            </a:r>
          </a:p>
          <a:p>
            <a:r>
              <a:rPr lang="en-US" dirty="0">
                <a:latin typeface="Lucida Console" panose="020B0609040504020204" pitchFamily="49" charset="0"/>
              </a:rPr>
              <a:t>569_CDA02_S506</a:t>
            </a:r>
          </a:p>
          <a:p>
            <a:r>
              <a:rPr lang="en-US" dirty="0">
                <a:latin typeface="Lucida Console" panose="020B0609040504020204" pitchFamily="49" charset="0"/>
              </a:rPr>
              <a:t>580_API5_S464</a:t>
            </a:r>
          </a:p>
          <a:p>
            <a:r>
              <a:rPr lang="en-US" dirty="0">
                <a:latin typeface="Lucida Console" panose="020B0609040504020204" pitchFamily="49" charset="0"/>
              </a:rPr>
              <a:t>617_FUSIP1_S133</a:t>
            </a:r>
          </a:p>
          <a:p>
            <a:r>
              <a:rPr lang="en-US" dirty="0">
                <a:latin typeface="Lucida Console" panose="020B0609040504020204" pitchFamily="49" charset="0"/>
              </a:rPr>
              <a:t>620_FUSIP1_S131</a:t>
            </a:r>
          </a:p>
          <a:p>
            <a:r>
              <a:rPr lang="en-US" dirty="0">
                <a:latin typeface="Lucida Console" panose="020B0609040504020204" pitchFamily="49" charset="0"/>
              </a:rPr>
              <a:t>622_KIAA0055_S718</a:t>
            </a:r>
          </a:p>
          <a:p>
            <a:r>
              <a:rPr lang="en-US" dirty="0">
                <a:latin typeface="Lucida Console" panose="020B0609040504020204" pitchFamily="49" charset="0"/>
              </a:rPr>
              <a:t>656_DNAJB6_S277</a:t>
            </a:r>
          </a:p>
          <a:p>
            <a:r>
              <a:rPr lang="en-US" dirty="0">
                <a:latin typeface="Lucida Console" panose="020B0609040504020204" pitchFamily="49" charset="0"/>
              </a:rPr>
              <a:t>684_NSUN2_S743</a:t>
            </a:r>
          </a:p>
          <a:p>
            <a:r>
              <a:rPr lang="en-US" dirty="0">
                <a:latin typeface="Lucida Console" panose="020B0609040504020204" pitchFamily="49" charset="0"/>
              </a:rPr>
              <a:t>685_NSUN2_S751</a:t>
            </a:r>
          </a:p>
          <a:p>
            <a:r>
              <a:rPr lang="en-US" dirty="0">
                <a:latin typeface="Lucida Console" panose="020B0609040504020204" pitchFamily="49" charset="0"/>
              </a:rPr>
              <a:t>745_EIF3C_S39</a:t>
            </a:r>
          </a:p>
          <a:p>
            <a:r>
              <a:rPr lang="en-US" dirty="0">
                <a:latin typeface="Lucida Console" panose="020B0609040504020204" pitchFamily="49" charset="0"/>
              </a:rPr>
              <a:t>774_hCG_32198_S811</a:t>
            </a:r>
          </a:p>
          <a:p>
            <a:r>
              <a:rPr lang="en-US" dirty="0">
                <a:latin typeface="Lucida Console" panose="020B0609040504020204" pitchFamily="49" charset="0"/>
              </a:rPr>
              <a:t>796_KIAA1823_S155</a:t>
            </a:r>
          </a:p>
          <a:p>
            <a:r>
              <a:rPr lang="en-US" dirty="0">
                <a:latin typeface="Lucida Console" panose="020B0609040504020204" pitchFamily="49" charset="0"/>
              </a:rPr>
              <a:t>800_KIAA1823_S199</a:t>
            </a:r>
          </a:p>
          <a:p>
            <a:r>
              <a:rPr lang="en-US" dirty="0">
                <a:latin typeface="Lucida Console" panose="020B0609040504020204" pitchFamily="49" charset="0"/>
              </a:rPr>
              <a:t>824_C2orf49_S189</a:t>
            </a:r>
          </a:p>
          <a:p>
            <a:r>
              <a:rPr lang="en-US" dirty="0">
                <a:latin typeface="Lucida Console" panose="020B0609040504020204" pitchFamily="49" charset="0"/>
              </a:rPr>
              <a:t>848_PRPSAP2_S227</a:t>
            </a:r>
          </a:p>
          <a:p>
            <a:r>
              <a:rPr lang="en-US" dirty="0">
                <a:latin typeface="Lucida Console" panose="020B0609040504020204" pitchFamily="49" charset="0"/>
              </a:rPr>
              <a:t>914_BAT2D1_S2107</a:t>
            </a:r>
          </a:p>
          <a:p>
            <a:r>
              <a:rPr lang="en-US" dirty="0">
                <a:latin typeface="Lucida Console" panose="020B0609040504020204" pitchFamily="49" charset="0"/>
              </a:rPr>
              <a:t>928_EML3_S177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84770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the data using the P100 code-base in 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219200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source(‘p100_processing.R’)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dataObject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&lt;-P100provideGCTlistObjectFromFile(‘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p100_sourcedata_….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gct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’)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err="1" smtClean="0">
                <a:latin typeface="Lucida Console" panose="020B0609040504020204" pitchFamily="49" charset="0"/>
              </a:rPr>
              <a:t>numericData</a:t>
            </a:r>
            <a:r>
              <a:rPr lang="en-US" dirty="0" smtClean="0">
                <a:latin typeface="Lucida Console" panose="020B0609040504020204" pitchFamily="49" charset="0"/>
              </a:rPr>
              <a:t>&lt;-</a:t>
            </a:r>
            <a:r>
              <a:rPr lang="en-US" dirty="0" err="1" smtClean="0">
                <a:latin typeface="Lucida Console" panose="020B0609040504020204" pitchFamily="49" charset="0"/>
              </a:rPr>
              <a:t>dataObject$dt</a:t>
            </a:r>
            <a:endParaRPr lang="en-US" dirty="0" smtClean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err="1" smtClean="0">
                <a:latin typeface="Lucida Console" panose="020B0609040504020204" pitchFamily="49" charset="0"/>
              </a:rPr>
              <a:t>myProbeData</a:t>
            </a:r>
            <a:r>
              <a:rPr lang="en-US" dirty="0" smtClean="0">
                <a:latin typeface="Lucida Console" panose="020B0609040504020204" pitchFamily="49" charset="0"/>
              </a:rPr>
              <a:t>&lt;-</a:t>
            </a:r>
            <a:r>
              <a:rPr lang="en-US" dirty="0" err="1" smtClean="0">
                <a:latin typeface="Lucida Console" panose="020B0609040504020204" pitchFamily="49" charset="0"/>
              </a:rPr>
              <a:t>doSomethingToPickProbes</a:t>
            </a:r>
            <a:r>
              <a:rPr lang="en-US" dirty="0" smtClean="0">
                <a:latin typeface="Lucida Console" panose="020B0609040504020204" pitchFamily="49" charset="0"/>
              </a:rPr>
              <a:t>(</a:t>
            </a:r>
            <a:r>
              <a:rPr lang="en-US" dirty="0" err="1" smtClean="0">
                <a:latin typeface="Lucida Console" panose="020B0609040504020204" pitchFamily="49" charset="0"/>
              </a:rPr>
              <a:t>numericData</a:t>
            </a:r>
            <a:r>
              <a:rPr lang="en-US" dirty="0" smtClean="0"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  #return a matrix with fewer rows than input matrix</a:t>
            </a:r>
          </a:p>
          <a:p>
            <a:endParaRPr lang="en-US" dirty="0" smtClean="0">
              <a:latin typeface="Lucida Console" panose="020B0609040504020204" pitchFamily="49" charset="0"/>
            </a:endParaRPr>
          </a:p>
          <a:p>
            <a:r>
              <a:rPr lang="en-US" dirty="0" err="1" smtClean="0">
                <a:latin typeface="Lucida Console" panose="020B0609040504020204" pitchFamily="49" charset="0"/>
              </a:rPr>
              <a:t>myProbeList</a:t>
            </a:r>
            <a:r>
              <a:rPr lang="en-US" dirty="0" smtClean="0">
                <a:latin typeface="Lucida Console" panose="020B0609040504020204" pitchFamily="49" charset="0"/>
              </a:rPr>
              <a:t>&lt;-list(probes=</a:t>
            </a:r>
            <a:r>
              <a:rPr lang="en-US" dirty="0" err="1" smtClean="0">
                <a:latin typeface="Lucida Console" panose="020B0609040504020204" pitchFamily="49" charset="0"/>
              </a:rPr>
              <a:t>rownames</a:t>
            </a:r>
            <a:r>
              <a:rPr lang="en-US" dirty="0" smtClean="0">
                <a:latin typeface="Lucida Console" panose="020B0609040504020204" pitchFamily="49" charset="0"/>
              </a:rPr>
              <a:t>(</a:t>
            </a:r>
            <a:r>
              <a:rPr lang="en-US" dirty="0" err="1" smtClean="0">
                <a:latin typeface="Lucida Console" panose="020B0609040504020204" pitchFamily="49" charset="0"/>
              </a:rPr>
              <a:t>myProbeData</a:t>
            </a:r>
            <a:r>
              <a:rPr lang="en-US" dirty="0" smtClean="0">
                <a:latin typeface="Lucida Console" panose="020B0609040504020204" pitchFamily="49" charset="0"/>
              </a:rPr>
              <a:t>))</a:t>
            </a:r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</a:rPr>
              <a:t>write.csv(</a:t>
            </a:r>
            <a:r>
              <a:rPr lang="en-US" dirty="0" err="1">
                <a:latin typeface="Lucida Console" panose="020B0609040504020204" pitchFamily="49" charset="0"/>
              </a:rPr>
              <a:t>myProbeList</a:t>
            </a:r>
            <a:r>
              <a:rPr lang="en-US" dirty="0" err="1" smtClean="0">
                <a:latin typeface="Lucida Console" panose="020B0609040504020204" pitchFamily="49" charset="0"/>
              </a:rPr>
              <a:t>,file</a:t>
            </a:r>
            <a:r>
              <a:rPr lang="en-US" dirty="0">
                <a:latin typeface="Lucida Console" panose="020B0609040504020204" pitchFamily="49" charset="0"/>
              </a:rPr>
              <a:t>=</a:t>
            </a:r>
            <a:r>
              <a:rPr lang="en-US" dirty="0" smtClean="0">
                <a:latin typeface="Lucida Console" panose="020B0609040504020204" pitchFamily="49" charset="0"/>
              </a:rPr>
              <a:t>'probelist.csv</a:t>
            </a:r>
            <a:r>
              <a:rPr lang="en-US" dirty="0">
                <a:latin typeface="Lucida Console" panose="020B0609040504020204" pitchFamily="49" charset="0"/>
              </a:rPr>
              <a:t>',</a:t>
            </a:r>
            <a:r>
              <a:rPr lang="en-US" dirty="0" err="1">
                <a:latin typeface="Lucida Console" panose="020B0609040504020204" pitchFamily="49" charset="0"/>
              </a:rPr>
              <a:t>row.names</a:t>
            </a:r>
            <a:r>
              <a:rPr lang="en-US" dirty="0">
                <a:latin typeface="Lucida Console" panose="020B0609040504020204" pitchFamily="49" charset="0"/>
              </a:rPr>
              <a:t>=FALSE)</a:t>
            </a:r>
          </a:p>
        </p:txBody>
      </p:sp>
    </p:spTree>
    <p:extLst>
      <p:ext uri="{BB962C8B-B14F-4D97-AF65-F5344CB8AC3E}">
        <p14:creationId xmlns:p14="http://schemas.microsoft.com/office/powerpoint/2010/main" val="4113646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ideas to get you started…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715000"/>
          </a:xfrm>
        </p:spPr>
        <p:txBody>
          <a:bodyPr/>
          <a:lstStyle/>
          <a:p>
            <a:r>
              <a:rPr lang="en-US" dirty="0" smtClean="0"/>
              <a:t>Clustering</a:t>
            </a:r>
          </a:p>
          <a:p>
            <a:pPr lvl="1"/>
            <a:r>
              <a:rPr lang="en-US" dirty="0" smtClean="0"/>
              <a:t>There are many flavors…</a:t>
            </a:r>
          </a:p>
          <a:p>
            <a:pPr lvl="1"/>
            <a:endParaRPr lang="en-US" dirty="0"/>
          </a:p>
          <a:p>
            <a:r>
              <a:rPr lang="en-US" dirty="0" smtClean="0"/>
              <a:t>High variance probes</a:t>
            </a:r>
          </a:p>
          <a:p>
            <a:pPr lvl="1"/>
            <a:endParaRPr lang="en-US" dirty="0"/>
          </a:p>
          <a:p>
            <a:r>
              <a:rPr lang="en-US" dirty="0" smtClean="0"/>
              <a:t>Marker selection</a:t>
            </a:r>
          </a:p>
          <a:p>
            <a:pPr lvl="1"/>
            <a:r>
              <a:rPr lang="en-US" dirty="0" smtClean="0"/>
              <a:t>I.e., pick probes that typify response to certain drugs</a:t>
            </a:r>
          </a:p>
          <a:p>
            <a:pPr lvl="1"/>
            <a:endParaRPr lang="en-US" dirty="0"/>
          </a:p>
          <a:p>
            <a:r>
              <a:rPr lang="en-US" dirty="0" smtClean="0"/>
              <a:t>Use prior knowledge</a:t>
            </a:r>
          </a:p>
          <a:p>
            <a:pPr lvl="1"/>
            <a:r>
              <a:rPr lang="en-US" dirty="0" smtClean="0"/>
              <a:t>I.e., I know what that gene does</a:t>
            </a:r>
          </a:p>
          <a:p>
            <a:pPr lvl="1"/>
            <a:endParaRPr lang="en-US" dirty="0"/>
          </a:p>
          <a:p>
            <a:r>
              <a:rPr lang="en-US" dirty="0" smtClean="0"/>
              <a:t>Pick by eye</a:t>
            </a:r>
          </a:p>
          <a:p>
            <a:endParaRPr lang="en-US" dirty="0"/>
          </a:p>
          <a:p>
            <a:r>
              <a:rPr lang="en-US" dirty="0" smtClean="0"/>
              <a:t>Pick randomly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880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Everything you need: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48424" y="990600"/>
            <a:ext cx="3647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Lucida Console" panose="020B0609040504020204" pitchFamily="49" charset="0"/>
              </a:rPr>
              <a:t>bit.ly/</a:t>
            </a:r>
            <a:r>
              <a:rPr lang="en-US" sz="2800" dirty="0" err="1">
                <a:latin typeface="Lucida Console" panose="020B0609040504020204" pitchFamily="49" charset="0"/>
              </a:rPr>
              <a:t>PCCSEData</a:t>
            </a:r>
            <a:endParaRPr lang="en-US" sz="2800" dirty="0">
              <a:latin typeface="Lucida Console" panose="020B0609040504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1546058"/>
            <a:ext cx="5286375" cy="5143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71800" y="5334000"/>
            <a:ext cx="1905000" cy="15240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86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for the hack-a-thon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 a set of probes for your own P100 assay starting from the discovery proteomics data</a:t>
            </a:r>
          </a:p>
          <a:p>
            <a:pPr lvl="1"/>
            <a:r>
              <a:rPr lang="en-US" dirty="0" smtClean="0"/>
              <a:t>Pick ~100 probes</a:t>
            </a:r>
          </a:p>
          <a:p>
            <a:pPr lvl="1"/>
            <a:r>
              <a:rPr lang="en-US" dirty="0" smtClean="0"/>
              <a:t>For now, probes are at the level of the </a:t>
            </a:r>
            <a:r>
              <a:rPr lang="en-US" dirty="0" err="1" smtClean="0"/>
              <a:t>phosphosite</a:t>
            </a:r>
            <a:r>
              <a:rPr lang="en-US" dirty="0" smtClean="0"/>
              <a:t>, not the peptide itself</a:t>
            </a:r>
          </a:p>
          <a:p>
            <a:endParaRPr lang="en-US" dirty="0" smtClean="0"/>
          </a:p>
          <a:p>
            <a:r>
              <a:rPr lang="en-US" dirty="0" smtClean="0"/>
              <a:t>Select a guiding principle for how you will pick probes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Use R, Excel, or whatever you feel comfortable work with the data</a:t>
            </a:r>
          </a:p>
          <a:p>
            <a:endParaRPr lang="en-US" dirty="0"/>
          </a:p>
          <a:p>
            <a:r>
              <a:rPr lang="en-US" dirty="0" smtClean="0"/>
              <a:t>Provide a list for comparison with the other groups, and the original P100 probes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52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data</a:t>
            </a:r>
          </a:p>
          <a:p>
            <a:pPr lvl="1"/>
            <a:r>
              <a:rPr lang="en-US" dirty="0" smtClean="0"/>
              <a:t>3 versions for your consideration:</a:t>
            </a:r>
          </a:p>
          <a:p>
            <a:pPr lvl="2"/>
            <a:r>
              <a:rPr lang="en-US" dirty="0" smtClean="0"/>
              <a:t>Unfiltered (every site detected, even if only in 1 experiment</a:t>
            </a:r>
          </a:p>
          <a:p>
            <a:pPr lvl="2"/>
            <a:r>
              <a:rPr lang="en-US" dirty="0" smtClean="0"/>
              <a:t>Filtered (only sites detected in 75% of experiments are present)</a:t>
            </a:r>
          </a:p>
          <a:p>
            <a:pPr lvl="2"/>
            <a:r>
              <a:rPr lang="en-US" dirty="0" smtClean="0"/>
              <a:t>Imputed (filtered + fill in missing values based on normal distribution)</a:t>
            </a:r>
          </a:p>
          <a:p>
            <a:pPr lvl="1"/>
            <a:endParaRPr lang="en-US" dirty="0"/>
          </a:p>
          <a:p>
            <a:r>
              <a:rPr lang="en-US" dirty="0" smtClean="0"/>
              <a:t>A method of reading source data</a:t>
            </a:r>
          </a:p>
          <a:p>
            <a:pPr lvl="1"/>
            <a:r>
              <a:rPr lang="en-US" dirty="0" smtClean="0"/>
              <a:t>R, Excel</a:t>
            </a:r>
          </a:p>
          <a:p>
            <a:pPr lvl="1"/>
            <a:endParaRPr lang="en-US" dirty="0"/>
          </a:p>
          <a:p>
            <a:r>
              <a:rPr lang="en-US" dirty="0" smtClean="0"/>
              <a:t>A method of grouping and/or choosing probes</a:t>
            </a:r>
          </a:p>
          <a:p>
            <a:endParaRPr lang="en-US" dirty="0"/>
          </a:p>
          <a:p>
            <a:r>
              <a:rPr lang="en-US" dirty="0" smtClean="0"/>
              <a:t>A method for writing a “csv” file in a standard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18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 of separation of replicates from non-replicates for each </a:t>
            </a:r>
            <a:r>
              <a:rPr lang="en-US" dirty="0" smtClean="0"/>
              <a:t>team</a:t>
            </a:r>
          </a:p>
          <a:p>
            <a:endParaRPr lang="en-US" dirty="0"/>
          </a:p>
          <a:p>
            <a:r>
              <a:rPr lang="en-US" dirty="0" smtClean="0"/>
              <a:t>Comparison to current P100 probes</a:t>
            </a:r>
          </a:p>
          <a:p>
            <a:endParaRPr lang="en-US" dirty="0"/>
          </a:p>
          <a:p>
            <a:r>
              <a:rPr lang="en-US" dirty="0" smtClean="0"/>
              <a:t>Comparison among all teams’ solutions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79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notes on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data are ratios of treatment to DMSO control</a:t>
            </a:r>
          </a:p>
          <a:p>
            <a:endParaRPr lang="en-US" dirty="0"/>
          </a:p>
          <a:p>
            <a:r>
              <a:rPr lang="en-US" dirty="0" smtClean="0"/>
              <a:t>Ratios have been log</a:t>
            </a:r>
            <a:r>
              <a:rPr lang="en-US" baseline="-25000" dirty="0" smtClean="0"/>
              <a:t>2</a:t>
            </a:r>
            <a:r>
              <a:rPr lang="en-US" dirty="0" smtClean="0"/>
              <a:t> transformed</a:t>
            </a:r>
          </a:p>
          <a:p>
            <a:endParaRPr lang="en-US" dirty="0"/>
          </a:p>
          <a:p>
            <a:r>
              <a:rPr lang="en-US" dirty="0" smtClean="0"/>
              <a:t>Consider row median normalizing and/or z-scoring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443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file format: GCT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324600"/>
            <a:ext cx="8610600" cy="533400"/>
          </a:xfrm>
        </p:spPr>
        <p:txBody>
          <a:bodyPr/>
          <a:lstStyle/>
          <a:p>
            <a:r>
              <a:rPr lang="en-US" dirty="0" smtClean="0"/>
              <a:t>This is a tab-delimited text file; you can drag/drop into Excel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012" y="881922"/>
            <a:ext cx="4877188" cy="523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49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the data using the P100 code-base in 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2192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ucida Console" panose="020B0609040504020204" pitchFamily="49" charset="0"/>
              </a:rPr>
              <a:t>#download or copy the R code and source data to a directory on your machine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#create a blank </a:t>
            </a:r>
            <a:r>
              <a:rPr lang="en-US" dirty="0" err="1" smtClean="0">
                <a:latin typeface="Lucida Console" panose="020B0609040504020204" pitchFamily="49" charset="0"/>
              </a:rPr>
              <a:t>Rstudio</a:t>
            </a:r>
            <a:r>
              <a:rPr lang="en-US" dirty="0" smtClean="0">
                <a:latin typeface="Lucida Console" panose="020B0609040504020204" pitchFamily="49" charset="0"/>
              </a:rPr>
              <a:t> project in this directory (or </a:t>
            </a:r>
            <a:r>
              <a:rPr lang="en-US" dirty="0" err="1" smtClean="0">
                <a:latin typeface="Lucida Console" panose="020B0609040504020204" pitchFamily="49" charset="0"/>
              </a:rPr>
              <a:t>setwd</a:t>
            </a:r>
            <a:r>
              <a:rPr lang="en-US" dirty="0" smtClean="0">
                <a:latin typeface="Lucida Console" panose="020B0609040504020204" pitchFamily="49" charset="0"/>
              </a:rPr>
              <a:t> to here if just using R)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err="1" smtClean="0">
                <a:latin typeface="Lucida Console" panose="020B0609040504020204" pitchFamily="49" charset="0"/>
              </a:rPr>
              <a:t>install.packages</a:t>
            </a:r>
            <a:r>
              <a:rPr lang="en-US" dirty="0" smtClean="0">
                <a:latin typeface="Lucida Console" panose="020B0609040504020204" pitchFamily="49" charset="0"/>
              </a:rPr>
              <a:t>(‘</a:t>
            </a:r>
            <a:r>
              <a:rPr lang="en-US" dirty="0" err="1" smtClean="0">
                <a:latin typeface="Lucida Console" panose="020B0609040504020204" pitchFamily="49" charset="0"/>
              </a:rPr>
              <a:t>jsonlite</a:t>
            </a:r>
            <a:r>
              <a:rPr lang="en-US" dirty="0" smtClean="0">
                <a:latin typeface="Lucida Console" panose="020B0609040504020204" pitchFamily="49" charset="0"/>
              </a:rPr>
              <a:t>’) #if not installed already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</a:rPr>
              <a:t>source(‘p100_processing.R’)</a:t>
            </a:r>
          </a:p>
          <a:p>
            <a:endParaRPr lang="en-US" dirty="0" smtClean="0">
              <a:latin typeface="Lucida Console" panose="020B0609040504020204" pitchFamily="49" charset="0"/>
            </a:endParaRPr>
          </a:p>
          <a:p>
            <a:r>
              <a:rPr lang="en-US" dirty="0" err="1" smtClean="0">
                <a:latin typeface="Lucida Console" panose="020B0609040504020204" pitchFamily="49" charset="0"/>
              </a:rPr>
              <a:t>dataObject</a:t>
            </a:r>
            <a:r>
              <a:rPr lang="en-US" dirty="0">
                <a:latin typeface="Lucida Console" panose="020B0609040504020204" pitchFamily="49" charset="0"/>
              </a:rPr>
              <a:t>&lt;-P100provideGCTlistObjectFromFile(‘</a:t>
            </a:r>
            <a:r>
              <a:rPr lang="en-US" dirty="0" smtClean="0">
                <a:latin typeface="Lucida Console" panose="020B0609040504020204" pitchFamily="49" charset="0"/>
              </a:rPr>
              <a:t>p100_sourcedata_….</a:t>
            </a:r>
            <a:r>
              <a:rPr lang="en-US" dirty="0" err="1" smtClean="0">
                <a:latin typeface="Lucida Console" panose="020B0609040504020204" pitchFamily="49" charset="0"/>
              </a:rPr>
              <a:t>gct</a:t>
            </a:r>
            <a:r>
              <a:rPr lang="en-US" dirty="0" smtClean="0">
                <a:latin typeface="Lucida Console" panose="020B0609040504020204" pitchFamily="49" charset="0"/>
              </a:rPr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3889832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the data using the P100 code-base in 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012" y="858809"/>
            <a:ext cx="4877188" cy="52371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9144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Lucida Console" panose="020B0609040504020204" pitchFamily="49" charset="0"/>
              </a:rPr>
              <a:t>dataObject</a:t>
            </a:r>
            <a:r>
              <a:rPr lang="en-US" sz="1200" dirty="0" smtClean="0">
                <a:latin typeface="Lucida Console" panose="020B0609040504020204" pitchFamily="49" charset="0"/>
              </a:rPr>
              <a:t>$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 smtClean="0">
                <a:latin typeface="Lucida Console" panose="020B0609040504020204" pitchFamily="49" charset="0"/>
              </a:rPr>
              <a:t>static_headers</a:t>
            </a:r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2800" y="82296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Lucida Console" panose="020B0609040504020204" pitchFamily="49" charset="0"/>
              </a:rPr>
              <a:t>dataObject</a:t>
            </a:r>
            <a:r>
              <a:rPr lang="en-US" sz="1200" dirty="0" smtClean="0">
                <a:latin typeface="Lucida Console" panose="020B0609040504020204" pitchFamily="49" charset="0"/>
              </a:rPr>
              <a:t>$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 smtClean="0">
                <a:latin typeface="Lucida Console" panose="020B0609040504020204" pitchFamily="49" charset="0"/>
              </a:rPr>
              <a:t>surviving_headers</a:t>
            </a:r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477404"/>
            <a:ext cx="2210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Lucida Console" panose="020B0609040504020204" pitchFamily="49" charset="0"/>
              </a:rPr>
              <a:t>dataObject</a:t>
            </a:r>
            <a:r>
              <a:rPr lang="en-US" sz="1200" dirty="0" smtClean="0">
                <a:latin typeface="Lucida Console" panose="020B0609040504020204" pitchFamily="49" charset="0"/>
              </a:rPr>
              <a:t>$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surviving_rowAnnots</a:t>
            </a:r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0206" y="3023359"/>
            <a:ext cx="2210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Lucida Console" panose="020B0609040504020204" pitchFamily="49" charset="0"/>
              </a:rPr>
              <a:t>dataObject</a:t>
            </a:r>
            <a:r>
              <a:rPr lang="en-US" sz="1200" dirty="0" smtClean="0">
                <a:latin typeface="Lucida Console" panose="020B0609040504020204" pitchFamily="49" charset="0"/>
              </a:rPr>
              <a:t>$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 smtClean="0">
                <a:latin typeface="Lucida Console" panose="020B0609040504020204" pitchFamily="49" charset="0"/>
              </a:rPr>
              <a:t>dt</a:t>
            </a:r>
            <a:endParaRPr lang="en-US" sz="1200" dirty="0">
              <a:latin typeface="Lucida Console" panose="020B0609040504020204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629400" y="1284625"/>
            <a:ext cx="838200" cy="4679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958840" y="3352800"/>
            <a:ext cx="1203572" cy="3155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105094" y="1448690"/>
            <a:ext cx="1105094" cy="3039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105094" y="4114800"/>
            <a:ext cx="1105094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933479"/>
      </p:ext>
    </p:extLst>
  </p:cSld>
  <p:clrMapOvr>
    <a:masterClrMapping/>
  </p:clrMapOvr>
</p:sld>
</file>

<file path=ppt/theme/theme1.xml><?xml version="1.0" encoding="utf-8"?>
<a:theme xmlns:a="http://schemas.openxmlformats.org/drawingml/2006/main" name="BROAD - Proteomics - Master Template">
  <a:themeElements>
    <a:clrScheme name="Broad Color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oad Color Bullets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road Color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oad Color Bulle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oad Color Bulle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oad Color Bulle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oad Color Bulle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oad Color Bulle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oad Color Bulle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oad Color Bulle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oad Color Bulle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oad Color Bulle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oad Color Bulle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oad Color Bulle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ROAD-April2010Presentation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road Color Bullets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road Color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oad Color Bulle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oad Color Bulle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oad Color Bulle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oad Color Bulle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oad Color Bulle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oad Color Bulle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oad Color Bulle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oad Color Bulle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oad Color Bulle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oad Color Bulle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oad Color Bulle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ROAD-April2010Presentation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road Color Bullets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road Color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oad Color Bulle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oad Color Bulle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oad Color Bulle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oad Color Bulle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oad Color Bulle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oad Color Bulle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oad Color Bulle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oad Color Bulle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oad Color Bulle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oad Color Bulle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oad Color Bulle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BROAD-April2010Presentation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road Color Bullets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road Color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oad Color Bulle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oad Color Bulle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oad Color Bulle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oad Color Bulle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oad Color Bulle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oad Color Bulle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oad Color Bulle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oad Color Bulle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oad Color Bulle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oad Color Bulle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oad Color Bulle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BROAD - Proteomics - Master Template">
  <a:themeElements>
    <a:clrScheme name="Broad Color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oad Color Bullets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road Color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oad Color Bulle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oad Color Bulle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oad Color Bulle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oad Color Bulle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oad Color Bulle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oad Color Bulle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oad Color Bulle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oad Color Bulle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oad Color Bulle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oad Color Bulle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oad Color Bulle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BROAD - Proteomics - Master Template">
  <a:themeElements>
    <a:clrScheme name="Broad Color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oad Color Bullets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road Color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oad Color Bulle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oad Color Bulle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oad Color Bulle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oad Color Bulle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oad Color Bulle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oad Color Bulle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oad Color Bulle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oad Color Bulle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oad Color Bulle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oad Color Bulle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oad Color Bulle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BROAD-April2010Presentation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road Color Bullets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road Color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oad Color Bulle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oad Color Bulle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oad Color Bulle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oad Color Bulle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oad Color Bulle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oad Color Bulle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oad Color Bulle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oad Color Bulle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oad Color Bulle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oad Color Bulle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oad Color Bulle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4_BROAD-April2010Presentation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road Color Bullets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road Color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oad Color Bulle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oad Color Bulle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oad Color Bulle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oad Color Bulle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oad Color Bulle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oad Color Bulle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oad Color Bulle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oad Color Bulle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oad Color Bulle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oad Color Bulle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oad Color Bulle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BROAD - Proteomics - Master Template</Template>
  <TotalTime>6191</TotalTime>
  <Words>489</Words>
  <Application>Microsoft Office PowerPoint</Application>
  <PresentationFormat>On-screen Show (4:3)</PresentationFormat>
  <Paragraphs>126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Arial</vt:lpstr>
      <vt:lpstr>Calibri</vt:lpstr>
      <vt:lpstr>Lucida Console</vt:lpstr>
      <vt:lpstr>Times</vt:lpstr>
      <vt:lpstr>Wingdings</vt:lpstr>
      <vt:lpstr>BROAD - Proteomics - Master Template</vt:lpstr>
      <vt:lpstr>BROAD-April2010PresentationMaster</vt:lpstr>
      <vt:lpstr>1_BROAD-April2010PresentationMaster</vt:lpstr>
      <vt:lpstr>2_BROAD-April2010PresentationMaster</vt:lpstr>
      <vt:lpstr>1_BROAD - Proteomics - Master Template</vt:lpstr>
      <vt:lpstr>2_BROAD - Proteomics - Master Template</vt:lpstr>
      <vt:lpstr>3_BROAD-April2010PresentationMaster</vt:lpstr>
      <vt:lpstr>4_BROAD-April2010PresentationMaster</vt:lpstr>
      <vt:lpstr>NEU Proteomics Capstone Module: Hack-a-thon 1: Pick Your Own Probe Set</vt:lpstr>
      <vt:lpstr>Everything you need:</vt:lpstr>
      <vt:lpstr>Goal for the hack-a-thon</vt:lpstr>
      <vt:lpstr>What you will need</vt:lpstr>
      <vt:lpstr>Evaluation Metrics</vt:lpstr>
      <vt:lpstr>Additional notes on the data</vt:lpstr>
      <vt:lpstr>Data file format: GCT</vt:lpstr>
      <vt:lpstr>Reading the data using the P100 code-base in R</vt:lpstr>
      <vt:lpstr>Reading the data using the P100 code-base in R</vt:lpstr>
      <vt:lpstr>Explanation of the dataObject</vt:lpstr>
      <vt:lpstr>A tool to visualize GCT and other matrix data</vt:lpstr>
      <vt:lpstr>Desired output format (.csv file):</vt:lpstr>
      <vt:lpstr>Reading the data using the P100 code-base in R</vt:lpstr>
      <vt:lpstr>Some ideas to get you started…</vt:lpstr>
    </vt:vector>
  </TitlesOfParts>
  <Company>The Broad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Going Wide with Targeted Proteomics: The Rise of Unhole-y Data</dc:title>
  <dc:creator>Jacob Jaffe</dc:creator>
  <cp:lastModifiedBy>Jacob Jaffe</cp:lastModifiedBy>
  <cp:revision>118</cp:revision>
  <dcterms:created xsi:type="dcterms:W3CDTF">2013-03-14T13:33:18Z</dcterms:created>
  <dcterms:modified xsi:type="dcterms:W3CDTF">2017-05-09T12:44:36Z</dcterms:modified>
</cp:coreProperties>
</file>