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313"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336" r:id="rId21"/>
    <p:sldId id="298" r:id="rId22"/>
    <p:sldId id="299" r:id="rId23"/>
    <p:sldId id="300" r:id="rId24"/>
    <p:sldId id="262" r:id="rId25"/>
    <p:sldId id="263" r:id="rId26"/>
    <p:sldId id="266" r:id="rId27"/>
    <p:sldId id="267" r:id="rId28"/>
    <p:sldId id="264" r:id="rId29"/>
    <p:sldId id="275" r:id="rId30"/>
    <p:sldId id="276" r:id="rId31"/>
    <p:sldId id="268" r:id="rId32"/>
    <p:sldId id="265" r:id="rId33"/>
    <p:sldId id="270" r:id="rId34"/>
    <p:sldId id="271" r:id="rId35"/>
    <p:sldId id="272" r:id="rId36"/>
    <p:sldId id="269" r:id="rId37"/>
    <p:sldId id="301" r:id="rId38"/>
    <p:sldId id="309" r:id="rId39"/>
    <p:sldId id="278" r:id="rId40"/>
    <p:sldId id="304" r:id="rId41"/>
    <p:sldId id="305" r:id="rId42"/>
    <p:sldId id="307" r:id="rId43"/>
    <p:sldId id="311" r:id="rId44"/>
    <p:sldId id="312" r:id="rId45"/>
    <p:sldId id="354" r:id="rId46"/>
    <p:sldId id="355" r:id="rId47"/>
    <p:sldId id="356" r:id="rId48"/>
    <p:sldId id="358" r:id="rId49"/>
    <p:sldId id="359" r:id="rId50"/>
    <p:sldId id="360" r:id="rId51"/>
    <p:sldId id="362" r:id="rId52"/>
    <p:sldId id="314" r:id="rId53"/>
    <p:sldId id="273" r:id="rId54"/>
    <p:sldId id="353" r:id="rId55"/>
    <p:sldId id="28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howGuides="1">
      <p:cViewPr varScale="1">
        <p:scale>
          <a:sx n="74" d="100"/>
          <a:sy n="74" d="100"/>
        </p:scale>
        <p:origin x="-108" y="-768"/>
      </p:cViewPr>
      <p:guideLst>
        <p:guide orient="horz" pos="2160"/>
        <p:guide pos="2688"/>
      </p:guideLst>
    </p:cSldViewPr>
  </p:slideViewPr>
  <p:notesTextViewPr>
    <p:cViewPr>
      <p:scale>
        <a:sx n="1" d="1"/>
        <a:sy n="1" d="1"/>
      </p:scale>
      <p:origin x="0" y="0"/>
    </p:cViewPr>
  </p:notesTextViewPr>
  <p:sorterViewPr>
    <p:cViewPr>
      <p:scale>
        <a:sx n="100" d="100"/>
        <a:sy n="100" d="100"/>
      </p:scale>
      <p:origin x="0" y="182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C94D6C-A158-4355-85B3-7FBA3EC96373}" type="datetimeFigureOut">
              <a:rPr lang="en-US" smtClean="0"/>
              <a:t>4/24/2017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3C9A33-8966-4667-9B07-8258D219C494}" type="slidenum">
              <a:rPr lang="en-US" smtClean="0"/>
              <a:t>‹#›</a:t>
            </a:fld>
            <a:endParaRPr lang="en-US"/>
          </a:p>
        </p:txBody>
      </p:sp>
    </p:spTree>
    <p:extLst>
      <p:ext uri="{BB962C8B-B14F-4D97-AF65-F5344CB8AC3E}">
        <p14:creationId xmlns:p14="http://schemas.microsoft.com/office/powerpoint/2010/main" val="4128788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6313" y="468313"/>
            <a:ext cx="2365375" cy="1774825"/>
          </a:xfrm>
        </p:spPr>
      </p:sp>
      <p:sp>
        <p:nvSpPr>
          <p:cNvPr id="3" name="Notes Placeholder 2"/>
          <p:cNvSpPr>
            <a:spLocks noGrp="1"/>
          </p:cNvSpPr>
          <p:nvPr>
            <p:ph type="body" idx="1"/>
          </p:nvPr>
        </p:nvSpPr>
        <p:spPr/>
        <p:txBody>
          <a:bodyPr/>
          <a:lstStyle/>
          <a:p>
            <a:r>
              <a:rPr lang="en-US" dirty="0" smtClean="0"/>
              <a:t>Idea for rapidly screening large data sets with either many sample files or many peptides. </a:t>
            </a:r>
          </a:p>
          <a:p>
            <a:r>
              <a:rPr lang="en-US" dirty="0" smtClean="0"/>
              <a:t>Panels show a response curve for a peptide (Red) with a heavy-labeled peptide spiked in as the standard</a:t>
            </a:r>
            <a:r>
              <a:rPr lang="en-US" baseline="0" dirty="0" smtClean="0"/>
              <a:t> (Blue). </a:t>
            </a:r>
          </a:p>
          <a:p>
            <a:r>
              <a:rPr lang="en-US" baseline="0" dirty="0" smtClean="0"/>
              <a:t>Here, RT plots are shown in the upper right and the peak area CV plots are in the lower right. </a:t>
            </a:r>
            <a:endParaRPr lang="en-US" dirty="0"/>
          </a:p>
        </p:txBody>
      </p:sp>
      <p:sp>
        <p:nvSpPr>
          <p:cNvPr id="4" name="Slide Number Placeholder 3"/>
          <p:cNvSpPr>
            <a:spLocks noGrp="1"/>
          </p:cNvSpPr>
          <p:nvPr>
            <p:ph type="sldNum" sz="quarter" idx="10"/>
          </p:nvPr>
        </p:nvSpPr>
        <p:spPr/>
        <p:txBody>
          <a:bodyPr/>
          <a:lstStyle/>
          <a:p>
            <a:fld id="{1BA22E0F-F38E-4A42-9D52-322124DAE973}" type="slidenum">
              <a:rPr lang="en-US" smtClean="0"/>
              <a:pPr/>
              <a:t>43</a:t>
            </a:fld>
            <a:endParaRPr lang="en-US"/>
          </a:p>
        </p:txBody>
      </p:sp>
    </p:spTree>
    <p:extLst>
      <p:ext uri="{BB962C8B-B14F-4D97-AF65-F5344CB8AC3E}">
        <p14:creationId xmlns:p14="http://schemas.microsoft.com/office/powerpoint/2010/main" val="406598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view</a:t>
            </a:r>
            <a:r>
              <a:rPr lang="en-US" baseline="0" dirty="0" smtClean="0"/>
              <a:t> of the Peak Area plots is changed so that the signal is normalized to 100%, you can quickly observe for interferences.  </a:t>
            </a:r>
          </a:p>
          <a:p>
            <a:r>
              <a:rPr lang="en-US" baseline="0" dirty="0" smtClean="0"/>
              <a:t>Here, the heavy peptide has the same signal in all samples, the brown transition having the largest contribution to the overall signal. </a:t>
            </a:r>
          </a:p>
          <a:p>
            <a:r>
              <a:rPr lang="en-US" baseline="0" dirty="0" smtClean="0"/>
              <a:t>When looking at the light peptide (low to high concentration left to right) in this data set, you can see the purple transition is too large, in comparison to the heavy peptide, and it decreases in size as the light peptide concentration increases.  This is a quick way to visualize interferences in a response curve or any set of sample replicates. </a:t>
            </a:r>
            <a:endParaRPr lang="en-US" dirty="0"/>
          </a:p>
        </p:txBody>
      </p:sp>
      <p:sp>
        <p:nvSpPr>
          <p:cNvPr id="4" name="Slide Number Placeholder 3"/>
          <p:cNvSpPr>
            <a:spLocks noGrp="1"/>
          </p:cNvSpPr>
          <p:nvPr>
            <p:ph type="sldNum" sz="quarter" idx="10"/>
          </p:nvPr>
        </p:nvSpPr>
        <p:spPr/>
        <p:txBody>
          <a:bodyPr/>
          <a:lstStyle/>
          <a:p>
            <a:fld id="{1BA22E0F-F38E-4A42-9D52-322124DAE973}" type="slidenum">
              <a:rPr lang="en-US" smtClean="0"/>
              <a:pPr/>
              <a:t>44</a:t>
            </a:fld>
            <a:endParaRPr lang="en-US"/>
          </a:p>
        </p:txBody>
      </p:sp>
    </p:spTree>
    <p:extLst>
      <p:ext uri="{BB962C8B-B14F-4D97-AF65-F5344CB8AC3E}">
        <p14:creationId xmlns:p14="http://schemas.microsoft.com/office/powerpoint/2010/main" val="148765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B8B000-F48D-444A-9720-0E05C3B944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1F15-854B-453F-990C-330048B1E03A}" type="slidenum">
              <a:rPr lang="en-US" smtClean="0"/>
              <a:t>‹#›</a:t>
            </a:fld>
            <a:endParaRPr lang="en-US"/>
          </a:p>
        </p:txBody>
      </p:sp>
    </p:spTree>
    <p:extLst>
      <p:ext uri="{BB962C8B-B14F-4D97-AF65-F5344CB8AC3E}">
        <p14:creationId xmlns:p14="http://schemas.microsoft.com/office/powerpoint/2010/main" val="71307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8B000-F48D-444A-9720-0E05C3B944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1F15-854B-453F-990C-330048B1E03A}" type="slidenum">
              <a:rPr lang="en-US" smtClean="0"/>
              <a:t>‹#›</a:t>
            </a:fld>
            <a:endParaRPr lang="en-US"/>
          </a:p>
        </p:txBody>
      </p:sp>
    </p:spTree>
    <p:extLst>
      <p:ext uri="{BB962C8B-B14F-4D97-AF65-F5344CB8AC3E}">
        <p14:creationId xmlns:p14="http://schemas.microsoft.com/office/powerpoint/2010/main" val="6626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8B000-F48D-444A-9720-0E05C3B944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1F15-854B-453F-990C-330048B1E03A}" type="slidenum">
              <a:rPr lang="en-US" smtClean="0"/>
              <a:t>‹#›</a:t>
            </a:fld>
            <a:endParaRPr lang="en-US"/>
          </a:p>
        </p:txBody>
      </p:sp>
    </p:spTree>
    <p:extLst>
      <p:ext uri="{BB962C8B-B14F-4D97-AF65-F5344CB8AC3E}">
        <p14:creationId xmlns:p14="http://schemas.microsoft.com/office/powerpoint/2010/main" val="382235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8B000-F48D-444A-9720-0E05C3B944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1F15-854B-453F-990C-330048B1E03A}" type="slidenum">
              <a:rPr lang="en-US" smtClean="0"/>
              <a:t>‹#›</a:t>
            </a:fld>
            <a:endParaRPr lang="en-US"/>
          </a:p>
        </p:txBody>
      </p:sp>
    </p:spTree>
    <p:extLst>
      <p:ext uri="{BB962C8B-B14F-4D97-AF65-F5344CB8AC3E}">
        <p14:creationId xmlns:p14="http://schemas.microsoft.com/office/powerpoint/2010/main" val="210844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B8B000-F48D-444A-9720-0E05C3B944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1F15-854B-453F-990C-330048B1E03A}" type="slidenum">
              <a:rPr lang="en-US" smtClean="0"/>
              <a:t>‹#›</a:t>
            </a:fld>
            <a:endParaRPr lang="en-US"/>
          </a:p>
        </p:txBody>
      </p:sp>
    </p:spTree>
    <p:extLst>
      <p:ext uri="{BB962C8B-B14F-4D97-AF65-F5344CB8AC3E}">
        <p14:creationId xmlns:p14="http://schemas.microsoft.com/office/powerpoint/2010/main" val="87171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B8B000-F48D-444A-9720-0E05C3B94448}"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1F15-854B-453F-990C-330048B1E03A}" type="slidenum">
              <a:rPr lang="en-US" smtClean="0"/>
              <a:t>‹#›</a:t>
            </a:fld>
            <a:endParaRPr lang="en-US"/>
          </a:p>
        </p:txBody>
      </p:sp>
    </p:spTree>
    <p:extLst>
      <p:ext uri="{BB962C8B-B14F-4D97-AF65-F5344CB8AC3E}">
        <p14:creationId xmlns:p14="http://schemas.microsoft.com/office/powerpoint/2010/main" val="161834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B8B000-F48D-444A-9720-0E05C3B94448}"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91F15-854B-453F-990C-330048B1E03A}" type="slidenum">
              <a:rPr lang="en-US" smtClean="0"/>
              <a:t>‹#›</a:t>
            </a:fld>
            <a:endParaRPr lang="en-US"/>
          </a:p>
        </p:txBody>
      </p:sp>
    </p:spTree>
    <p:extLst>
      <p:ext uri="{BB962C8B-B14F-4D97-AF65-F5344CB8AC3E}">
        <p14:creationId xmlns:p14="http://schemas.microsoft.com/office/powerpoint/2010/main" val="47453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B8B000-F48D-444A-9720-0E05C3B94448}"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191F15-854B-453F-990C-330048B1E03A}" type="slidenum">
              <a:rPr lang="en-US" smtClean="0"/>
              <a:t>‹#›</a:t>
            </a:fld>
            <a:endParaRPr lang="en-US"/>
          </a:p>
        </p:txBody>
      </p:sp>
    </p:spTree>
    <p:extLst>
      <p:ext uri="{BB962C8B-B14F-4D97-AF65-F5344CB8AC3E}">
        <p14:creationId xmlns:p14="http://schemas.microsoft.com/office/powerpoint/2010/main" val="87197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8B000-F48D-444A-9720-0E05C3B94448}"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191F15-854B-453F-990C-330048B1E03A}" type="slidenum">
              <a:rPr lang="en-US" smtClean="0"/>
              <a:t>‹#›</a:t>
            </a:fld>
            <a:endParaRPr lang="en-US"/>
          </a:p>
        </p:txBody>
      </p:sp>
    </p:spTree>
    <p:extLst>
      <p:ext uri="{BB962C8B-B14F-4D97-AF65-F5344CB8AC3E}">
        <p14:creationId xmlns:p14="http://schemas.microsoft.com/office/powerpoint/2010/main" val="236346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B8B000-F48D-444A-9720-0E05C3B94448}"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1F15-854B-453F-990C-330048B1E03A}" type="slidenum">
              <a:rPr lang="en-US" smtClean="0"/>
              <a:t>‹#›</a:t>
            </a:fld>
            <a:endParaRPr lang="en-US"/>
          </a:p>
        </p:txBody>
      </p:sp>
    </p:spTree>
    <p:extLst>
      <p:ext uri="{BB962C8B-B14F-4D97-AF65-F5344CB8AC3E}">
        <p14:creationId xmlns:p14="http://schemas.microsoft.com/office/powerpoint/2010/main" val="252686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B8B000-F48D-444A-9720-0E05C3B94448}"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1F15-854B-453F-990C-330048B1E03A}" type="slidenum">
              <a:rPr lang="en-US" smtClean="0"/>
              <a:t>‹#›</a:t>
            </a:fld>
            <a:endParaRPr lang="en-US"/>
          </a:p>
        </p:txBody>
      </p:sp>
    </p:spTree>
    <p:extLst>
      <p:ext uri="{BB962C8B-B14F-4D97-AF65-F5344CB8AC3E}">
        <p14:creationId xmlns:p14="http://schemas.microsoft.com/office/powerpoint/2010/main" val="180475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8B000-F48D-444A-9720-0E05C3B94448}" type="datetimeFigureOut">
              <a:rPr lang="en-US" smtClean="0"/>
              <a:t>4/20/2017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91F15-854B-453F-990C-330048B1E03A}" type="slidenum">
              <a:rPr lang="en-US" smtClean="0"/>
              <a:t>‹#›</a:t>
            </a:fld>
            <a:endParaRPr lang="en-US"/>
          </a:p>
        </p:txBody>
      </p:sp>
    </p:spTree>
    <p:extLst>
      <p:ext uri="{BB962C8B-B14F-4D97-AF65-F5344CB8AC3E}">
        <p14:creationId xmlns:p14="http://schemas.microsoft.com/office/powerpoint/2010/main" val="810430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jpg"/><Relationship Id="rId7" Type="http://schemas.openxmlformats.org/officeDocument/2006/relationships/image" Target="../media/image36.png"/><Relationship Id="rId2" Type="http://schemas.openxmlformats.org/officeDocument/2006/relationships/image" Target="../media/image31.jpg"/><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 Id="rId9"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smtClean="0"/>
              <a:t>Targeted Proteomics </a:t>
            </a:r>
            <a:r>
              <a:rPr lang="en-US" sz="3600" dirty="0"/>
              <a:t>i</a:t>
            </a:r>
            <a:r>
              <a:rPr lang="en-US" sz="3600" dirty="0" smtClean="0"/>
              <a:t>n Skyline:</a:t>
            </a:r>
            <a:br>
              <a:rPr lang="en-US" sz="3600" dirty="0" smtClean="0"/>
            </a:br>
            <a:r>
              <a:rPr lang="en-US" sz="3600" dirty="0" smtClean="0"/>
              <a:t>Experimental Design, Method Development, and Statistical Analysis</a:t>
            </a:r>
            <a:endParaRPr lang="en-US" sz="3600" dirty="0"/>
          </a:p>
        </p:txBody>
      </p:sp>
      <p:sp>
        <p:nvSpPr>
          <p:cNvPr id="3" name="Subtitle 2"/>
          <p:cNvSpPr>
            <a:spLocks noGrp="1"/>
          </p:cNvSpPr>
          <p:nvPr>
            <p:ph type="subTitle" idx="1"/>
          </p:nvPr>
        </p:nvSpPr>
        <p:spPr>
          <a:xfrm>
            <a:off x="1371600" y="4419600"/>
            <a:ext cx="6400800" cy="1219200"/>
          </a:xfrm>
        </p:spPr>
        <p:txBody>
          <a:bodyPr>
            <a:noAutofit/>
          </a:bodyPr>
          <a:lstStyle/>
          <a:p>
            <a:r>
              <a:rPr lang="en-US" sz="2400" dirty="0" smtClean="0"/>
              <a:t>Northeastern University </a:t>
            </a:r>
          </a:p>
          <a:p>
            <a:r>
              <a:rPr lang="en-US" sz="2400" dirty="0" smtClean="0"/>
              <a:t>May 1-3, 2017</a:t>
            </a:r>
          </a:p>
          <a:p>
            <a:r>
              <a:rPr lang="en-US" sz="2400" dirty="0" smtClean="0"/>
              <a:t>Brendan MacLean, Lindsay </a:t>
            </a:r>
            <a:r>
              <a:rPr lang="en-US" sz="2400" dirty="0" err="1" smtClean="0"/>
              <a:t>Pino</a:t>
            </a:r>
            <a:r>
              <a:rPr lang="en-US" sz="2400" dirty="0" smtClean="0"/>
              <a:t>, Susan </a:t>
            </a:r>
            <a:r>
              <a:rPr lang="en-US" sz="2400" dirty="0" err="1" smtClean="0"/>
              <a:t>Abbatiello</a:t>
            </a:r>
            <a:endParaRPr lang="en-US" sz="2400" dirty="0"/>
          </a:p>
        </p:txBody>
      </p:sp>
    </p:spTree>
    <p:extLst>
      <p:ext uri="{BB962C8B-B14F-4D97-AF65-F5344CB8AC3E}">
        <p14:creationId xmlns:p14="http://schemas.microsoft.com/office/powerpoint/2010/main" val="3066953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914400" y="274638"/>
            <a:ext cx="8229600" cy="944562"/>
          </a:xfrm>
        </p:spPr>
        <p:txBody>
          <a:bodyPr/>
          <a:lstStyle/>
          <a:p>
            <a:pPr algn="l"/>
            <a:r>
              <a:rPr lang="en-US" sz="2800" dirty="0"/>
              <a:t>Considerations in Developing </a:t>
            </a:r>
            <a:r>
              <a:rPr lang="en-US" sz="2800" dirty="0" smtClean="0"/>
              <a:t>Targeted </a:t>
            </a:r>
            <a:r>
              <a:rPr lang="en-US" sz="2800" dirty="0"/>
              <a:t>Assay</a:t>
            </a:r>
          </a:p>
        </p:txBody>
      </p:sp>
      <p:sp>
        <p:nvSpPr>
          <p:cNvPr id="160771" name="Rectangle 3"/>
          <p:cNvSpPr>
            <a:spLocks noGrp="1" noChangeArrowheads="1"/>
          </p:cNvSpPr>
          <p:nvPr>
            <p:ph type="body" idx="1"/>
          </p:nvPr>
        </p:nvSpPr>
        <p:spPr>
          <a:xfrm>
            <a:off x="685800" y="1295400"/>
            <a:ext cx="8229600" cy="5303520"/>
          </a:xfrm>
        </p:spPr>
        <p:txBody>
          <a:bodyPr/>
          <a:lstStyle/>
          <a:p>
            <a:pPr>
              <a:lnSpc>
                <a:spcPct val="80000"/>
              </a:lnSpc>
            </a:pPr>
            <a:r>
              <a:rPr lang="en-US" sz="2000" dirty="0"/>
              <a:t>Why was protein candidate selected?</a:t>
            </a:r>
          </a:p>
          <a:p>
            <a:pPr lvl="1">
              <a:lnSpc>
                <a:spcPct val="80000"/>
              </a:lnSpc>
            </a:pPr>
            <a:r>
              <a:rPr lang="en-US" sz="1800" dirty="0"/>
              <a:t>Empirical </a:t>
            </a:r>
            <a:r>
              <a:rPr lang="en-US" sz="1800" dirty="0" smtClean="0"/>
              <a:t>evidence (and is any of it MS data)?</a:t>
            </a:r>
            <a:endParaRPr lang="en-US" sz="1800" dirty="0"/>
          </a:p>
          <a:p>
            <a:pPr lvl="1">
              <a:lnSpc>
                <a:spcPct val="80000"/>
              </a:lnSpc>
            </a:pPr>
            <a:r>
              <a:rPr lang="en-US" sz="1800" dirty="0"/>
              <a:t>Biological significance and biological variation?</a:t>
            </a:r>
          </a:p>
          <a:p>
            <a:pPr>
              <a:lnSpc>
                <a:spcPct val="80000"/>
              </a:lnSpc>
            </a:pPr>
            <a:r>
              <a:rPr lang="en-US" sz="2000" dirty="0"/>
              <a:t>What amount of protein might be in sample?</a:t>
            </a:r>
          </a:p>
          <a:p>
            <a:pPr lvl="1">
              <a:lnSpc>
                <a:spcPct val="80000"/>
              </a:lnSpc>
            </a:pPr>
            <a:r>
              <a:rPr lang="en-US" sz="1800" dirty="0"/>
              <a:t>Is enrichment necessary?</a:t>
            </a:r>
          </a:p>
          <a:p>
            <a:pPr lvl="1">
              <a:lnSpc>
                <a:spcPct val="80000"/>
              </a:lnSpc>
            </a:pPr>
            <a:r>
              <a:rPr lang="en-US" sz="1800" dirty="0"/>
              <a:t>How much sample is available?</a:t>
            </a:r>
          </a:p>
          <a:p>
            <a:pPr>
              <a:lnSpc>
                <a:spcPct val="80000"/>
              </a:lnSpc>
            </a:pPr>
            <a:r>
              <a:rPr lang="en-US" sz="2000" dirty="0"/>
              <a:t>How many targets?</a:t>
            </a:r>
          </a:p>
          <a:p>
            <a:pPr lvl="1">
              <a:lnSpc>
                <a:spcPct val="80000"/>
              </a:lnSpc>
            </a:pPr>
            <a:r>
              <a:rPr lang="en-US" sz="1800" dirty="0"/>
              <a:t>How many transitions per peptide?</a:t>
            </a:r>
          </a:p>
          <a:p>
            <a:pPr>
              <a:lnSpc>
                <a:spcPct val="80000"/>
              </a:lnSpc>
            </a:pPr>
            <a:r>
              <a:rPr lang="en-US" sz="2000" dirty="0"/>
              <a:t>Cost</a:t>
            </a:r>
          </a:p>
          <a:p>
            <a:pPr lvl="1">
              <a:lnSpc>
                <a:spcPct val="80000"/>
              </a:lnSpc>
            </a:pPr>
            <a:r>
              <a:rPr lang="en-US" sz="1800" dirty="0"/>
              <a:t>IS peptides cost ~$500 (&gt;1000’s experiments possible)</a:t>
            </a:r>
          </a:p>
          <a:p>
            <a:pPr lvl="1">
              <a:lnSpc>
                <a:spcPct val="80000"/>
              </a:lnSpc>
            </a:pPr>
            <a:r>
              <a:rPr lang="en-US" sz="1800" dirty="0"/>
              <a:t>Method development time</a:t>
            </a:r>
          </a:p>
          <a:p>
            <a:pPr lvl="1">
              <a:lnSpc>
                <a:spcPct val="80000"/>
              </a:lnSpc>
            </a:pPr>
            <a:r>
              <a:rPr lang="en-US" sz="1800" dirty="0" smtClean="0"/>
              <a:t>MS </a:t>
            </a:r>
            <a:r>
              <a:rPr lang="en-US" sz="1800" dirty="0"/>
              <a:t>and LC</a:t>
            </a:r>
          </a:p>
          <a:p>
            <a:pPr>
              <a:lnSpc>
                <a:spcPct val="80000"/>
              </a:lnSpc>
            </a:pPr>
            <a:r>
              <a:rPr lang="en-US" sz="2000" dirty="0"/>
              <a:t>Time</a:t>
            </a:r>
          </a:p>
          <a:p>
            <a:pPr lvl="1">
              <a:lnSpc>
                <a:spcPct val="80000"/>
              </a:lnSpc>
            </a:pPr>
            <a:r>
              <a:rPr lang="en-US" sz="1800" dirty="0"/>
              <a:t>Sample acquisition time</a:t>
            </a:r>
          </a:p>
          <a:p>
            <a:pPr lvl="1">
              <a:lnSpc>
                <a:spcPct val="80000"/>
              </a:lnSpc>
            </a:pPr>
            <a:r>
              <a:rPr lang="en-US" sz="1800" dirty="0"/>
              <a:t>Data analysis time</a:t>
            </a:r>
          </a:p>
          <a:p>
            <a:pPr>
              <a:lnSpc>
                <a:spcPct val="80000"/>
              </a:lnSpc>
            </a:pPr>
            <a:r>
              <a:rPr lang="en-US" sz="2000" dirty="0"/>
              <a:t>Biological interferences</a:t>
            </a:r>
          </a:p>
          <a:p>
            <a:pPr lvl="1">
              <a:lnSpc>
                <a:spcPct val="80000"/>
              </a:lnSpc>
            </a:pPr>
            <a:r>
              <a:rPr lang="en-US" sz="1800" dirty="0"/>
              <a:t>How unique is the protein or peptide?</a:t>
            </a:r>
          </a:p>
          <a:p>
            <a:pPr lvl="1">
              <a:lnSpc>
                <a:spcPct val="80000"/>
              </a:lnSpc>
            </a:pPr>
            <a:r>
              <a:rPr lang="en-US" sz="1800" dirty="0"/>
              <a:t>Potential for false positives</a:t>
            </a:r>
          </a:p>
        </p:txBody>
      </p:sp>
      <p:sp>
        <p:nvSpPr>
          <p:cNvPr id="2" name="Slide Number Placeholder 1"/>
          <p:cNvSpPr>
            <a:spLocks noGrp="1"/>
          </p:cNvSpPr>
          <p:nvPr>
            <p:ph type="sldNum" sz="quarter" idx="12"/>
          </p:nvPr>
        </p:nvSpPr>
        <p:spPr/>
        <p:txBody>
          <a:bodyPr/>
          <a:lstStyle/>
          <a:p>
            <a:fld id="{6A59DBE7-F5AA-4F66-A564-2580BEC7AB9D}" type="slidenum">
              <a:rPr lang="en-US" smtClean="0"/>
              <a:pPr/>
              <a:t>10</a:t>
            </a:fld>
            <a:endParaRPr lang="en-US"/>
          </a:p>
        </p:txBody>
      </p:sp>
      <p:pic>
        <p:nvPicPr>
          <p:cNvPr id="91138" name="Picture 2" descr="C:\Users\susan.abbatiello\AppData\Local\Microsoft\Windows\Temporary Internet Files\Content.IE5\1SU39P1H\question-mark[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676400"/>
            <a:ext cx="1054100" cy="1054100"/>
          </a:xfrm>
          <a:prstGeom prst="rect">
            <a:avLst/>
          </a:prstGeom>
          <a:noFill/>
          <a:extLst>
            <a:ext uri="{909E8E84-426E-40DD-AFC4-6F175D3DCCD1}">
              <a14:hiddenFill xmlns:a14="http://schemas.microsoft.com/office/drawing/2010/main">
                <a:solidFill>
                  <a:srgbClr val="FFFFFF"/>
                </a:solidFill>
              </a14:hiddenFill>
            </a:ext>
          </a:extLst>
        </p:spPr>
      </p:pic>
      <p:pic>
        <p:nvPicPr>
          <p:cNvPr id="91139" name="Picture 3" descr="C:\Users\susan.abbatiello\AppData\Local\Microsoft\Windows\Temporary Internet Files\Content.IE5\MXCO9M1F\question-mark[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5050790"/>
            <a:ext cx="1190626" cy="1270001"/>
          </a:xfrm>
          <a:prstGeom prst="rect">
            <a:avLst/>
          </a:prstGeom>
          <a:noFill/>
          <a:extLst>
            <a:ext uri="{909E8E84-426E-40DD-AFC4-6F175D3DCCD1}">
              <a14:hiddenFill xmlns:a14="http://schemas.microsoft.com/office/drawing/2010/main">
                <a:solidFill>
                  <a:srgbClr val="FFFFFF"/>
                </a:solidFill>
              </a14:hiddenFill>
            </a:ext>
          </a:extLst>
        </p:spPr>
      </p:pic>
      <p:pic>
        <p:nvPicPr>
          <p:cNvPr id="91140" name="Picture 4" descr="C:\Users\susan.abbatiello\AppData\Local\Microsoft\Windows\Temporary Internet Files\Content.IE5\MXCO9M1F\adamtglass-com[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4159653"/>
            <a:ext cx="1003706" cy="1098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725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454025"/>
            <a:ext cx="7313612" cy="765175"/>
          </a:xfrm>
        </p:spPr>
        <p:txBody>
          <a:bodyPr>
            <a:normAutofit/>
          </a:bodyPr>
          <a:lstStyle/>
          <a:p>
            <a:r>
              <a:rPr lang="en-US" sz="4000" dirty="0" smtClean="0"/>
              <a:t>Never </a:t>
            </a:r>
            <a:r>
              <a:rPr lang="en-US" sz="3600" dirty="0" smtClean="0"/>
              <a:t>Underestimate</a:t>
            </a:r>
            <a:r>
              <a:rPr lang="en-US" sz="4000" dirty="0" smtClean="0"/>
              <a:t> Literature</a:t>
            </a:r>
            <a:endParaRPr lang="en-US" sz="4000" dirty="0"/>
          </a:p>
        </p:txBody>
      </p:sp>
      <p:sp>
        <p:nvSpPr>
          <p:cNvPr id="3" name="Content Placeholder 2"/>
          <p:cNvSpPr>
            <a:spLocks noGrp="1"/>
          </p:cNvSpPr>
          <p:nvPr>
            <p:ph idx="1"/>
          </p:nvPr>
        </p:nvSpPr>
        <p:spPr>
          <a:xfrm>
            <a:off x="559158" y="1600200"/>
            <a:ext cx="8001000" cy="2973387"/>
          </a:xfrm>
        </p:spPr>
        <p:txBody>
          <a:bodyPr>
            <a:noAutofit/>
          </a:bodyPr>
          <a:lstStyle/>
          <a:p>
            <a:r>
              <a:rPr lang="en-US" sz="2400" dirty="0" smtClean="0"/>
              <a:t>Search for your proteins of interest</a:t>
            </a:r>
          </a:p>
          <a:p>
            <a:pPr lvl="1"/>
            <a:r>
              <a:rPr lang="en-US" sz="1800" dirty="0" smtClean="0"/>
              <a:t>BLAST sequences, double-check</a:t>
            </a:r>
          </a:p>
          <a:p>
            <a:r>
              <a:rPr lang="en-US" sz="2400" dirty="0" smtClean="0"/>
              <a:t>Can you get ≥100 </a:t>
            </a:r>
            <a:r>
              <a:rPr lang="en-US" sz="2400" dirty="0" err="1" smtClean="0"/>
              <a:t>amol</a:t>
            </a:r>
            <a:r>
              <a:rPr lang="en-US" sz="2400" dirty="0" smtClean="0"/>
              <a:t> onto a column?</a:t>
            </a:r>
          </a:p>
          <a:p>
            <a:r>
              <a:rPr lang="en-US" sz="2400" dirty="0" smtClean="0"/>
              <a:t>How much sample will you need?</a:t>
            </a:r>
          </a:p>
          <a:p>
            <a:pPr lvl="1"/>
            <a:r>
              <a:rPr lang="en-US" sz="1800" dirty="0" smtClean="0"/>
              <a:t>10 L of blood?</a:t>
            </a:r>
          </a:p>
          <a:p>
            <a:pPr lvl="1"/>
            <a:r>
              <a:rPr lang="en-US" sz="1800" dirty="0" smtClean="0"/>
              <a:t>10 mg cell lysate?</a:t>
            </a:r>
          </a:p>
          <a:p>
            <a:r>
              <a:rPr lang="en-US" sz="2400" dirty="0" smtClean="0"/>
              <a:t>Investigate if the protein has been detected and what the sample prep was</a:t>
            </a:r>
          </a:p>
          <a:p>
            <a:r>
              <a:rPr lang="en-US" sz="2400" dirty="0" smtClean="0"/>
              <a:t>Is the site-specific modification more important? Can you locate it by MS/MS? </a:t>
            </a:r>
            <a:endParaRPr lang="en-US" sz="2400" dirty="0"/>
          </a:p>
        </p:txBody>
      </p:sp>
      <p:sp>
        <p:nvSpPr>
          <p:cNvPr id="4" name="Slide Number Placeholder 3"/>
          <p:cNvSpPr>
            <a:spLocks noGrp="1"/>
          </p:cNvSpPr>
          <p:nvPr>
            <p:ph type="sldNum" sz="quarter" idx="12"/>
          </p:nvPr>
        </p:nvSpPr>
        <p:spPr/>
        <p:txBody>
          <a:bodyPr/>
          <a:lstStyle/>
          <a:p>
            <a:fld id="{6A59DBE7-F5AA-4F66-A564-2580BEC7AB9D}" type="slidenum">
              <a:rPr lang="en-US" smtClean="0"/>
              <a:pPr/>
              <a:t>11</a:t>
            </a:fld>
            <a:endParaRPr lang="en-US"/>
          </a:p>
        </p:txBody>
      </p:sp>
      <p:sp>
        <p:nvSpPr>
          <p:cNvPr id="5" name="TextBox 4"/>
          <p:cNvSpPr txBox="1"/>
          <p:nvPr/>
        </p:nvSpPr>
        <p:spPr>
          <a:xfrm>
            <a:off x="609600" y="5689937"/>
            <a:ext cx="8382000" cy="1015663"/>
          </a:xfrm>
          <a:prstGeom prst="rect">
            <a:avLst/>
          </a:prstGeom>
          <a:noFill/>
        </p:spPr>
        <p:txBody>
          <a:bodyPr wrap="square" rtlCol="0">
            <a:spAutoFit/>
          </a:bodyPr>
          <a:lstStyle/>
          <a:p>
            <a:r>
              <a:rPr lang="en-US" sz="2000" b="1" dirty="0" smtClean="0">
                <a:solidFill>
                  <a:srgbClr val="C00000"/>
                </a:solidFill>
              </a:rPr>
              <a:t>Sometimes things haven’t been published, not because they haven’t been thought of or tested, but because there were no positive results (or it’s just impossible!!!).  </a:t>
            </a:r>
            <a:endParaRPr lang="en-US" sz="2000" b="1" dirty="0">
              <a:solidFill>
                <a:srgbClr val="C00000"/>
              </a:solidFill>
            </a:endParaRPr>
          </a:p>
        </p:txBody>
      </p:sp>
    </p:spTree>
    <p:extLst>
      <p:ext uri="{BB962C8B-B14F-4D97-AF65-F5344CB8AC3E}">
        <p14:creationId xmlns:p14="http://schemas.microsoft.com/office/powerpoint/2010/main" val="1744640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762000" y="533400"/>
            <a:ext cx="8229600"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a:lstStyle>
          <a:p>
            <a:r>
              <a:rPr lang="en-US" sz="2700" dirty="0" smtClean="0"/>
              <a:t>“Interesting” Biomarkers are at Low Concentrations  </a:t>
            </a:r>
            <a:br>
              <a:rPr lang="en-US" sz="2700" dirty="0" smtClean="0"/>
            </a:br>
            <a:r>
              <a:rPr lang="en-US" sz="2700" dirty="0" smtClean="0"/>
              <a:t> and Masked by More Abundant Proteins</a:t>
            </a:r>
            <a:endParaRPr lang="en-US" sz="27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5" y="1295400"/>
            <a:ext cx="8494406" cy="5356050"/>
          </a:xfrm>
          <a:prstGeom prst="rect">
            <a:avLst/>
          </a:prstGeom>
        </p:spPr>
      </p:pic>
      <p:sp>
        <p:nvSpPr>
          <p:cNvPr id="4" name="Slide Number Placeholder 3"/>
          <p:cNvSpPr>
            <a:spLocks noGrp="1"/>
          </p:cNvSpPr>
          <p:nvPr>
            <p:ph type="sldNum" sz="quarter" idx="12"/>
          </p:nvPr>
        </p:nvSpPr>
        <p:spPr>
          <a:xfrm>
            <a:off x="6553200" y="6172200"/>
            <a:ext cx="2133600" cy="457200"/>
          </a:xfrm>
        </p:spPr>
        <p:txBody>
          <a:bodyPr/>
          <a:lstStyle/>
          <a:p>
            <a:fld id="{6A59DBE7-F5AA-4F66-A564-2580BEC7AB9D}" type="slidenum">
              <a:rPr lang="en-US" smtClean="0">
                <a:solidFill>
                  <a:schemeClr val="bg1"/>
                </a:solidFill>
              </a:rPr>
              <a:pPr/>
              <a:t>12</a:t>
            </a:fld>
            <a:endParaRPr lang="en-US">
              <a:solidFill>
                <a:schemeClr val="bg1"/>
              </a:solidFill>
            </a:endParaRPr>
          </a:p>
        </p:txBody>
      </p:sp>
      <p:sp>
        <p:nvSpPr>
          <p:cNvPr id="7" name="TextBox 6"/>
          <p:cNvSpPr txBox="1"/>
          <p:nvPr/>
        </p:nvSpPr>
        <p:spPr>
          <a:xfrm>
            <a:off x="4724400" y="6651450"/>
            <a:ext cx="4419600" cy="276999"/>
          </a:xfrm>
          <a:prstGeom prst="rect">
            <a:avLst/>
          </a:prstGeom>
          <a:noFill/>
        </p:spPr>
        <p:txBody>
          <a:bodyPr wrap="square" rtlCol="0">
            <a:spAutoFit/>
          </a:bodyPr>
          <a:lstStyle/>
          <a:p>
            <a:pPr algn="r"/>
            <a:r>
              <a:rPr lang="en-US" sz="1200" i="1" dirty="0" smtClean="0"/>
              <a:t>Slide courtesy of N. Leigh Anderson</a:t>
            </a:r>
            <a:endParaRPr lang="en-US" sz="1200" i="1" dirty="0"/>
          </a:p>
        </p:txBody>
      </p:sp>
    </p:spTree>
    <p:extLst>
      <p:ext uri="{BB962C8B-B14F-4D97-AF65-F5344CB8AC3E}">
        <p14:creationId xmlns:p14="http://schemas.microsoft.com/office/powerpoint/2010/main" val="3756289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458200" cy="1143000"/>
          </a:xfrm>
        </p:spPr>
        <p:txBody>
          <a:bodyPr>
            <a:noAutofit/>
          </a:bodyPr>
          <a:lstStyle/>
          <a:p>
            <a:r>
              <a:rPr lang="en-US" sz="2800" dirty="0" smtClean="0"/>
              <a:t>Sample Enrichment and </a:t>
            </a:r>
            <a:r>
              <a:rPr lang="en-US" sz="2800" dirty="0" err="1" smtClean="0"/>
              <a:t>Nanoflow</a:t>
            </a:r>
            <a:r>
              <a:rPr lang="en-US" sz="2800" dirty="0" smtClean="0"/>
              <a:t> Chromatography </a:t>
            </a:r>
            <a:br>
              <a:rPr lang="en-US" sz="2800" dirty="0" smtClean="0"/>
            </a:br>
            <a:r>
              <a:rPr lang="en-US" sz="2800" dirty="0" smtClean="0"/>
              <a:t>Improve Sensitivity in LC-MS</a:t>
            </a:r>
            <a:endParaRPr lang="en-US" sz="2800" dirty="0"/>
          </a:p>
        </p:txBody>
      </p:sp>
      <p:grpSp>
        <p:nvGrpSpPr>
          <p:cNvPr id="105" name="Group 104"/>
          <p:cNvGrpSpPr/>
          <p:nvPr/>
        </p:nvGrpSpPr>
        <p:grpSpPr>
          <a:xfrm>
            <a:off x="110080" y="4769940"/>
            <a:ext cx="9897878" cy="1692771"/>
            <a:chOff x="110080" y="4522652"/>
            <a:chExt cx="9897878" cy="1692771"/>
          </a:xfrm>
        </p:grpSpPr>
        <p:sp>
          <p:nvSpPr>
            <p:cNvPr id="106" name="Text Box 36"/>
            <p:cNvSpPr txBox="1">
              <a:spLocks noChangeArrowheads="1"/>
            </p:cNvSpPr>
            <p:nvPr/>
          </p:nvSpPr>
          <p:spPr bwMode="auto">
            <a:xfrm>
              <a:off x="115888" y="4522652"/>
              <a:ext cx="8899525" cy="1692771"/>
            </a:xfrm>
            <a:prstGeom prst="rect">
              <a:avLst/>
            </a:prstGeom>
            <a:solidFill>
              <a:srgbClr val="C6D2E1"/>
            </a:solidFill>
            <a:ln w="9525" algn="ctr">
              <a:noFill/>
              <a:miter lim="800000"/>
              <a:headEnd/>
              <a:tailEnd/>
            </a:ln>
            <a:effectLst/>
          </p:spPr>
          <p:txBody>
            <a:bodyPr>
              <a:spAutoFit/>
            </a:bodyPr>
            <a:lstStyle/>
            <a:p>
              <a:pPr fontAlgn="auto">
                <a:spcBef>
                  <a:spcPct val="50000"/>
                </a:spcBef>
                <a:spcAft>
                  <a:spcPts val="0"/>
                </a:spcAft>
                <a:defRPr/>
              </a:pPr>
              <a:r>
                <a:rPr lang="en-US" sz="1600" b="1" u="sng" dirty="0">
                  <a:solidFill>
                    <a:srgbClr val="000000"/>
                  </a:solidFill>
                  <a:latin typeface="Arial"/>
                  <a:ea typeface="ＭＳ Ｐゴシック" pitchFamily="100" charset="-128"/>
                </a:rPr>
                <a:t>Sample </a:t>
              </a:r>
              <a:r>
                <a:rPr lang="en-US" sz="1600" b="1" u="sng" dirty="0" smtClean="0">
                  <a:solidFill>
                    <a:srgbClr val="000000"/>
                  </a:solidFill>
                  <a:latin typeface="Arial"/>
                  <a:ea typeface="ＭＳ Ｐゴシック" pitchFamily="100" charset="-128"/>
                </a:rPr>
                <a:t>Enrichment (Plasma)</a:t>
              </a:r>
              <a:r>
                <a:rPr lang="en-US" sz="1600" b="1" dirty="0">
                  <a:solidFill>
                    <a:srgbClr val="000000"/>
                  </a:solidFill>
                  <a:latin typeface="Arial"/>
                  <a:ea typeface="ＭＳ Ｐゴシック" pitchFamily="100" charset="-128"/>
                </a:rPr>
                <a:t>			</a:t>
              </a:r>
              <a:r>
                <a:rPr lang="en-US" sz="1600" b="1" u="sng" dirty="0">
                  <a:solidFill>
                    <a:srgbClr val="000000"/>
                  </a:solidFill>
                  <a:latin typeface="Arial"/>
                  <a:ea typeface="ＭＳ Ｐゴシック" pitchFamily="100" charset="-128"/>
                </a:rPr>
                <a:t>Equivalent Sample Volume</a:t>
              </a:r>
              <a:r>
                <a:rPr lang="en-US" sz="1600" b="1" dirty="0">
                  <a:solidFill>
                    <a:srgbClr val="000000"/>
                  </a:solidFill>
                  <a:latin typeface="Arial"/>
                  <a:ea typeface="ＭＳ Ｐゴシック" pitchFamily="100" charset="-128"/>
                </a:rPr>
                <a:t/>
              </a:r>
              <a:br>
                <a:rPr lang="en-US" sz="1600" b="1" dirty="0">
                  <a:solidFill>
                    <a:srgbClr val="000000"/>
                  </a:solidFill>
                  <a:latin typeface="Arial"/>
                  <a:ea typeface="ＭＳ Ｐゴシック" pitchFamily="100" charset="-128"/>
                </a:rPr>
              </a:br>
              <a:endParaRPr lang="en-US" sz="1600" b="1" dirty="0">
                <a:solidFill>
                  <a:srgbClr val="000000"/>
                </a:solidFill>
                <a:latin typeface="Arial"/>
                <a:ea typeface="ＭＳ Ｐゴシック" pitchFamily="100" charset="-128"/>
              </a:endParaRPr>
            </a:p>
            <a:p>
              <a:pPr fontAlgn="auto">
                <a:spcBef>
                  <a:spcPct val="50000"/>
                </a:spcBef>
                <a:spcAft>
                  <a:spcPts val="0"/>
                </a:spcAft>
                <a:defRPr/>
              </a:pPr>
              <a:r>
                <a:rPr lang="en-US" sz="1600" b="1" dirty="0">
                  <a:solidFill>
                    <a:srgbClr val="000000"/>
                  </a:solidFill>
                  <a:latin typeface="Arial"/>
                  <a:ea typeface="ＭＳ Ｐゴシック" pitchFamily="100" charset="-128"/>
                </a:rPr>
                <a:t>Plasma Depletion (protein level)			~220 </a:t>
              </a:r>
              <a:r>
                <a:rPr lang="en-US" sz="1600" b="1" dirty="0" err="1">
                  <a:solidFill>
                    <a:srgbClr val="000000"/>
                  </a:solidFill>
                  <a:latin typeface="Arial"/>
                  <a:ea typeface="ＭＳ Ｐゴシック" pitchFamily="100" charset="-128"/>
                </a:rPr>
                <a:t>nL</a:t>
              </a:r>
              <a:r>
                <a:rPr lang="en-US" sz="1600" b="1" dirty="0">
                  <a:solidFill>
                    <a:srgbClr val="000000"/>
                  </a:solidFill>
                  <a:latin typeface="Arial"/>
                  <a:ea typeface="ＭＳ Ｐゴシック" pitchFamily="100" charset="-128"/>
                </a:rPr>
                <a:t> per inj.</a:t>
              </a:r>
            </a:p>
            <a:p>
              <a:pPr fontAlgn="auto">
                <a:spcBef>
                  <a:spcPct val="50000"/>
                </a:spcBef>
                <a:spcAft>
                  <a:spcPts val="0"/>
                </a:spcAft>
                <a:defRPr/>
              </a:pPr>
              <a:r>
                <a:rPr lang="en-US" sz="1600" b="1" dirty="0">
                  <a:solidFill>
                    <a:srgbClr val="000000"/>
                  </a:solidFill>
                  <a:latin typeface="Arial"/>
                  <a:ea typeface="ＭＳ Ｐゴシック" pitchFamily="100" charset="-128"/>
                </a:rPr>
                <a:t>Orthogonal Chromatography (peptide level)		~500 - 1500 </a:t>
              </a:r>
              <a:r>
                <a:rPr lang="en-US" sz="1600" b="1" dirty="0" err="1">
                  <a:solidFill>
                    <a:srgbClr val="000000"/>
                  </a:solidFill>
                  <a:latin typeface="Arial"/>
                  <a:ea typeface="ＭＳ Ｐゴシック" pitchFamily="100" charset="-128"/>
                </a:rPr>
                <a:t>nL</a:t>
              </a:r>
              <a:r>
                <a:rPr lang="en-US" sz="1600" b="1" dirty="0">
                  <a:solidFill>
                    <a:srgbClr val="000000"/>
                  </a:solidFill>
                  <a:latin typeface="Arial"/>
                  <a:ea typeface="ＭＳ Ｐゴシック" pitchFamily="100" charset="-128"/>
                </a:rPr>
                <a:t> per inj.</a:t>
              </a:r>
            </a:p>
            <a:p>
              <a:pPr fontAlgn="auto">
                <a:spcBef>
                  <a:spcPct val="50000"/>
                </a:spcBef>
                <a:spcAft>
                  <a:spcPts val="0"/>
                </a:spcAft>
                <a:defRPr/>
              </a:pPr>
              <a:r>
                <a:rPr lang="en-US" sz="1600" b="1" dirty="0">
                  <a:solidFill>
                    <a:srgbClr val="000000"/>
                  </a:solidFill>
                  <a:latin typeface="Arial"/>
                  <a:ea typeface="ＭＳ Ｐゴシック" pitchFamily="100" charset="-128"/>
                </a:rPr>
                <a:t>Antibody Enrichment (peptide level)			~100-1000 </a:t>
              </a:r>
              <a:r>
                <a:rPr lang="en-US" sz="1600" b="1" dirty="0" err="1">
                  <a:solidFill>
                    <a:srgbClr val="000000"/>
                  </a:solidFill>
                  <a:latin typeface="Arial"/>
                  <a:ea typeface="ＭＳ Ｐゴシック" pitchFamily="100" charset="-128"/>
                </a:rPr>
                <a:t>uL</a:t>
              </a:r>
              <a:r>
                <a:rPr lang="en-US" sz="1600" b="1" dirty="0">
                  <a:solidFill>
                    <a:srgbClr val="000000"/>
                  </a:solidFill>
                  <a:latin typeface="Arial"/>
                  <a:ea typeface="ＭＳ Ｐゴシック" pitchFamily="100" charset="-128"/>
                </a:rPr>
                <a:t> per inj.</a:t>
              </a:r>
            </a:p>
          </p:txBody>
        </p:sp>
        <p:sp>
          <p:nvSpPr>
            <p:cNvPr id="107" name="Text Box 35"/>
            <p:cNvSpPr txBox="1">
              <a:spLocks noChangeArrowheads="1"/>
            </p:cNvSpPr>
            <p:nvPr/>
          </p:nvSpPr>
          <p:spPr bwMode="auto">
            <a:xfrm>
              <a:off x="110080" y="4826251"/>
              <a:ext cx="4419600" cy="338554"/>
            </a:xfrm>
            <a:prstGeom prst="rect">
              <a:avLst/>
            </a:prstGeom>
            <a:noFill/>
            <a:ln w="9525" algn="ctr">
              <a:noFill/>
              <a:miter lim="800000"/>
              <a:headEnd/>
              <a:tailEnd/>
            </a:ln>
          </p:spPr>
          <p:txBody>
            <a:bodyPr>
              <a:spAutoFit/>
            </a:bodyPr>
            <a:lstStyle/>
            <a:p>
              <a:pPr>
                <a:spcBef>
                  <a:spcPct val="50000"/>
                </a:spcBef>
              </a:pPr>
              <a:r>
                <a:rPr lang="en-US" sz="1600" b="1" dirty="0">
                  <a:solidFill>
                    <a:srgbClr val="000000"/>
                  </a:solidFill>
                  <a:latin typeface="Arial"/>
                  <a:ea typeface="ＭＳ Ｐゴシック" pitchFamily="100" charset="-128"/>
                </a:rPr>
                <a:t>1 </a:t>
              </a:r>
              <a:r>
                <a:rPr lang="en-US" sz="1600" b="1" dirty="0" err="1">
                  <a:solidFill>
                    <a:srgbClr val="000000"/>
                  </a:solidFill>
                  <a:latin typeface="Arial"/>
                  <a:ea typeface="ＭＳ Ｐゴシック" pitchFamily="100" charset="-128"/>
                </a:rPr>
                <a:t>ug</a:t>
              </a:r>
              <a:r>
                <a:rPr lang="en-US" sz="1600" b="1" dirty="0">
                  <a:solidFill>
                    <a:srgbClr val="000000"/>
                  </a:solidFill>
                  <a:latin typeface="Arial"/>
                  <a:ea typeface="ＭＳ Ｐゴシック" pitchFamily="100" charset="-128"/>
                </a:rPr>
                <a:t> neat plasma  (no enrichment)</a:t>
              </a:r>
              <a:endParaRPr lang="en-US" sz="1600" b="1" dirty="0">
                <a:solidFill>
                  <a:srgbClr val="000000"/>
                </a:solidFill>
                <a:latin typeface="Arial"/>
                <a:ea typeface="ＭＳ Ｐゴシック" pitchFamily="100" charset="-128"/>
                <a:cs typeface="Arial" charset="0"/>
              </a:endParaRPr>
            </a:p>
          </p:txBody>
        </p:sp>
        <p:sp>
          <p:nvSpPr>
            <p:cNvPr id="108" name="Text Box 35"/>
            <p:cNvSpPr txBox="1">
              <a:spLocks noChangeArrowheads="1"/>
            </p:cNvSpPr>
            <p:nvPr/>
          </p:nvSpPr>
          <p:spPr bwMode="auto">
            <a:xfrm>
              <a:off x="5588358" y="4848260"/>
              <a:ext cx="4419600" cy="338554"/>
            </a:xfrm>
            <a:prstGeom prst="rect">
              <a:avLst/>
            </a:prstGeom>
            <a:noFill/>
            <a:ln w="9525" algn="ctr">
              <a:noFill/>
              <a:miter lim="800000"/>
              <a:headEnd/>
              <a:tailEnd/>
            </a:ln>
          </p:spPr>
          <p:txBody>
            <a:bodyPr>
              <a:spAutoFit/>
            </a:bodyPr>
            <a:lstStyle/>
            <a:p>
              <a:pPr>
                <a:spcBef>
                  <a:spcPct val="50000"/>
                </a:spcBef>
              </a:pPr>
              <a:r>
                <a:rPr lang="en-US" sz="1600" b="1" dirty="0">
                  <a:solidFill>
                    <a:srgbClr val="000000"/>
                  </a:solidFill>
                  <a:latin typeface="Arial"/>
                  <a:ea typeface="ＭＳ Ｐゴシック" pitchFamily="100" charset="-128"/>
                  <a:cs typeface="Arial" charset="0"/>
                </a:rPr>
                <a:t>~ 15 </a:t>
              </a:r>
              <a:r>
                <a:rPr lang="en-US" sz="1600" b="1" dirty="0" err="1">
                  <a:solidFill>
                    <a:srgbClr val="000000"/>
                  </a:solidFill>
                  <a:latin typeface="Arial"/>
                  <a:ea typeface="ＭＳ Ｐゴシック" pitchFamily="100" charset="-128"/>
                  <a:cs typeface="Arial" charset="0"/>
                </a:rPr>
                <a:t>nL</a:t>
              </a:r>
              <a:endParaRPr lang="en-US" sz="1600" b="1" dirty="0">
                <a:solidFill>
                  <a:srgbClr val="000000"/>
                </a:solidFill>
                <a:latin typeface="Arial"/>
                <a:ea typeface="ＭＳ Ｐゴシック" pitchFamily="100" charset="-128"/>
                <a:cs typeface="Arial" charset="0"/>
              </a:endParaRPr>
            </a:p>
          </p:txBody>
        </p:sp>
      </p:grpSp>
      <p:sp>
        <p:nvSpPr>
          <p:cNvPr id="4" name="Line 3"/>
          <p:cNvSpPr>
            <a:spLocks noChangeShapeType="1"/>
          </p:cNvSpPr>
          <p:nvPr/>
        </p:nvSpPr>
        <p:spPr bwMode="auto">
          <a:xfrm>
            <a:off x="2170113" y="1333680"/>
            <a:ext cx="11112" cy="0"/>
          </a:xfrm>
          <a:prstGeom prst="line">
            <a:avLst/>
          </a:prstGeom>
          <a:noFill/>
          <a:ln w="12700">
            <a:solidFill>
              <a:srgbClr val="808080"/>
            </a:solidFill>
            <a:round/>
            <a:headEnd/>
            <a:tailEnd/>
          </a:ln>
        </p:spPr>
        <p:txBody>
          <a:bodyPr wrap="none" anchor="ctr"/>
          <a:lstStyle/>
          <a:p>
            <a:endParaRPr lang="en-US" sz="2400">
              <a:solidFill>
                <a:srgbClr val="000000"/>
              </a:solidFill>
              <a:latin typeface="Arial" pitchFamily="34" charset="0"/>
              <a:ea typeface="ＭＳ Ｐゴシック" pitchFamily="100" charset="-128"/>
            </a:endParaRPr>
          </a:p>
        </p:txBody>
      </p:sp>
      <p:grpSp>
        <p:nvGrpSpPr>
          <p:cNvPr id="5" name="Group 4"/>
          <p:cNvGrpSpPr>
            <a:grpSpLocks/>
          </p:cNvGrpSpPr>
          <p:nvPr/>
        </p:nvGrpSpPr>
        <p:grpSpPr bwMode="auto">
          <a:xfrm>
            <a:off x="4079875" y="2549705"/>
            <a:ext cx="1254125" cy="1138238"/>
            <a:chOff x="2651" y="2305"/>
            <a:chExt cx="790" cy="717"/>
          </a:xfrm>
        </p:grpSpPr>
        <p:grpSp>
          <p:nvGrpSpPr>
            <p:cNvPr id="6" name="Group 5"/>
            <p:cNvGrpSpPr>
              <a:grpSpLocks/>
            </p:cNvGrpSpPr>
            <p:nvPr/>
          </p:nvGrpSpPr>
          <p:grpSpPr bwMode="auto">
            <a:xfrm>
              <a:off x="2651" y="2305"/>
              <a:ext cx="146" cy="262"/>
              <a:chOff x="3112" y="3043"/>
              <a:chExt cx="240" cy="482"/>
            </a:xfrm>
          </p:grpSpPr>
          <p:sp>
            <p:nvSpPr>
              <p:cNvPr id="57" name="Oval 6"/>
              <p:cNvSpPr>
                <a:spLocks noChangeArrowheads="1"/>
              </p:cNvSpPr>
              <p:nvPr/>
            </p:nvSpPr>
            <p:spPr bwMode="auto">
              <a:xfrm>
                <a:off x="3177" y="3416"/>
                <a:ext cx="110" cy="109"/>
              </a:xfrm>
              <a:prstGeom prst="ellipse">
                <a:avLst/>
              </a:prstGeom>
              <a:solidFill>
                <a:srgbClr val="FFCC99"/>
              </a:solid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58" name="Line 7"/>
              <p:cNvSpPr>
                <a:spLocks noChangeShapeType="1"/>
              </p:cNvSpPr>
              <p:nvPr/>
            </p:nvSpPr>
            <p:spPr bwMode="auto">
              <a:xfrm>
                <a:off x="311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59" name="Line 8"/>
              <p:cNvSpPr>
                <a:spLocks noChangeShapeType="1"/>
              </p:cNvSpPr>
              <p:nvPr/>
            </p:nvSpPr>
            <p:spPr bwMode="auto">
              <a:xfrm flipH="1">
                <a:off x="329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60" name="Line 9"/>
              <p:cNvSpPr>
                <a:spLocks noChangeShapeType="1"/>
              </p:cNvSpPr>
              <p:nvPr/>
            </p:nvSpPr>
            <p:spPr bwMode="auto">
              <a:xfrm>
                <a:off x="3114"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61" name="Line 10"/>
              <p:cNvSpPr>
                <a:spLocks noChangeShapeType="1"/>
              </p:cNvSpPr>
              <p:nvPr/>
            </p:nvSpPr>
            <p:spPr bwMode="auto">
              <a:xfrm>
                <a:off x="3352"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62" name="Oval 11"/>
              <p:cNvSpPr>
                <a:spLocks noChangeArrowheads="1"/>
              </p:cNvSpPr>
              <p:nvPr/>
            </p:nvSpPr>
            <p:spPr bwMode="auto">
              <a:xfrm>
                <a:off x="3119" y="3043"/>
                <a:ext cx="226" cy="47"/>
              </a:xfrm>
              <a:prstGeom prst="ellipse">
                <a:avLst/>
              </a:prstGeom>
              <a:no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63" name="AutoShape 12"/>
              <p:cNvSpPr>
                <a:spLocks noChangeArrowheads="1"/>
              </p:cNvSpPr>
              <p:nvPr/>
            </p:nvSpPr>
            <p:spPr bwMode="auto">
              <a:xfrm rot="10800000" flipH="1" flipV="1">
                <a:off x="3141" y="3280"/>
                <a:ext cx="186" cy="2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29 w 21600"/>
                  <a:gd name="T13" fmla="*/ 4531 h 21600"/>
                  <a:gd name="T14" fmla="*/ 17071 w 21600"/>
                  <a:gd name="T15" fmla="*/ 1706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CC99"/>
              </a:solidFill>
              <a:ln w="25400">
                <a:solidFill>
                  <a:schemeClr val="bg1"/>
                </a:solidFill>
                <a:miter lim="800000"/>
                <a:headEnd/>
                <a:tailEnd/>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64" name="Oval 13"/>
              <p:cNvSpPr>
                <a:spLocks noChangeArrowheads="1"/>
              </p:cNvSpPr>
              <p:nvPr/>
            </p:nvSpPr>
            <p:spPr bwMode="auto">
              <a:xfrm>
                <a:off x="3141" y="3264"/>
                <a:ext cx="187" cy="25"/>
              </a:xfrm>
              <a:prstGeom prst="ellipse">
                <a:avLst/>
              </a:prstGeom>
              <a:solidFill>
                <a:srgbClr val="FFCC99"/>
              </a:solidFill>
              <a:ln w="127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65" name="Oval 14"/>
              <p:cNvSpPr>
                <a:spLocks noChangeArrowheads="1"/>
              </p:cNvSpPr>
              <p:nvPr/>
            </p:nvSpPr>
            <p:spPr bwMode="auto">
              <a:xfrm>
                <a:off x="3197" y="3440"/>
                <a:ext cx="76" cy="70"/>
              </a:xfrm>
              <a:prstGeom prst="ellipse">
                <a:avLst/>
              </a:prstGeom>
              <a:solidFill>
                <a:srgbClr val="FFCC99"/>
              </a:solidFill>
              <a:ln w="12700">
                <a:solidFill>
                  <a:srgbClr val="FFCC99"/>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grpSp>
        <p:grpSp>
          <p:nvGrpSpPr>
            <p:cNvPr id="7" name="Group 15"/>
            <p:cNvGrpSpPr>
              <a:grpSpLocks/>
            </p:cNvGrpSpPr>
            <p:nvPr/>
          </p:nvGrpSpPr>
          <p:grpSpPr bwMode="auto">
            <a:xfrm>
              <a:off x="2780" y="2396"/>
              <a:ext cx="146" cy="262"/>
              <a:chOff x="3112" y="3043"/>
              <a:chExt cx="240" cy="482"/>
            </a:xfrm>
          </p:grpSpPr>
          <p:sp>
            <p:nvSpPr>
              <p:cNvPr id="48" name="Oval 16"/>
              <p:cNvSpPr>
                <a:spLocks noChangeArrowheads="1"/>
              </p:cNvSpPr>
              <p:nvPr/>
            </p:nvSpPr>
            <p:spPr bwMode="auto">
              <a:xfrm>
                <a:off x="3177" y="3416"/>
                <a:ext cx="110" cy="109"/>
              </a:xfrm>
              <a:prstGeom prst="ellipse">
                <a:avLst/>
              </a:prstGeom>
              <a:solidFill>
                <a:srgbClr val="FFCC99"/>
              </a:solid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49" name="Line 17"/>
              <p:cNvSpPr>
                <a:spLocks noChangeShapeType="1"/>
              </p:cNvSpPr>
              <p:nvPr/>
            </p:nvSpPr>
            <p:spPr bwMode="auto">
              <a:xfrm>
                <a:off x="311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50" name="Line 18"/>
              <p:cNvSpPr>
                <a:spLocks noChangeShapeType="1"/>
              </p:cNvSpPr>
              <p:nvPr/>
            </p:nvSpPr>
            <p:spPr bwMode="auto">
              <a:xfrm flipH="1">
                <a:off x="329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51" name="Line 19"/>
              <p:cNvSpPr>
                <a:spLocks noChangeShapeType="1"/>
              </p:cNvSpPr>
              <p:nvPr/>
            </p:nvSpPr>
            <p:spPr bwMode="auto">
              <a:xfrm>
                <a:off x="3114"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52" name="Line 20"/>
              <p:cNvSpPr>
                <a:spLocks noChangeShapeType="1"/>
              </p:cNvSpPr>
              <p:nvPr/>
            </p:nvSpPr>
            <p:spPr bwMode="auto">
              <a:xfrm>
                <a:off x="3352"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53" name="Oval 21"/>
              <p:cNvSpPr>
                <a:spLocks noChangeArrowheads="1"/>
              </p:cNvSpPr>
              <p:nvPr/>
            </p:nvSpPr>
            <p:spPr bwMode="auto">
              <a:xfrm>
                <a:off x="3119" y="3043"/>
                <a:ext cx="226" cy="47"/>
              </a:xfrm>
              <a:prstGeom prst="ellipse">
                <a:avLst/>
              </a:prstGeom>
              <a:no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54" name="AutoShape 22"/>
              <p:cNvSpPr>
                <a:spLocks noChangeArrowheads="1"/>
              </p:cNvSpPr>
              <p:nvPr/>
            </p:nvSpPr>
            <p:spPr bwMode="auto">
              <a:xfrm rot="10800000" flipH="1" flipV="1">
                <a:off x="3141" y="3280"/>
                <a:ext cx="186" cy="2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29 w 21600"/>
                  <a:gd name="T13" fmla="*/ 4531 h 21600"/>
                  <a:gd name="T14" fmla="*/ 17071 w 21600"/>
                  <a:gd name="T15" fmla="*/ 1706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CC99"/>
              </a:solidFill>
              <a:ln w="25400">
                <a:solidFill>
                  <a:schemeClr val="bg1"/>
                </a:solidFill>
                <a:miter lim="800000"/>
                <a:headEnd/>
                <a:tailEnd/>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55" name="Oval 23"/>
              <p:cNvSpPr>
                <a:spLocks noChangeArrowheads="1"/>
              </p:cNvSpPr>
              <p:nvPr/>
            </p:nvSpPr>
            <p:spPr bwMode="auto">
              <a:xfrm>
                <a:off x="3141" y="3264"/>
                <a:ext cx="187" cy="25"/>
              </a:xfrm>
              <a:prstGeom prst="ellipse">
                <a:avLst/>
              </a:prstGeom>
              <a:solidFill>
                <a:srgbClr val="FFCC99"/>
              </a:solidFill>
              <a:ln w="127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56" name="Oval 24"/>
              <p:cNvSpPr>
                <a:spLocks noChangeArrowheads="1"/>
              </p:cNvSpPr>
              <p:nvPr/>
            </p:nvSpPr>
            <p:spPr bwMode="auto">
              <a:xfrm>
                <a:off x="3197" y="3440"/>
                <a:ext cx="76" cy="70"/>
              </a:xfrm>
              <a:prstGeom prst="ellipse">
                <a:avLst/>
              </a:prstGeom>
              <a:solidFill>
                <a:srgbClr val="FFCC99"/>
              </a:solidFill>
              <a:ln w="12700">
                <a:solidFill>
                  <a:srgbClr val="FFCC99"/>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grpSp>
        <p:grpSp>
          <p:nvGrpSpPr>
            <p:cNvPr id="8" name="Group 25"/>
            <p:cNvGrpSpPr>
              <a:grpSpLocks/>
            </p:cNvGrpSpPr>
            <p:nvPr/>
          </p:nvGrpSpPr>
          <p:grpSpPr bwMode="auto">
            <a:xfrm>
              <a:off x="2909" y="2487"/>
              <a:ext cx="146" cy="262"/>
              <a:chOff x="3112" y="3043"/>
              <a:chExt cx="240" cy="482"/>
            </a:xfrm>
          </p:grpSpPr>
          <p:sp>
            <p:nvSpPr>
              <p:cNvPr id="39" name="Oval 26"/>
              <p:cNvSpPr>
                <a:spLocks noChangeArrowheads="1"/>
              </p:cNvSpPr>
              <p:nvPr/>
            </p:nvSpPr>
            <p:spPr bwMode="auto">
              <a:xfrm>
                <a:off x="3177" y="3416"/>
                <a:ext cx="110" cy="109"/>
              </a:xfrm>
              <a:prstGeom prst="ellipse">
                <a:avLst/>
              </a:prstGeom>
              <a:solidFill>
                <a:srgbClr val="FFCC99"/>
              </a:solid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40" name="Line 27"/>
              <p:cNvSpPr>
                <a:spLocks noChangeShapeType="1"/>
              </p:cNvSpPr>
              <p:nvPr/>
            </p:nvSpPr>
            <p:spPr bwMode="auto">
              <a:xfrm>
                <a:off x="311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41" name="Line 28"/>
              <p:cNvSpPr>
                <a:spLocks noChangeShapeType="1"/>
              </p:cNvSpPr>
              <p:nvPr/>
            </p:nvSpPr>
            <p:spPr bwMode="auto">
              <a:xfrm flipH="1">
                <a:off x="329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42" name="Line 29"/>
              <p:cNvSpPr>
                <a:spLocks noChangeShapeType="1"/>
              </p:cNvSpPr>
              <p:nvPr/>
            </p:nvSpPr>
            <p:spPr bwMode="auto">
              <a:xfrm>
                <a:off x="3114"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43" name="Line 30"/>
              <p:cNvSpPr>
                <a:spLocks noChangeShapeType="1"/>
              </p:cNvSpPr>
              <p:nvPr/>
            </p:nvSpPr>
            <p:spPr bwMode="auto">
              <a:xfrm>
                <a:off x="3352"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44" name="Oval 31"/>
              <p:cNvSpPr>
                <a:spLocks noChangeArrowheads="1"/>
              </p:cNvSpPr>
              <p:nvPr/>
            </p:nvSpPr>
            <p:spPr bwMode="auto">
              <a:xfrm>
                <a:off x="3119" y="3043"/>
                <a:ext cx="226" cy="47"/>
              </a:xfrm>
              <a:prstGeom prst="ellipse">
                <a:avLst/>
              </a:prstGeom>
              <a:no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45" name="AutoShape 32"/>
              <p:cNvSpPr>
                <a:spLocks noChangeArrowheads="1"/>
              </p:cNvSpPr>
              <p:nvPr/>
            </p:nvSpPr>
            <p:spPr bwMode="auto">
              <a:xfrm rot="10800000" flipH="1" flipV="1">
                <a:off x="3141" y="3280"/>
                <a:ext cx="186" cy="2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29 w 21600"/>
                  <a:gd name="T13" fmla="*/ 4531 h 21600"/>
                  <a:gd name="T14" fmla="*/ 17071 w 21600"/>
                  <a:gd name="T15" fmla="*/ 1706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CC99"/>
              </a:solidFill>
              <a:ln w="25400">
                <a:solidFill>
                  <a:schemeClr val="bg1"/>
                </a:solidFill>
                <a:miter lim="800000"/>
                <a:headEnd/>
                <a:tailEnd/>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46" name="Oval 33"/>
              <p:cNvSpPr>
                <a:spLocks noChangeArrowheads="1"/>
              </p:cNvSpPr>
              <p:nvPr/>
            </p:nvSpPr>
            <p:spPr bwMode="auto">
              <a:xfrm>
                <a:off x="3141" y="3264"/>
                <a:ext cx="187" cy="25"/>
              </a:xfrm>
              <a:prstGeom prst="ellipse">
                <a:avLst/>
              </a:prstGeom>
              <a:solidFill>
                <a:srgbClr val="FFCC99"/>
              </a:solidFill>
              <a:ln w="127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47" name="Oval 34"/>
              <p:cNvSpPr>
                <a:spLocks noChangeArrowheads="1"/>
              </p:cNvSpPr>
              <p:nvPr/>
            </p:nvSpPr>
            <p:spPr bwMode="auto">
              <a:xfrm>
                <a:off x="3197" y="3440"/>
                <a:ext cx="76" cy="70"/>
              </a:xfrm>
              <a:prstGeom prst="ellipse">
                <a:avLst/>
              </a:prstGeom>
              <a:solidFill>
                <a:srgbClr val="FFCC99"/>
              </a:solidFill>
              <a:ln w="12700">
                <a:solidFill>
                  <a:srgbClr val="FFCC99"/>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grpSp>
        <p:grpSp>
          <p:nvGrpSpPr>
            <p:cNvPr id="9" name="Group 35"/>
            <p:cNvGrpSpPr>
              <a:grpSpLocks/>
            </p:cNvGrpSpPr>
            <p:nvPr/>
          </p:nvGrpSpPr>
          <p:grpSpPr bwMode="auto">
            <a:xfrm>
              <a:off x="3037" y="2578"/>
              <a:ext cx="146" cy="262"/>
              <a:chOff x="3112" y="3043"/>
              <a:chExt cx="240" cy="482"/>
            </a:xfrm>
          </p:grpSpPr>
          <p:sp>
            <p:nvSpPr>
              <p:cNvPr id="30" name="Oval 36"/>
              <p:cNvSpPr>
                <a:spLocks noChangeArrowheads="1"/>
              </p:cNvSpPr>
              <p:nvPr/>
            </p:nvSpPr>
            <p:spPr bwMode="auto">
              <a:xfrm>
                <a:off x="3177" y="3416"/>
                <a:ext cx="110" cy="109"/>
              </a:xfrm>
              <a:prstGeom prst="ellipse">
                <a:avLst/>
              </a:prstGeom>
              <a:solidFill>
                <a:srgbClr val="FFCC99"/>
              </a:solid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31" name="Line 37"/>
              <p:cNvSpPr>
                <a:spLocks noChangeShapeType="1"/>
              </p:cNvSpPr>
              <p:nvPr/>
            </p:nvSpPr>
            <p:spPr bwMode="auto">
              <a:xfrm>
                <a:off x="311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32" name="Line 38"/>
              <p:cNvSpPr>
                <a:spLocks noChangeShapeType="1"/>
              </p:cNvSpPr>
              <p:nvPr/>
            </p:nvSpPr>
            <p:spPr bwMode="auto">
              <a:xfrm flipH="1">
                <a:off x="329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33" name="Line 39"/>
              <p:cNvSpPr>
                <a:spLocks noChangeShapeType="1"/>
              </p:cNvSpPr>
              <p:nvPr/>
            </p:nvSpPr>
            <p:spPr bwMode="auto">
              <a:xfrm>
                <a:off x="3114"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34" name="Line 40"/>
              <p:cNvSpPr>
                <a:spLocks noChangeShapeType="1"/>
              </p:cNvSpPr>
              <p:nvPr/>
            </p:nvSpPr>
            <p:spPr bwMode="auto">
              <a:xfrm>
                <a:off x="3352"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35" name="Oval 41"/>
              <p:cNvSpPr>
                <a:spLocks noChangeArrowheads="1"/>
              </p:cNvSpPr>
              <p:nvPr/>
            </p:nvSpPr>
            <p:spPr bwMode="auto">
              <a:xfrm>
                <a:off x="3119" y="3043"/>
                <a:ext cx="226" cy="47"/>
              </a:xfrm>
              <a:prstGeom prst="ellipse">
                <a:avLst/>
              </a:prstGeom>
              <a:no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36" name="AutoShape 42"/>
              <p:cNvSpPr>
                <a:spLocks noChangeArrowheads="1"/>
              </p:cNvSpPr>
              <p:nvPr/>
            </p:nvSpPr>
            <p:spPr bwMode="auto">
              <a:xfrm rot="10800000" flipH="1" flipV="1">
                <a:off x="3141" y="3280"/>
                <a:ext cx="186" cy="2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29 w 21600"/>
                  <a:gd name="T13" fmla="*/ 4531 h 21600"/>
                  <a:gd name="T14" fmla="*/ 17071 w 21600"/>
                  <a:gd name="T15" fmla="*/ 1706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CC99"/>
              </a:solidFill>
              <a:ln w="25400">
                <a:solidFill>
                  <a:schemeClr val="bg1"/>
                </a:solidFill>
                <a:miter lim="800000"/>
                <a:headEnd/>
                <a:tailEnd/>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37" name="Oval 43"/>
              <p:cNvSpPr>
                <a:spLocks noChangeArrowheads="1"/>
              </p:cNvSpPr>
              <p:nvPr/>
            </p:nvSpPr>
            <p:spPr bwMode="auto">
              <a:xfrm>
                <a:off x="3141" y="3264"/>
                <a:ext cx="187" cy="25"/>
              </a:xfrm>
              <a:prstGeom prst="ellipse">
                <a:avLst/>
              </a:prstGeom>
              <a:solidFill>
                <a:srgbClr val="FFCC99"/>
              </a:solidFill>
              <a:ln w="127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38" name="Oval 44"/>
              <p:cNvSpPr>
                <a:spLocks noChangeArrowheads="1"/>
              </p:cNvSpPr>
              <p:nvPr/>
            </p:nvSpPr>
            <p:spPr bwMode="auto">
              <a:xfrm>
                <a:off x="3197" y="3440"/>
                <a:ext cx="76" cy="70"/>
              </a:xfrm>
              <a:prstGeom prst="ellipse">
                <a:avLst/>
              </a:prstGeom>
              <a:solidFill>
                <a:srgbClr val="FFCC99"/>
              </a:solidFill>
              <a:ln w="12700">
                <a:solidFill>
                  <a:srgbClr val="FFCC99"/>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grpSp>
        <p:grpSp>
          <p:nvGrpSpPr>
            <p:cNvPr id="10" name="Group 45"/>
            <p:cNvGrpSpPr>
              <a:grpSpLocks/>
            </p:cNvGrpSpPr>
            <p:nvPr/>
          </p:nvGrpSpPr>
          <p:grpSpPr bwMode="auto">
            <a:xfrm>
              <a:off x="3166" y="2669"/>
              <a:ext cx="146" cy="262"/>
              <a:chOff x="3112" y="3043"/>
              <a:chExt cx="240" cy="482"/>
            </a:xfrm>
          </p:grpSpPr>
          <p:sp>
            <p:nvSpPr>
              <p:cNvPr id="21" name="Oval 46"/>
              <p:cNvSpPr>
                <a:spLocks noChangeArrowheads="1"/>
              </p:cNvSpPr>
              <p:nvPr/>
            </p:nvSpPr>
            <p:spPr bwMode="auto">
              <a:xfrm>
                <a:off x="3177" y="3416"/>
                <a:ext cx="110" cy="109"/>
              </a:xfrm>
              <a:prstGeom prst="ellipse">
                <a:avLst/>
              </a:prstGeom>
              <a:solidFill>
                <a:srgbClr val="FFCC99"/>
              </a:solid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22" name="Line 47"/>
              <p:cNvSpPr>
                <a:spLocks noChangeShapeType="1"/>
              </p:cNvSpPr>
              <p:nvPr/>
            </p:nvSpPr>
            <p:spPr bwMode="auto">
              <a:xfrm>
                <a:off x="311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23" name="Line 48"/>
              <p:cNvSpPr>
                <a:spLocks noChangeShapeType="1"/>
              </p:cNvSpPr>
              <p:nvPr/>
            </p:nvSpPr>
            <p:spPr bwMode="auto">
              <a:xfrm flipH="1">
                <a:off x="329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24" name="Line 49"/>
              <p:cNvSpPr>
                <a:spLocks noChangeShapeType="1"/>
              </p:cNvSpPr>
              <p:nvPr/>
            </p:nvSpPr>
            <p:spPr bwMode="auto">
              <a:xfrm>
                <a:off x="3114"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25" name="Line 50"/>
              <p:cNvSpPr>
                <a:spLocks noChangeShapeType="1"/>
              </p:cNvSpPr>
              <p:nvPr/>
            </p:nvSpPr>
            <p:spPr bwMode="auto">
              <a:xfrm>
                <a:off x="3352"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26" name="Oval 51"/>
              <p:cNvSpPr>
                <a:spLocks noChangeArrowheads="1"/>
              </p:cNvSpPr>
              <p:nvPr/>
            </p:nvSpPr>
            <p:spPr bwMode="auto">
              <a:xfrm>
                <a:off x="3119" y="3043"/>
                <a:ext cx="226" cy="47"/>
              </a:xfrm>
              <a:prstGeom prst="ellipse">
                <a:avLst/>
              </a:prstGeom>
              <a:no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27" name="AutoShape 52"/>
              <p:cNvSpPr>
                <a:spLocks noChangeArrowheads="1"/>
              </p:cNvSpPr>
              <p:nvPr/>
            </p:nvSpPr>
            <p:spPr bwMode="auto">
              <a:xfrm rot="10800000" flipH="1" flipV="1">
                <a:off x="3141" y="3280"/>
                <a:ext cx="186" cy="2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29 w 21600"/>
                  <a:gd name="T13" fmla="*/ 4531 h 21600"/>
                  <a:gd name="T14" fmla="*/ 17071 w 21600"/>
                  <a:gd name="T15" fmla="*/ 1706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CC99"/>
              </a:solidFill>
              <a:ln w="25400">
                <a:solidFill>
                  <a:schemeClr val="bg1"/>
                </a:solidFill>
                <a:miter lim="800000"/>
                <a:headEnd/>
                <a:tailEnd/>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28" name="Oval 53"/>
              <p:cNvSpPr>
                <a:spLocks noChangeArrowheads="1"/>
              </p:cNvSpPr>
              <p:nvPr/>
            </p:nvSpPr>
            <p:spPr bwMode="auto">
              <a:xfrm>
                <a:off x="3141" y="3264"/>
                <a:ext cx="187" cy="25"/>
              </a:xfrm>
              <a:prstGeom prst="ellipse">
                <a:avLst/>
              </a:prstGeom>
              <a:solidFill>
                <a:srgbClr val="FFCC99"/>
              </a:solidFill>
              <a:ln w="127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29" name="Oval 54"/>
              <p:cNvSpPr>
                <a:spLocks noChangeArrowheads="1"/>
              </p:cNvSpPr>
              <p:nvPr/>
            </p:nvSpPr>
            <p:spPr bwMode="auto">
              <a:xfrm>
                <a:off x="3197" y="3440"/>
                <a:ext cx="76" cy="70"/>
              </a:xfrm>
              <a:prstGeom prst="ellipse">
                <a:avLst/>
              </a:prstGeom>
              <a:solidFill>
                <a:srgbClr val="FFCC99"/>
              </a:solidFill>
              <a:ln w="12700">
                <a:solidFill>
                  <a:srgbClr val="FFCC99"/>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grpSp>
        <p:grpSp>
          <p:nvGrpSpPr>
            <p:cNvPr id="11" name="Group 55"/>
            <p:cNvGrpSpPr>
              <a:grpSpLocks/>
            </p:cNvGrpSpPr>
            <p:nvPr/>
          </p:nvGrpSpPr>
          <p:grpSpPr bwMode="auto">
            <a:xfrm>
              <a:off x="3295" y="2760"/>
              <a:ext cx="146" cy="262"/>
              <a:chOff x="3112" y="3043"/>
              <a:chExt cx="240" cy="482"/>
            </a:xfrm>
          </p:grpSpPr>
          <p:sp>
            <p:nvSpPr>
              <p:cNvPr id="12" name="Oval 56"/>
              <p:cNvSpPr>
                <a:spLocks noChangeArrowheads="1"/>
              </p:cNvSpPr>
              <p:nvPr/>
            </p:nvSpPr>
            <p:spPr bwMode="auto">
              <a:xfrm>
                <a:off x="3177" y="3416"/>
                <a:ext cx="110" cy="109"/>
              </a:xfrm>
              <a:prstGeom prst="ellipse">
                <a:avLst/>
              </a:prstGeom>
              <a:solidFill>
                <a:srgbClr val="FFCC99"/>
              </a:solid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13" name="Line 57"/>
              <p:cNvSpPr>
                <a:spLocks noChangeShapeType="1"/>
              </p:cNvSpPr>
              <p:nvPr/>
            </p:nvSpPr>
            <p:spPr bwMode="auto">
              <a:xfrm>
                <a:off x="311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14" name="Line 58"/>
              <p:cNvSpPr>
                <a:spLocks noChangeShapeType="1"/>
              </p:cNvSpPr>
              <p:nvPr/>
            </p:nvSpPr>
            <p:spPr bwMode="auto">
              <a:xfrm flipH="1">
                <a:off x="3292" y="3244"/>
                <a:ext cx="59"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15" name="Line 59"/>
              <p:cNvSpPr>
                <a:spLocks noChangeShapeType="1"/>
              </p:cNvSpPr>
              <p:nvPr/>
            </p:nvSpPr>
            <p:spPr bwMode="auto">
              <a:xfrm>
                <a:off x="3114"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16" name="Line 60"/>
              <p:cNvSpPr>
                <a:spLocks noChangeShapeType="1"/>
              </p:cNvSpPr>
              <p:nvPr/>
            </p:nvSpPr>
            <p:spPr bwMode="auto">
              <a:xfrm>
                <a:off x="3352" y="3053"/>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17" name="Oval 61"/>
              <p:cNvSpPr>
                <a:spLocks noChangeArrowheads="1"/>
              </p:cNvSpPr>
              <p:nvPr/>
            </p:nvSpPr>
            <p:spPr bwMode="auto">
              <a:xfrm>
                <a:off x="3119" y="3043"/>
                <a:ext cx="226" cy="47"/>
              </a:xfrm>
              <a:prstGeom prst="ellipse">
                <a:avLst/>
              </a:prstGeom>
              <a:no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18" name="AutoShape 62"/>
              <p:cNvSpPr>
                <a:spLocks noChangeArrowheads="1"/>
              </p:cNvSpPr>
              <p:nvPr/>
            </p:nvSpPr>
            <p:spPr bwMode="auto">
              <a:xfrm rot="10800000" flipH="1" flipV="1">
                <a:off x="3141" y="3280"/>
                <a:ext cx="186" cy="2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29 w 21600"/>
                  <a:gd name="T13" fmla="*/ 4531 h 21600"/>
                  <a:gd name="T14" fmla="*/ 17071 w 21600"/>
                  <a:gd name="T15" fmla="*/ 1706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CC99"/>
              </a:solidFill>
              <a:ln w="25400">
                <a:solidFill>
                  <a:schemeClr val="bg1"/>
                </a:solidFill>
                <a:miter lim="800000"/>
                <a:headEnd/>
                <a:tailEnd/>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19" name="Oval 63"/>
              <p:cNvSpPr>
                <a:spLocks noChangeArrowheads="1"/>
              </p:cNvSpPr>
              <p:nvPr/>
            </p:nvSpPr>
            <p:spPr bwMode="auto">
              <a:xfrm>
                <a:off x="3141" y="3264"/>
                <a:ext cx="187" cy="25"/>
              </a:xfrm>
              <a:prstGeom prst="ellipse">
                <a:avLst/>
              </a:prstGeom>
              <a:solidFill>
                <a:srgbClr val="FFCC99"/>
              </a:solidFill>
              <a:ln w="127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20" name="Oval 64"/>
              <p:cNvSpPr>
                <a:spLocks noChangeArrowheads="1"/>
              </p:cNvSpPr>
              <p:nvPr/>
            </p:nvSpPr>
            <p:spPr bwMode="auto">
              <a:xfrm>
                <a:off x="3197" y="3440"/>
                <a:ext cx="76" cy="70"/>
              </a:xfrm>
              <a:prstGeom prst="ellipse">
                <a:avLst/>
              </a:prstGeom>
              <a:solidFill>
                <a:srgbClr val="FFCC99"/>
              </a:solidFill>
              <a:ln w="12700">
                <a:solidFill>
                  <a:srgbClr val="FFCC99"/>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grpSp>
      </p:grpSp>
      <p:grpSp>
        <p:nvGrpSpPr>
          <p:cNvPr id="66" name="Group 65"/>
          <p:cNvGrpSpPr>
            <a:grpSpLocks/>
          </p:cNvGrpSpPr>
          <p:nvPr/>
        </p:nvGrpSpPr>
        <p:grpSpPr bwMode="auto">
          <a:xfrm>
            <a:off x="576263" y="2629080"/>
            <a:ext cx="338137" cy="765175"/>
            <a:chOff x="705" y="1299"/>
            <a:chExt cx="213" cy="482"/>
          </a:xfrm>
        </p:grpSpPr>
        <p:grpSp>
          <p:nvGrpSpPr>
            <p:cNvPr id="67" name="Group 66"/>
            <p:cNvGrpSpPr>
              <a:grpSpLocks/>
            </p:cNvGrpSpPr>
            <p:nvPr/>
          </p:nvGrpSpPr>
          <p:grpSpPr bwMode="auto">
            <a:xfrm>
              <a:off x="705" y="1299"/>
              <a:ext cx="213" cy="482"/>
              <a:chOff x="889" y="827"/>
              <a:chExt cx="213" cy="482"/>
            </a:xfrm>
          </p:grpSpPr>
          <p:sp>
            <p:nvSpPr>
              <p:cNvPr id="69" name="Oval 67"/>
              <p:cNvSpPr>
                <a:spLocks noChangeArrowheads="1"/>
              </p:cNvSpPr>
              <p:nvPr/>
            </p:nvSpPr>
            <p:spPr bwMode="auto">
              <a:xfrm>
                <a:off x="947" y="1200"/>
                <a:ext cx="97" cy="109"/>
              </a:xfrm>
              <a:prstGeom prst="ellipse">
                <a:avLst/>
              </a:prstGeom>
              <a:solidFill>
                <a:srgbClr val="FFCC99"/>
              </a:solid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70" name="Line 68"/>
              <p:cNvSpPr>
                <a:spLocks noChangeShapeType="1"/>
              </p:cNvSpPr>
              <p:nvPr/>
            </p:nvSpPr>
            <p:spPr bwMode="auto">
              <a:xfrm>
                <a:off x="889" y="1028"/>
                <a:ext cx="52"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71" name="Line 69"/>
              <p:cNvSpPr>
                <a:spLocks noChangeShapeType="1"/>
              </p:cNvSpPr>
              <p:nvPr/>
            </p:nvSpPr>
            <p:spPr bwMode="auto">
              <a:xfrm flipH="1">
                <a:off x="1049" y="1028"/>
                <a:ext cx="52"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72" name="Line 70"/>
              <p:cNvSpPr>
                <a:spLocks noChangeShapeType="1"/>
              </p:cNvSpPr>
              <p:nvPr/>
            </p:nvSpPr>
            <p:spPr bwMode="auto">
              <a:xfrm>
                <a:off x="891" y="837"/>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73" name="Line 71"/>
              <p:cNvSpPr>
                <a:spLocks noChangeShapeType="1"/>
              </p:cNvSpPr>
              <p:nvPr/>
            </p:nvSpPr>
            <p:spPr bwMode="auto">
              <a:xfrm>
                <a:off x="1102" y="837"/>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74" name="Oval 72"/>
              <p:cNvSpPr>
                <a:spLocks noChangeArrowheads="1"/>
              </p:cNvSpPr>
              <p:nvPr/>
            </p:nvSpPr>
            <p:spPr bwMode="auto">
              <a:xfrm>
                <a:off x="895" y="827"/>
                <a:ext cx="201" cy="47"/>
              </a:xfrm>
              <a:prstGeom prst="ellipse">
                <a:avLst/>
              </a:prstGeom>
              <a:no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75" name="AutoShape 73"/>
              <p:cNvSpPr>
                <a:spLocks noChangeArrowheads="1"/>
              </p:cNvSpPr>
              <p:nvPr/>
            </p:nvSpPr>
            <p:spPr bwMode="auto">
              <a:xfrm rot="10800000" flipH="1" flipV="1">
                <a:off x="915" y="1064"/>
                <a:ext cx="165" cy="2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51 w 21600"/>
                  <a:gd name="T13" fmla="*/ 4531 h 21600"/>
                  <a:gd name="T14" fmla="*/ 17149 w 21600"/>
                  <a:gd name="T15" fmla="*/ 1706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CC99"/>
              </a:solidFill>
              <a:ln w="25400">
                <a:solidFill>
                  <a:schemeClr val="bg1"/>
                </a:solidFill>
                <a:miter lim="800000"/>
                <a:headEnd/>
                <a:tailEnd/>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76" name="Oval 74"/>
              <p:cNvSpPr>
                <a:spLocks noChangeArrowheads="1"/>
              </p:cNvSpPr>
              <p:nvPr/>
            </p:nvSpPr>
            <p:spPr bwMode="auto">
              <a:xfrm>
                <a:off x="915" y="1048"/>
                <a:ext cx="166" cy="25"/>
              </a:xfrm>
              <a:prstGeom prst="ellipse">
                <a:avLst/>
              </a:prstGeom>
              <a:solidFill>
                <a:srgbClr val="FFCC99"/>
              </a:solidFill>
              <a:ln w="127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77" name="Oval 75"/>
              <p:cNvSpPr>
                <a:spLocks noChangeArrowheads="1"/>
              </p:cNvSpPr>
              <p:nvPr/>
            </p:nvSpPr>
            <p:spPr bwMode="auto">
              <a:xfrm>
                <a:off x="964" y="1224"/>
                <a:ext cx="68" cy="70"/>
              </a:xfrm>
              <a:prstGeom prst="ellipse">
                <a:avLst/>
              </a:prstGeom>
              <a:solidFill>
                <a:srgbClr val="FFCC99"/>
              </a:solidFill>
              <a:ln w="12700">
                <a:solidFill>
                  <a:srgbClr val="FFCC99"/>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grpSp>
        <p:sp>
          <p:nvSpPr>
            <p:cNvPr id="68" name="Oval 76"/>
            <p:cNvSpPr>
              <a:spLocks noChangeArrowheads="1"/>
            </p:cNvSpPr>
            <p:nvPr/>
          </p:nvSpPr>
          <p:spPr bwMode="auto">
            <a:xfrm>
              <a:off x="762" y="1608"/>
              <a:ext cx="58" cy="58"/>
            </a:xfrm>
            <a:prstGeom prst="ellipse">
              <a:avLst/>
            </a:prstGeom>
            <a:solidFill>
              <a:srgbClr val="FF0000"/>
            </a:solidFill>
            <a:ln w="9525">
              <a:no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grpSp>
      <p:sp>
        <p:nvSpPr>
          <p:cNvPr id="78" name="AutoShape 78"/>
          <p:cNvSpPr>
            <a:spLocks noChangeAspect="1" noChangeArrowheads="1"/>
          </p:cNvSpPr>
          <p:nvPr/>
        </p:nvSpPr>
        <p:spPr bwMode="auto">
          <a:xfrm>
            <a:off x="1325563" y="2786242"/>
            <a:ext cx="731837" cy="365125"/>
          </a:xfrm>
          <a:prstGeom prst="rightArrow">
            <a:avLst>
              <a:gd name="adj1" fmla="val 50000"/>
              <a:gd name="adj2" fmla="val 50109"/>
            </a:avLst>
          </a:prstGeom>
          <a:solidFill>
            <a:srgbClr val="293E6B"/>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fontAlgn="auto">
              <a:spcBef>
                <a:spcPts val="0"/>
              </a:spcBef>
              <a:spcAft>
                <a:spcPts val="0"/>
              </a:spcAft>
              <a:defRPr/>
            </a:pPr>
            <a:endParaRPr lang="en-US" sz="2400">
              <a:solidFill>
                <a:srgbClr val="FFFFFF"/>
              </a:solidFill>
            </a:endParaRPr>
          </a:p>
        </p:txBody>
      </p:sp>
      <p:sp>
        <p:nvSpPr>
          <p:cNvPr id="79" name="AutoShape 80"/>
          <p:cNvSpPr>
            <a:spLocks noChangeAspect="1" noChangeArrowheads="1"/>
          </p:cNvSpPr>
          <p:nvPr/>
        </p:nvSpPr>
        <p:spPr bwMode="auto">
          <a:xfrm>
            <a:off x="2982480" y="2764018"/>
            <a:ext cx="731837" cy="365124"/>
          </a:xfrm>
          <a:prstGeom prst="rightArrow">
            <a:avLst>
              <a:gd name="adj1" fmla="val 50000"/>
              <a:gd name="adj2" fmla="val 50109"/>
            </a:avLst>
          </a:prstGeom>
          <a:solidFill>
            <a:srgbClr val="293E6B"/>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fontAlgn="auto">
              <a:spcBef>
                <a:spcPts val="0"/>
              </a:spcBef>
              <a:spcAft>
                <a:spcPts val="0"/>
              </a:spcAft>
              <a:defRPr/>
            </a:pPr>
            <a:endParaRPr lang="en-US" sz="2400">
              <a:solidFill>
                <a:srgbClr val="FFFFFF"/>
              </a:solidFill>
            </a:endParaRPr>
          </a:p>
        </p:txBody>
      </p:sp>
      <p:grpSp>
        <p:nvGrpSpPr>
          <p:cNvPr id="80" name="Group 81"/>
          <p:cNvGrpSpPr>
            <a:grpSpLocks/>
          </p:cNvGrpSpPr>
          <p:nvPr/>
        </p:nvGrpSpPr>
        <p:grpSpPr bwMode="auto">
          <a:xfrm>
            <a:off x="2405062" y="2687818"/>
            <a:ext cx="338138" cy="765175"/>
            <a:chOff x="705" y="1299"/>
            <a:chExt cx="213" cy="482"/>
          </a:xfrm>
        </p:grpSpPr>
        <p:grpSp>
          <p:nvGrpSpPr>
            <p:cNvPr id="81" name="Group 82"/>
            <p:cNvGrpSpPr>
              <a:grpSpLocks/>
            </p:cNvGrpSpPr>
            <p:nvPr/>
          </p:nvGrpSpPr>
          <p:grpSpPr bwMode="auto">
            <a:xfrm>
              <a:off x="705" y="1299"/>
              <a:ext cx="213" cy="482"/>
              <a:chOff x="889" y="827"/>
              <a:chExt cx="213" cy="482"/>
            </a:xfrm>
          </p:grpSpPr>
          <p:sp>
            <p:nvSpPr>
              <p:cNvPr id="83" name="Oval 83"/>
              <p:cNvSpPr>
                <a:spLocks noChangeArrowheads="1"/>
              </p:cNvSpPr>
              <p:nvPr/>
            </p:nvSpPr>
            <p:spPr bwMode="auto">
              <a:xfrm>
                <a:off x="947" y="1200"/>
                <a:ext cx="97" cy="109"/>
              </a:xfrm>
              <a:prstGeom prst="ellipse">
                <a:avLst/>
              </a:prstGeom>
              <a:solidFill>
                <a:srgbClr val="FFCC99"/>
              </a:solid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84" name="Line 84"/>
              <p:cNvSpPr>
                <a:spLocks noChangeShapeType="1"/>
              </p:cNvSpPr>
              <p:nvPr/>
            </p:nvSpPr>
            <p:spPr bwMode="auto">
              <a:xfrm>
                <a:off x="889" y="1028"/>
                <a:ext cx="52"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85" name="Line 85"/>
              <p:cNvSpPr>
                <a:spLocks noChangeShapeType="1"/>
              </p:cNvSpPr>
              <p:nvPr/>
            </p:nvSpPr>
            <p:spPr bwMode="auto">
              <a:xfrm flipH="1">
                <a:off x="1049" y="1028"/>
                <a:ext cx="52" cy="243"/>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86" name="Line 86"/>
              <p:cNvSpPr>
                <a:spLocks noChangeShapeType="1"/>
              </p:cNvSpPr>
              <p:nvPr/>
            </p:nvSpPr>
            <p:spPr bwMode="auto">
              <a:xfrm>
                <a:off x="891" y="837"/>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87" name="Line 87"/>
              <p:cNvSpPr>
                <a:spLocks noChangeShapeType="1"/>
              </p:cNvSpPr>
              <p:nvPr/>
            </p:nvSpPr>
            <p:spPr bwMode="auto">
              <a:xfrm>
                <a:off x="1102" y="837"/>
                <a:ext cx="0" cy="192"/>
              </a:xfrm>
              <a:prstGeom prst="line">
                <a:avLst/>
              </a:prstGeom>
              <a:noFill/>
              <a:ln w="25400">
                <a:solidFill>
                  <a:schemeClr val="tx2"/>
                </a:solidFill>
                <a:round/>
                <a:headEnd type="none" w="sm" len="sm"/>
                <a:tailEnd type="none" w="sm" len="sm"/>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88" name="Oval 88"/>
              <p:cNvSpPr>
                <a:spLocks noChangeArrowheads="1"/>
              </p:cNvSpPr>
              <p:nvPr/>
            </p:nvSpPr>
            <p:spPr bwMode="auto">
              <a:xfrm>
                <a:off x="895" y="827"/>
                <a:ext cx="201" cy="47"/>
              </a:xfrm>
              <a:prstGeom prst="ellipse">
                <a:avLst/>
              </a:prstGeom>
              <a:noFill/>
              <a:ln w="254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89" name="AutoShape 89"/>
              <p:cNvSpPr>
                <a:spLocks noChangeArrowheads="1"/>
              </p:cNvSpPr>
              <p:nvPr/>
            </p:nvSpPr>
            <p:spPr bwMode="auto">
              <a:xfrm rot="10800000" flipH="1" flipV="1">
                <a:off x="915" y="1064"/>
                <a:ext cx="165" cy="2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51 w 21600"/>
                  <a:gd name="T13" fmla="*/ 4531 h 21600"/>
                  <a:gd name="T14" fmla="*/ 17149 w 21600"/>
                  <a:gd name="T15" fmla="*/ 1706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CC99"/>
              </a:solidFill>
              <a:ln w="25400">
                <a:solidFill>
                  <a:schemeClr val="bg1"/>
                </a:solidFill>
                <a:miter lim="800000"/>
                <a:headEnd/>
                <a:tailEnd/>
              </a:ln>
            </p:spPr>
            <p:txBody>
              <a:bodyPr wrap="none" anchor="ctr"/>
              <a:lstStyle/>
              <a:p>
                <a:endParaRPr lang="en-US" sz="2400">
                  <a:solidFill>
                    <a:srgbClr val="000000"/>
                  </a:solidFill>
                  <a:latin typeface="Arial" pitchFamily="34" charset="0"/>
                  <a:ea typeface="ＭＳ Ｐゴシック" pitchFamily="100" charset="-128"/>
                </a:endParaRPr>
              </a:p>
            </p:txBody>
          </p:sp>
          <p:sp>
            <p:nvSpPr>
              <p:cNvPr id="90" name="Oval 90"/>
              <p:cNvSpPr>
                <a:spLocks noChangeArrowheads="1"/>
              </p:cNvSpPr>
              <p:nvPr/>
            </p:nvSpPr>
            <p:spPr bwMode="auto">
              <a:xfrm>
                <a:off x="915" y="1048"/>
                <a:ext cx="166" cy="25"/>
              </a:xfrm>
              <a:prstGeom prst="ellipse">
                <a:avLst/>
              </a:prstGeom>
              <a:solidFill>
                <a:srgbClr val="FFCC99"/>
              </a:solidFill>
              <a:ln w="12700">
                <a:solidFill>
                  <a:schemeClr val="tx2"/>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sp>
            <p:nvSpPr>
              <p:cNvPr id="91" name="Oval 91"/>
              <p:cNvSpPr>
                <a:spLocks noChangeArrowheads="1"/>
              </p:cNvSpPr>
              <p:nvPr/>
            </p:nvSpPr>
            <p:spPr bwMode="auto">
              <a:xfrm>
                <a:off x="964" y="1224"/>
                <a:ext cx="68" cy="70"/>
              </a:xfrm>
              <a:prstGeom prst="ellipse">
                <a:avLst/>
              </a:prstGeom>
              <a:solidFill>
                <a:srgbClr val="FFCC99"/>
              </a:solidFill>
              <a:ln w="12700">
                <a:solidFill>
                  <a:srgbClr val="FFCC99"/>
                </a:solid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grpSp>
        <p:sp>
          <p:nvSpPr>
            <p:cNvPr id="82" name="Oval 92"/>
            <p:cNvSpPr>
              <a:spLocks noChangeArrowheads="1"/>
            </p:cNvSpPr>
            <p:nvPr/>
          </p:nvSpPr>
          <p:spPr bwMode="auto">
            <a:xfrm>
              <a:off x="762" y="1608"/>
              <a:ext cx="58" cy="58"/>
            </a:xfrm>
            <a:prstGeom prst="ellipse">
              <a:avLst/>
            </a:prstGeom>
            <a:solidFill>
              <a:srgbClr val="FF0000"/>
            </a:solidFill>
            <a:ln w="9525">
              <a:noFill/>
              <a:round/>
              <a:headEnd/>
              <a:tailEnd/>
            </a:ln>
          </p:spPr>
          <p:txBody>
            <a:bodyPr wrap="none" anchor="ctr"/>
            <a:lstStyle/>
            <a:p>
              <a:endParaRPr lang="en-US" sz="2400">
                <a:solidFill>
                  <a:srgbClr val="000000"/>
                </a:solidFill>
                <a:latin typeface="Calibri" pitchFamily="34" charset="0"/>
                <a:ea typeface="ＭＳ Ｐゴシック" pitchFamily="100" charset="-128"/>
              </a:endParaRPr>
            </a:p>
          </p:txBody>
        </p:sp>
      </p:grpSp>
      <p:sp>
        <p:nvSpPr>
          <p:cNvPr id="92" name="Text Box 93"/>
          <p:cNvSpPr txBox="1">
            <a:spLocks noChangeArrowheads="1"/>
          </p:cNvSpPr>
          <p:nvPr/>
        </p:nvSpPr>
        <p:spPr bwMode="auto">
          <a:xfrm>
            <a:off x="61098" y="1409880"/>
            <a:ext cx="1678666" cy="98488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p>
            <a:pPr algn="ctr" fontAlgn="auto">
              <a:spcBef>
                <a:spcPts val="0"/>
              </a:spcBef>
              <a:spcAft>
                <a:spcPts val="0"/>
              </a:spcAft>
              <a:defRPr/>
            </a:pPr>
            <a:r>
              <a:rPr lang="en-US" sz="1600" b="1" u="sng" dirty="0">
                <a:solidFill>
                  <a:srgbClr val="000000"/>
                </a:solidFill>
                <a:latin typeface="Arial"/>
                <a:ea typeface="ＭＳ Ｐゴシック" pitchFamily="100" charset="-128"/>
              </a:rPr>
              <a:t>Protein Sample</a:t>
            </a:r>
            <a:r>
              <a:rPr lang="en-US" sz="1600" dirty="0">
                <a:solidFill>
                  <a:srgbClr val="000000"/>
                </a:solidFill>
                <a:latin typeface="Arial"/>
                <a:ea typeface="ＭＳ Ｐゴシック" pitchFamily="100" charset="-128"/>
              </a:rPr>
              <a:t/>
            </a:r>
            <a:br>
              <a:rPr lang="en-US" sz="1600" dirty="0">
                <a:solidFill>
                  <a:srgbClr val="000000"/>
                </a:solidFill>
                <a:latin typeface="Arial"/>
                <a:ea typeface="ＭＳ Ｐゴシック" pitchFamily="100" charset="-128"/>
              </a:rPr>
            </a:br>
            <a:r>
              <a:rPr lang="en-US" sz="1400" dirty="0">
                <a:solidFill>
                  <a:srgbClr val="000000"/>
                </a:solidFill>
                <a:latin typeface="Arial"/>
                <a:ea typeface="ＭＳ Ｐゴシック" pitchFamily="100" charset="-128"/>
              </a:rPr>
              <a:t>Cell Lysate</a:t>
            </a:r>
            <a:br>
              <a:rPr lang="en-US" sz="1400" dirty="0">
                <a:solidFill>
                  <a:srgbClr val="000000"/>
                </a:solidFill>
                <a:latin typeface="Arial"/>
                <a:ea typeface="ＭＳ Ｐゴシック" pitchFamily="100" charset="-128"/>
              </a:rPr>
            </a:br>
            <a:r>
              <a:rPr lang="en-US" sz="1400" dirty="0">
                <a:solidFill>
                  <a:srgbClr val="000000"/>
                </a:solidFill>
                <a:latin typeface="Arial"/>
                <a:ea typeface="ＭＳ Ｐゴシック" pitchFamily="100" charset="-128"/>
              </a:rPr>
              <a:t>Tissue</a:t>
            </a:r>
            <a:br>
              <a:rPr lang="en-US" sz="1400" dirty="0">
                <a:solidFill>
                  <a:srgbClr val="000000"/>
                </a:solidFill>
                <a:latin typeface="Arial"/>
                <a:ea typeface="ＭＳ Ｐゴシック" pitchFamily="100" charset="-128"/>
              </a:rPr>
            </a:br>
            <a:r>
              <a:rPr lang="en-US" sz="1400" dirty="0">
                <a:solidFill>
                  <a:srgbClr val="000000"/>
                </a:solidFill>
                <a:latin typeface="Arial"/>
                <a:ea typeface="ＭＳ Ｐゴシック" pitchFamily="100" charset="-128"/>
              </a:rPr>
              <a:t>Plasma</a:t>
            </a:r>
          </a:p>
        </p:txBody>
      </p:sp>
      <p:sp>
        <p:nvSpPr>
          <p:cNvPr id="93" name="Text Box 94"/>
          <p:cNvSpPr txBox="1">
            <a:spLocks noChangeArrowheads="1"/>
          </p:cNvSpPr>
          <p:nvPr/>
        </p:nvSpPr>
        <p:spPr bwMode="auto">
          <a:xfrm>
            <a:off x="1894110" y="1409880"/>
            <a:ext cx="1858838" cy="769441"/>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square">
            <a:spAutoFit/>
          </a:bodyPr>
          <a:lstStyle/>
          <a:p>
            <a:pPr algn="ctr" fontAlgn="auto">
              <a:spcBef>
                <a:spcPts val="0"/>
              </a:spcBef>
              <a:spcAft>
                <a:spcPts val="0"/>
              </a:spcAft>
              <a:defRPr/>
            </a:pPr>
            <a:r>
              <a:rPr lang="en-US" sz="1600" b="1" u="sng" dirty="0">
                <a:solidFill>
                  <a:srgbClr val="000000"/>
                </a:solidFill>
                <a:latin typeface="Arial"/>
                <a:ea typeface="ＭＳ Ｐゴシック" pitchFamily="100" charset="-128"/>
              </a:rPr>
              <a:t>Protein-Level</a:t>
            </a:r>
          </a:p>
          <a:p>
            <a:pPr algn="ctr" fontAlgn="auto">
              <a:spcBef>
                <a:spcPts val="0"/>
              </a:spcBef>
              <a:spcAft>
                <a:spcPts val="0"/>
              </a:spcAft>
              <a:defRPr/>
            </a:pPr>
            <a:r>
              <a:rPr lang="en-US" sz="1400" dirty="0" err="1">
                <a:solidFill>
                  <a:srgbClr val="000000"/>
                </a:solidFill>
                <a:latin typeface="Arial" pitchFamily="34" charset="0"/>
                <a:ea typeface="ＭＳ Ｐゴシック" pitchFamily="100" charset="-128"/>
              </a:rPr>
              <a:t>Immunoaffinity</a:t>
            </a:r>
            <a:r>
              <a:rPr lang="en-US" sz="1400" dirty="0">
                <a:solidFill>
                  <a:srgbClr val="000000"/>
                </a:solidFill>
                <a:latin typeface="Arial" pitchFamily="34" charset="0"/>
                <a:ea typeface="ＭＳ Ｐゴシック" pitchFamily="100" charset="-128"/>
              </a:rPr>
              <a:t/>
            </a:r>
            <a:br>
              <a:rPr lang="en-US" sz="1400" dirty="0">
                <a:solidFill>
                  <a:srgbClr val="000000"/>
                </a:solidFill>
                <a:latin typeface="Arial" pitchFamily="34" charset="0"/>
                <a:ea typeface="ＭＳ Ｐゴシック" pitchFamily="100" charset="-128"/>
              </a:rPr>
            </a:br>
            <a:r>
              <a:rPr lang="en-US" sz="1400" dirty="0">
                <a:solidFill>
                  <a:srgbClr val="000000"/>
                </a:solidFill>
                <a:latin typeface="Arial" pitchFamily="34" charset="0"/>
                <a:ea typeface="ＭＳ Ｐゴシック" pitchFamily="100" charset="-128"/>
              </a:rPr>
              <a:t>Cellular Fractionation</a:t>
            </a:r>
          </a:p>
        </p:txBody>
      </p:sp>
      <p:sp>
        <p:nvSpPr>
          <p:cNvPr id="94" name="Text Box 95"/>
          <p:cNvSpPr txBox="1">
            <a:spLocks noChangeArrowheads="1"/>
          </p:cNvSpPr>
          <p:nvPr/>
        </p:nvSpPr>
        <p:spPr bwMode="auto">
          <a:xfrm>
            <a:off x="4065042" y="1406536"/>
            <a:ext cx="1523316" cy="98488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square">
            <a:spAutoFit/>
          </a:bodyPr>
          <a:lstStyle/>
          <a:p>
            <a:pPr algn="ctr" fontAlgn="auto">
              <a:spcBef>
                <a:spcPts val="0"/>
              </a:spcBef>
              <a:spcAft>
                <a:spcPts val="0"/>
              </a:spcAft>
              <a:defRPr/>
            </a:pPr>
            <a:r>
              <a:rPr lang="en-US" sz="1600" b="1" u="sng" dirty="0">
                <a:solidFill>
                  <a:srgbClr val="000000"/>
                </a:solidFill>
                <a:latin typeface="Arial"/>
                <a:ea typeface="ＭＳ Ｐゴシック" pitchFamily="100" charset="-128"/>
              </a:rPr>
              <a:t>Peptide-Level</a:t>
            </a:r>
          </a:p>
          <a:p>
            <a:pPr algn="ctr" fontAlgn="auto">
              <a:spcBef>
                <a:spcPts val="0"/>
              </a:spcBef>
              <a:spcAft>
                <a:spcPts val="0"/>
              </a:spcAft>
              <a:defRPr/>
            </a:pPr>
            <a:r>
              <a:rPr lang="en-US" sz="1400" dirty="0">
                <a:solidFill>
                  <a:srgbClr val="000000"/>
                </a:solidFill>
                <a:latin typeface="Arial" pitchFamily="34" charset="0"/>
                <a:ea typeface="ＭＳ Ｐゴシック" pitchFamily="100" charset="-128"/>
              </a:rPr>
              <a:t>IMAC (</a:t>
            </a:r>
            <a:r>
              <a:rPr lang="en-US" sz="1400" dirty="0" err="1">
                <a:solidFill>
                  <a:srgbClr val="000000"/>
                </a:solidFill>
                <a:latin typeface="Arial" pitchFamily="34" charset="0"/>
                <a:ea typeface="ＭＳ Ｐゴシック" pitchFamily="100" charset="-128"/>
              </a:rPr>
              <a:t>Phospho</a:t>
            </a:r>
            <a:r>
              <a:rPr lang="en-US" sz="1400" dirty="0">
                <a:solidFill>
                  <a:srgbClr val="000000"/>
                </a:solidFill>
                <a:latin typeface="Arial" pitchFamily="34" charset="0"/>
                <a:ea typeface="ＭＳ Ｐゴシック" pitchFamily="100" charset="-128"/>
              </a:rPr>
              <a:t>)</a:t>
            </a:r>
          </a:p>
          <a:p>
            <a:pPr algn="ctr" fontAlgn="auto">
              <a:spcBef>
                <a:spcPts val="0"/>
              </a:spcBef>
              <a:spcAft>
                <a:spcPts val="0"/>
              </a:spcAft>
              <a:defRPr/>
            </a:pPr>
            <a:r>
              <a:rPr lang="en-US" sz="1400" dirty="0" err="1">
                <a:solidFill>
                  <a:srgbClr val="000000"/>
                </a:solidFill>
                <a:latin typeface="Arial" pitchFamily="34" charset="0"/>
                <a:ea typeface="ＭＳ Ｐゴシック" pitchFamily="100" charset="-128"/>
              </a:rPr>
              <a:t>Immunoaffinity</a:t>
            </a:r>
            <a:endParaRPr lang="en-US" sz="1400" dirty="0">
              <a:solidFill>
                <a:srgbClr val="000000"/>
              </a:solidFill>
              <a:latin typeface="Arial" pitchFamily="34" charset="0"/>
              <a:ea typeface="ＭＳ Ｐゴシック" pitchFamily="100" charset="-128"/>
            </a:endParaRPr>
          </a:p>
          <a:p>
            <a:pPr algn="ctr" fontAlgn="auto">
              <a:spcBef>
                <a:spcPts val="0"/>
              </a:spcBef>
              <a:spcAft>
                <a:spcPts val="0"/>
              </a:spcAft>
              <a:defRPr/>
            </a:pPr>
            <a:r>
              <a:rPr lang="en-US" sz="1400" dirty="0">
                <a:solidFill>
                  <a:srgbClr val="000000"/>
                </a:solidFill>
                <a:latin typeface="Arial" pitchFamily="34" charset="0"/>
                <a:ea typeface="ＭＳ Ｐゴシック" pitchFamily="100" charset="-128"/>
              </a:rPr>
              <a:t>Fractionation</a:t>
            </a:r>
          </a:p>
        </p:txBody>
      </p:sp>
      <p:pic>
        <p:nvPicPr>
          <p:cNvPr id="95" name="Picture 96" descr="Triple quadrupole 2"/>
          <p:cNvPicPr>
            <a:picLocks noChangeAspect="1" noChangeArrowheads="1"/>
          </p:cNvPicPr>
          <p:nvPr/>
        </p:nvPicPr>
        <p:blipFill>
          <a:blip r:embed="rId2"/>
          <a:srcRect/>
          <a:stretch>
            <a:fillRect/>
          </a:stretch>
        </p:blipFill>
        <p:spPr bwMode="auto">
          <a:xfrm>
            <a:off x="6248400" y="2559230"/>
            <a:ext cx="2863850" cy="922338"/>
          </a:xfrm>
          <a:prstGeom prst="rect">
            <a:avLst/>
          </a:prstGeom>
          <a:noFill/>
          <a:ln w="9525">
            <a:noFill/>
            <a:miter lim="800000"/>
            <a:headEnd/>
            <a:tailEnd/>
          </a:ln>
        </p:spPr>
      </p:pic>
      <p:sp>
        <p:nvSpPr>
          <p:cNvPr id="96" name="Text Box 99"/>
          <p:cNvSpPr txBox="1">
            <a:spLocks noChangeArrowheads="1"/>
          </p:cNvSpPr>
          <p:nvPr/>
        </p:nvSpPr>
        <p:spPr bwMode="auto">
          <a:xfrm>
            <a:off x="6867525" y="1409880"/>
            <a:ext cx="1659668" cy="83099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square">
            <a:spAutoFit/>
          </a:bodyPr>
          <a:lstStyle/>
          <a:p>
            <a:pPr algn="ctr" fontAlgn="auto">
              <a:spcBef>
                <a:spcPts val="0"/>
              </a:spcBef>
              <a:spcAft>
                <a:spcPts val="0"/>
              </a:spcAft>
              <a:defRPr/>
            </a:pPr>
            <a:r>
              <a:rPr lang="en-US" sz="1600" dirty="0">
                <a:solidFill>
                  <a:srgbClr val="000000"/>
                </a:solidFill>
                <a:latin typeface="Arial"/>
                <a:ea typeface="ＭＳ Ｐゴシック" pitchFamily="100" charset="-128"/>
              </a:rPr>
              <a:t>Quantitative</a:t>
            </a:r>
          </a:p>
          <a:p>
            <a:pPr algn="ctr" fontAlgn="auto">
              <a:spcBef>
                <a:spcPts val="0"/>
              </a:spcBef>
              <a:spcAft>
                <a:spcPts val="0"/>
              </a:spcAft>
              <a:defRPr/>
            </a:pPr>
            <a:r>
              <a:rPr lang="en-US" sz="1600" dirty="0">
                <a:solidFill>
                  <a:srgbClr val="000000"/>
                </a:solidFill>
                <a:latin typeface="Arial"/>
                <a:ea typeface="ＭＳ Ｐゴシック" pitchFamily="100" charset="-128"/>
              </a:rPr>
              <a:t>MRM-MS Method</a:t>
            </a:r>
          </a:p>
        </p:txBody>
      </p:sp>
      <p:sp>
        <p:nvSpPr>
          <p:cNvPr id="97" name="AutoShape 100"/>
          <p:cNvSpPr>
            <a:spLocks noChangeAspect="1" noChangeArrowheads="1"/>
          </p:cNvSpPr>
          <p:nvPr/>
        </p:nvSpPr>
        <p:spPr bwMode="auto">
          <a:xfrm>
            <a:off x="5592330" y="2735442"/>
            <a:ext cx="731838" cy="365125"/>
          </a:xfrm>
          <a:prstGeom prst="rightArrow">
            <a:avLst>
              <a:gd name="adj1" fmla="val 50000"/>
              <a:gd name="adj2" fmla="val 50109"/>
            </a:avLst>
          </a:prstGeom>
          <a:solidFill>
            <a:srgbClr val="32999E"/>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fontAlgn="auto">
              <a:spcBef>
                <a:spcPts val="0"/>
              </a:spcBef>
              <a:spcAft>
                <a:spcPts val="0"/>
              </a:spcAft>
              <a:defRPr/>
            </a:pPr>
            <a:endParaRPr lang="en-US" sz="2400">
              <a:solidFill>
                <a:srgbClr val="FFFFFF"/>
              </a:solidFill>
            </a:endParaRPr>
          </a:p>
        </p:txBody>
      </p:sp>
      <p:sp>
        <p:nvSpPr>
          <p:cNvPr id="98" name="Text Box 104"/>
          <p:cNvSpPr txBox="1">
            <a:spLocks noChangeArrowheads="1"/>
          </p:cNvSpPr>
          <p:nvPr/>
        </p:nvSpPr>
        <p:spPr bwMode="auto">
          <a:xfrm>
            <a:off x="90488" y="3543480"/>
            <a:ext cx="1669047" cy="830997"/>
          </a:xfrm>
          <a:prstGeom prst="rect">
            <a:avLst/>
          </a:prstGeom>
          <a:noFill/>
          <a:ln w="9525">
            <a:noFill/>
            <a:miter lim="800000"/>
            <a:headEnd/>
            <a:tailEnd/>
          </a:ln>
        </p:spPr>
        <p:txBody>
          <a:bodyPr wrap="none">
            <a:spAutoFit/>
          </a:bodyPr>
          <a:lstStyle/>
          <a:p>
            <a:r>
              <a:rPr lang="en-US" sz="1600" b="1" dirty="0">
                <a:solidFill>
                  <a:srgbClr val="000000"/>
                </a:solidFill>
                <a:latin typeface="Calibri" pitchFamily="34" charset="0"/>
                <a:ea typeface="ＭＳ Ｐゴシック" pitchFamily="100" charset="-128"/>
              </a:rPr>
              <a:t>10-100 </a:t>
            </a:r>
            <a:r>
              <a:rPr lang="en-US" sz="1600" b="1" dirty="0" err="1">
                <a:solidFill>
                  <a:srgbClr val="000000"/>
                </a:solidFill>
                <a:latin typeface="Calibri" pitchFamily="34" charset="0"/>
                <a:ea typeface="ＭＳ Ｐゴシック" pitchFamily="100" charset="-128"/>
              </a:rPr>
              <a:t>uL</a:t>
            </a:r>
            <a:r>
              <a:rPr lang="en-US" sz="1600" b="1" dirty="0">
                <a:solidFill>
                  <a:srgbClr val="000000"/>
                </a:solidFill>
                <a:latin typeface="Calibri" pitchFamily="34" charset="0"/>
                <a:ea typeface="ＭＳ Ｐゴシック" pitchFamily="100" charset="-128"/>
              </a:rPr>
              <a:t> plasma</a:t>
            </a:r>
          </a:p>
          <a:p>
            <a:r>
              <a:rPr lang="en-US" sz="1600" b="1" dirty="0">
                <a:solidFill>
                  <a:srgbClr val="000000"/>
                </a:solidFill>
                <a:latin typeface="Calibri" pitchFamily="34" charset="0"/>
                <a:ea typeface="ＭＳ Ｐゴシック" pitchFamily="100" charset="-128"/>
              </a:rPr>
              <a:t>10</a:t>
            </a:r>
            <a:r>
              <a:rPr lang="en-US" sz="1600" b="1" baseline="30000" dirty="0">
                <a:solidFill>
                  <a:srgbClr val="000000"/>
                </a:solidFill>
                <a:latin typeface="Calibri" pitchFamily="34" charset="0"/>
                <a:ea typeface="ＭＳ Ｐゴシック" pitchFamily="100" charset="-128"/>
              </a:rPr>
              <a:t>7</a:t>
            </a:r>
            <a:r>
              <a:rPr lang="en-US" sz="1600" b="1" dirty="0">
                <a:solidFill>
                  <a:srgbClr val="000000"/>
                </a:solidFill>
                <a:latin typeface="Calibri" pitchFamily="34" charset="0"/>
                <a:ea typeface="ＭＳ Ｐゴシック" pitchFamily="100" charset="-128"/>
              </a:rPr>
              <a:t> cells</a:t>
            </a:r>
          </a:p>
          <a:p>
            <a:endParaRPr lang="en-US" sz="1600" b="1" dirty="0">
              <a:solidFill>
                <a:srgbClr val="000000"/>
              </a:solidFill>
              <a:latin typeface="Calibri" pitchFamily="34" charset="0"/>
              <a:ea typeface="ＭＳ Ｐゴシック" pitchFamily="100" charset="-128"/>
            </a:endParaRPr>
          </a:p>
        </p:txBody>
      </p:sp>
      <p:sp>
        <p:nvSpPr>
          <p:cNvPr id="99" name="Text Box 108"/>
          <p:cNvSpPr txBox="1">
            <a:spLocks noChangeArrowheads="1"/>
          </p:cNvSpPr>
          <p:nvPr/>
        </p:nvSpPr>
        <p:spPr bwMode="auto">
          <a:xfrm>
            <a:off x="173217" y="6454313"/>
            <a:ext cx="6694308" cy="276999"/>
          </a:xfrm>
          <a:prstGeom prst="rect">
            <a:avLst/>
          </a:prstGeom>
          <a:noFill/>
          <a:ln w="9525">
            <a:noFill/>
            <a:miter lim="800000"/>
            <a:headEnd/>
            <a:tailEnd/>
          </a:ln>
        </p:spPr>
        <p:txBody>
          <a:bodyPr wrap="square">
            <a:spAutoFit/>
          </a:bodyPr>
          <a:lstStyle/>
          <a:p>
            <a:r>
              <a:rPr lang="en-US" sz="1200" b="1" i="1" dirty="0">
                <a:solidFill>
                  <a:srgbClr val="000000"/>
                </a:solidFill>
                <a:latin typeface="Calibri" pitchFamily="34" charset="0"/>
                <a:ea typeface="ＭＳ Ｐゴシック" pitchFamily="100" charset="-128"/>
              </a:rPr>
              <a:t>Keshishian et al. (2007) </a:t>
            </a:r>
            <a:r>
              <a:rPr lang="en-US" sz="1200" b="1" i="1" dirty="0" err="1">
                <a:solidFill>
                  <a:srgbClr val="000000"/>
                </a:solidFill>
                <a:latin typeface="Calibri" pitchFamily="34" charset="0"/>
                <a:ea typeface="ＭＳ Ｐゴシック" pitchFamily="100" charset="-128"/>
              </a:rPr>
              <a:t>Mol</a:t>
            </a:r>
            <a:r>
              <a:rPr lang="en-US" sz="1200" b="1" i="1" dirty="0">
                <a:solidFill>
                  <a:srgbClr val="000000"/>
                </a:solidFill>
                <a:latin typeface="Calibri" pitchFamily="34" charset="0"/>
                <a:ea typeface="ＭＳ Ｐゴシック" pitchFamily="100" charset="-128"/>
              </a:rPr>
              <a:t> Cell Proteomics; Whiteaker et al. (2007) Anal </a:t>
            </a:r>
            <a:r>
              <a:rPr lang="en-US" sz="1200" b="1" i="1" dirty="0" err="1">
                <a:solidFill>
                  <a:srgbClr val="000000"/>
                </a:solidFill>
                <a:latin typeface="Calibri" pitchFamily="34" charset="0"/>
                <a:ea typeface="ＭＳ Ｐゴシック" pitchFamily="100" charset="-128"/>
              </a:rPr>
              <a:t>Biochem</a:t>
            </a:r>
            <a:endParaRPr lang="en-US" sz="1200" b="1" i="1" dirty="0">
              <a:solidFill>
                <a:srgbClr val="000000"/>
              </a:solidFill>
              <a:latin typeface="Calibri" pitchFamily="34" charset="0"/>
              <a:ea typeface="ＭＳ Ｐゴシック" pitchFamily="100" charset="-128"/>
            </a:endParaRPr>
          </a:p>
        </p:txBody>
      </p:sp>
      <p:sp>
        <p:nvSpPr>
          <p:cNvPr id="100" name="Text Box 108"/>
          <p:cNvSpPr txBox="1">
            <a:spLocks noChangeArrowheads="1"/>
          </p:cNvSpPr>
          <p:nvPr/>
        </p:nvSpPr>
        <p:spPr bwMode="auto">
          <a:xfrm>
            <a:off x="1603058" y="3825060"/>
            <a:ext cx="5929312" cy="729430"/>
          </a:xfrm>
          <a:prstGeom prst="rect">
            <a:avLst/>
          </a:prstGeom>
          <a:solidFill>
            <a:srgbClr val="FFCC00"/>
          </a:solidFill>
          <a:ln w="9525">
            <a:noFill/>
            <a:miter lim="800000"/>
            <a:headEnd/>
            <a:tailEnd/>
          </a:ln>
          <a:effectLst>
            <a:outerShdw dist="35921" dir="2700000" algn="ctr" rotWithShape="0">
              <a:schemeClr val="bg2"/>
            </a:outerShdw>
          </a:effectLst>
        </p:spPr>
        <p:txBody>
          <a:bodyPr wrap="square">
            <a:spAutoFit/>
          </a:bodyPr>
          <a:lstStyle/>
          <a:p>
            <a:pPr marL="231775" indent="-231775" fontAlgn="auto">
              <a:spcBef>
                <a:spcPct val="30000"/>
              </a:spcBef>
              <a:spcAft>
                <a:spcPts val="0"/>
              </a:spcAft>
              <a:buFontTx/>
              <a:buChar char="•"/>
              <a:defRPr/>
            </a:pPr>
            <a:r>
              <a:rPr lang="en-US" b="1" dirty="0">
                <a:solidFill>
                  <a:srgbClr val="000000"/>
                </a:solidFill>
                <a:latin typeface="Arial"/>
                <a:ea typeface="ＭＳ Ｐゴシック" pitchFamily="100" charset="-128"/>
              </a:rPr>
              <a:t>100’s </a:t>
            </a:r>
            <a:r>
              <a:rPr lang="en-US" b="1" dirty="0" err="1">
                <a:solidFill>
                  <a:srgbClr val="000000"/>
                </a:solidFill>
                <a:latin typeface="Arial"/>
                <a:ea typeface="ＭＳ Ｐゴシック" pitchFamily="100" charset="-128"/>
              </a:rPr>
              <a:t>amol</a:t>
            </a:r>
            <a:r>
              <a:rPr lang="en-US" b="1" dirty="0">
                <a:solidFill>
                  <a:srgbClr val="000000"/>
                </a:solidFill>
                <a:latin typeface="Arial"/>
                <a:ea typeface="ＭＳ Ｐゴシック" pitchFamily="100" charset="-128"/>
              </a:rPr>
              <a:t> per 1 </a:t>
            </a:r>
            <a:r>
              <a:rPr lang="en-US" b="1" dirty="0" err="1">
                <a:solidFill>
                  <a:srgbClr val="000000"/>
                </a:solidFill>
                <a:latin typeface="Arial"/>
                <a:ea typeface="ＭＳ Ｐゴシック" pitchFamily="100" charset="-128"/>
              </a:rPr>
              <a:t>ug</a:t>
            </a:r>
            <a:r>
              <a:rPr lang="en-US" b="1" dirty="0">
                <a:solidFill>
                  <a:srgbClr val="000000"/>
                </a:solidFill>
                <a:latin typeface="Arial"/>
                <a:ea typeface="ＭＳ Ｐゴシック" pitchFamily="100" charset="-128"/>
              </a:rPr>
              <a:t> protein (no enrichment)</a:t>
            </a:r>
          </a:p>
          <a:p>
            <a:pPr marL="231775" indent="-231775" fontAlgn="auto">
              <a:spcBef>
                <a:spcPct val="30000"/>
              </a:spcBef>
              <a:spcAft>
                <a:spcPts val="0"/>
              </a:spcAft>
              <a:buFontTx/>
              <a:buChar char="•"/>
              <a:defRPr/>
            </a:pPr>
            <a:r>
              <a:rPr lang="en-US" b="1" dirty="0">
                <a:solidFill>
                  <a:srgbClr val="000000"/>
                </a:solidFill>
                <a:latin typeface="Arial" pitchFamily="34" charset="0"/>
                <a:ea typeface="ＭＳ Ｐゴシック" pitchFamily="100" charset="-128"/>
              </a:rPr>
              <a:t>100’s </a:t>
            </a:r>
            <a:r>
              <a:rPr lang="en-US" b="1" dirty="0" err="1">
                <a:solidFill>
                  <a:srgbClr val="000000"/>
                </a:solidFill>
                <a:latin typeface="Arial" pitchFamily="34" charset="0"/>
                <a:ea typeface="ＭＳ Ｐゴシック" pitchFamily="100" charset="-128"/>
              </a:rPr>
              <a:t>amol</a:t>
            </a:r>
            <a:r>
              <a:rPr lang="en-US" b="1" dirty="0">
                <a:solidFill>
                  <a:srgbClr val="000000"/>
                </a:solidFill>
                <a:latin typeface="Arial" pitchFamily="34" charset="0"/>
                <a:ea typeface="ＭＳ Ｐゴシック" pitchFamily="100" charset="-128"/>
              </a:rPr>
              <a:t> per 1 mg protein (IMAC enrichment)</a:t>
            </a:r>
          </a:p>
        </p:txBody>
      </p:sp>
      <p:sp>
        <p:nvSpPr>
          <p:cNvPr id="101" name="Text Box 77"/>
          <p:cNvSpPr txBox="1">
            <a:spLocks noChangeArrowheads="1"/>
          </p:cNvSpPr>
          <p:nvPr/>
        </p:nvSpPr>
        <p:spPr bwMode="auto">
          <a:xfrm>
            <a:off x="2819400" y="3123653"/>
            <a:ext cx="1015639" cy="461665"/>
          </a:xfrm>
          <a:prstGeom prst="rect">
            <a:avLst/>
          </a:prstGeom>
          <a:noFill/>
          <a:ln w="9525" algn="ctr">
            <a:noFill/>
            <a:miter lim="800000"/>
            <a:headEnd/>
            <a:tailEnd/>
          </a:ln>
        </p:spPr>
        <p:txBody>
          <a:bodyPr wrap="square">
            <a:spAutoFit/>
          </a:bodyPr>
          <a:lstStyle/>
          <a:p>
            <a:pPr algn="ctr"/>
            <a:r>
              <a:rPr lang="en-US" sz="1200" dirty="0">
                <a:solidFill>
                  <a:srgbClr val="000000"/>
                </a:solidFill>
                <a:latin typeface="Arial" pitchFamily="34" charset="0"/>
                <a:ea typeface="ＭＳ Ｐゴシック" pitchFamily="100" charset="-128"/>
                <a:cs typeface="Arial" pitchFamily="34" charset="0"/>
              </a:rPr>
              <a:t>Digest to peptides</a:t>
            </a:r>
          </a:p>
        </p:txBody>
      </p:sp>
      <p:sp>
        <p:nvSpPr>
          <p:cNvPr id="103" name="5-Point Star 102"/>
          <p:cNvSpPr/>
          <p:nvPr/>
        </p:nvSpPr>
        <p:spPr>
          <a:xfrm>
            <a:off x="5157624" y="2171880"/>
            <a:ext cx="1555596" cy="1295400"/>
          </a:xfrm>
          <a:prstGeom prst="star5">
            <a:avLst/>
          </a:prstGeom>
          <a:solidFill>
            <a:srgbClr val="EF313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500" b="1" dirty="0" err="1">
                <a:solidFill>
                  <a:srgbClr val="293E6B">
                    <a:lumMod val="50000"/>
                  </a:srgbClr>
                </a:solidFill>
              </a:rPr>
              <a:t>nLC</a:t>
            </a:r>
            <a:endParaRPr lang="en-US" sz="1500" b="1" dirty="0">
              <a:solidFill>
                <a:srgbClr val="293E6B">
                  <a:lumMod val="50000"/>
                </a:srgbClr>
              </a:solidFill>
            </a:endParaRPr>
          </a:p>
        </p:txBody>
      </p:sp>
      <p:sp>
        <p:nvSpPr>
          <p:cNvPr id="109" name="TextBox 108"/>
          <p:cNvSpPr txBox="1"/>
          <p:nvPr/>
        </p:nvSpPr>
        <p:spPr>
          <a:xfrm>
            <a:off x="3929516" y="1069955"/>
            <a:ext cx="386106" cy="646331"/>
          </a:xfrm>
          <a:prstGeom prst="rect">
            <a:avLst/>
          </a:prstGeom>
          <a:noFill/>
        </p:spPr>
        <p:txBody>
          <a:bodyPr wrap="square" rtlCol="0">
            <a:spAutoFit/>
          </a:bodyPr>
          <a:lstStyle/>
          <a:p>
            <a:r>
              <a:rPr lang="en-US" sz="3600" dirty="0">
                <a:solidFill>
                  <a:srgbClr val="FF0000"/>
                </a:solidFill>
                <a:latin typeface="Arial" pitchFamily="34" charset="0"/>
                <a:ea typeface="ＭＳ Ｐゴシック" pitchFamily="100" charset="-128"/>
              </a:rPr>
              <a:t>*</a:t>
            </a:r>
          </a:p>
        </p:txBody>
      </p:sp>
      <p:sp>
        <p:nvSpPr>
          <p:cNvPr id="110" name="TextBox 109"/>
          <p:cNvSpPr txBox="1"/>
          <p:nvPr/>
        </p:nvSpPr>
        <p:spPr>
          <a:xfrm>
            <a:off x="1765632" y="1066800"/>
            <a:ext cx="386106" cy="646331"/>
          </a:xfrm>
          <a:prstGeom prst="rect">
            <a:avLst/>
          </a:prstGeom>
          <a:noFill/>
        </p:spPr>
        <p:txBody>
          <a:bodyPr wrap="square" rtlCol="0">
            <a:spAutoFit/>
          </a:bodyPr>
          <a:lstStyle/>
          <a:p>
            <a:r>
              <a:rPr lang="en-US" sz="3600" dirty="0">
                <a:solidFill>
                  <a:srgbClr val="FF0000"/>
                </a:solidFill>
                <a:latin typeface="Arial" pitchFamily="34" charset="0"/>
                <a:ea typeface="ＭＳ Ｐゴシック" pitchFamily="100" charset="-128"/>
              </a:rPr>
              <a:t>*</a:t>
            </a:r>
          </a:p>
        </p:txBody>
      </p:sp>
      <p:sp>
        <p:nvSpPr>
          <p:cNvPr id="3" name="Slide Number Placeholder 2"/>
          <p:cNvSpPr>
            <a:spLocks noGrp="1"/>
          </p:cNvSpPr>
          <p:nvPr>
            <p:ph type="sldNum" sz="quarter" idx="12"/>
          </p:nvPr>
        </p:nvSpPr>
        <p:spPr/>
        <p:txBody>
          <a:bodyPr/>
          <a:lstStyle/>
          <a:p>
            <a:fld id="{6A59DBE7-F5AA-4F66-A564-2580BEC7AB9D}" type="slidenum">
              <a:rPr lang="en-US" smtClean="0"/>
              <a:pPr/>
              <a:t>13</a:t>
            </a:fld>
            <a:endParaRPr lang="en-US"/>
          </a:p>
        </p:txBody>
      </p:sp>
    </p:spTree>
    <p:extLst>
      <p:ext uri="{BB962C8B-B14F-4D97-AF65-F5344CB8AC3E}">
        <p14:creationId xmlns:p14="http://schemas.microsoft.com/office/powerpoint/2010/main" val="641334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5"/>
          <p:cNvPicPr>
            <a:picLocks noChangeAspect="1" noChangeArrowheads="1"/>
          </p:cNvPicPr>
          <p:nvPr/>
        </p:nvPicPr>
        <p:blipFill>
          <a:blip r:embed="rId2">
            <a:extLst>
              <a:ext uri="{28A0092B-C50C-407E-A947-70E740481C1C}">
                <a14:useLocalDpi xmlns:a14="http://schemas.microsoft.com/office/drawing/2010/main" val="0"/>
              </a:ext>
            </a:extLst>
          </a:blip>
          <a:srcRect l="2505" t="3323" r="2522" b="11078"/>
          <a:stretch>
            <a:fillRect/>
          </a:stretch>
        </p:blipFill>
        <p:spPr bwMode="auto">
          <a:xfrm>
            <a:off x="0" y="1600200"/>
            <a:ext cx="9144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2" name="Rectangle 6"/>
          <p:cNvSpPr>
            <a:spLocks noGrp="1" noChangeArrowheads="1"/>
          </p:cNvSpPr>
          <p:nvPr>
            <p:ph type="title"/>
          </p:nvPr>
        </p:nvSpPr>
        <p:spPr>
          <a:xfrm>
            <a:off x="1298575" y="152400"/>
            <a:ext cx="7616825" cy="1219200"/>
          </a:xfrm>
          <a:noFill/>
          <a:ln/>
        </p:spPr>
        <p:txBody>
          <a:bodyPr/>
          <a:lstStyle/>
          <a:p>
            <a:pPr algn="l"/>
            <a:r>
              <a:rPr lang="en-US" altLang="en-US" sz="2800" dirty="0"/>
              <a:t>Chemical Noise </a:t>
            </a:r>
            <a:r>
              <a:rPr lang="en-US" altLang="en-US" sz="2800" dirty="0" smtClean="0"/>
              <a:t>Interferences:</a:t>
            </a:r>
            <a:br>
              <a:rPr lang="en-US" altLang="en-US" sz="2800" dirty="0" smtClean="0"/>
            </a:br>
            <a:r>
              <a:rPr lang="en-US" altLang="en-US" sz="2800" dirty="0" smtClean="0"/>
              <a:t>Balancing Signal vs Noise</a:t>
            </a:r>
            <a:endParaRPr lang="en-US" altLang="en-US" sz="2800" dirty="0"/>
          </a:p>
        </p:txBody>
      </p:sp>
      <p:pic>
        <p:nvPicPr>
          <p:cNvPr id="29703" name="Picture 7"/>
          <p:cNvPicPr>
            <a:picLocks noChangeAspect="1" noChangeArrowheads="1"/>
          </p:cNvPicPr>
          <p:nvPr/>
        </p:nvPicPr>
        <p:blipFill>
          <a:blip r:embed="rId2">
            <a:extLst>
              <a:ext uri="{28A0092B-C50C-407E-A947-70E740481C1C}">
                <a14:useLocalDpi xmlns:a14="http://schemas.microsoft.com/office/drawing/2010/main" val="0"/>
              </a:ext>
            </a:extLst>
          </a:blip>
          <a:srcRect l="45242" t="40935" r="4897" b="3296"/>
          <a:stretch>
            <a:fillRect/>
          </a:stretch>
        </p:blipFill>
        <p:spPr bwMode="auto">
          <a:xfrm>
            <a:off x="4038600" y="1600200"/>
            <a:ext cx="4800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4" name="Text Box 8"/>
          <p:cNvSpPr txBox="1">
            <a:spLocks noChangeArrowheads="1"/>
          </p:cNvSpPr>
          <p:nvPr/>
        </p:nvSpPr>
        <p:spPr bwMode="auto">
          <a:xfrm>
            <a:off x="4191000" y="3641725"/>
            <a:ext cx="4724400" cy="2246769"/>
          </a:xfrm>
          <a:prstGeom prst="rect">
            <a:avLst/>
          </a:prstGeom>
          <a:solidFill>
            <a:schemeClr val="bg1"/>
          </a:solidFill>
          <a:ln>
            <a:noFill/>
          </a:ln>
          <a:effectLst/>
        </p:spPr>
        <p:txBody>
          <a:bodyPr>
            <a:spAutoFit/>
          </a:bodyPr>
          <a:lstStyle/>
          <a:p>
            <a:pPr>
              <a:spcBef>
                <a:spcPct val="50000"/>
              </a:spcBef>
            </a:pPr>
            <a:r>
              <a:rPr lang="en-US" altLang="en-US" sz="2000" dirty="0"/>
              <a:t>Modes of separation</a:t>
            </a:r>
          </a:p>
          <a:p>
            <a:pPr>
              <a:spcBef>
                <a:spcPct val="50000"/>
              </a:spcBef>
            </a:pPr>
            <a:r>
              <a:rPr lang="en-US" altLang="en-US" sz="2000" dirty="0"/>
              <a:t>2: LC/MS, GC/MS, MS/MS</a:t>
            </a:r>
          </a:p>
          <a:p>
            <a:pPr>
              <a:spcBef>
                <a:spcPct val="50000"/>
              </a:spcBef>
            </a:pPr>
            <a:r>
              <a:rPr lang="en-US" altLang="en-US" sz="2000" dirty="0"/>
              <a:t>3: LC/MS/MS</a:t>
            </a:r>
          </a:p>
          <a:p>
            <a:pPr>
              <a:spcBef>
                <a:spcPct val="50000"/>
              </a:spcBef>
            </a:pPr>
            <a:r>
              <a:rPr lang="en-US" altLang="en-US" sz="2000" dirty="0"/>
              <a:t>4: </a:t>
            </a:r>
            <a:r>
              <a:rPr lang="en-US" altLang="en-US" sz="2000" dirty="0" err="1" smtClean="0"/>
              <a:t>Mudpit</a:t>
            </a:r>
            <a:r>
              <a:rPr lang="en-US" altLang="en-US" sz="2000" dirty="0" smtClean="0"/>
              <a:t> </a:t>
            </a:r>
            <a:r>
              <a:rPr lang="en-US" altLang="en-US" sz="2000" dirty="0"/>
              <a:t>(LC/LC/MS</a:t>
            </a:r>
            <a:r>
              <a:rPr lang="en-US" altLang="en-US" sz="2000" baseline="30000" dirty="0"/>
              <a:t>2</a:t>
            </a:r>
            <a:r>
              <a:rPr lang="en-US" altLang="en-US" sz="2000" dirty="0" smtClean="0"/>
              <a:t>)</a:t>
            </a:r>
          </a:p>
          <a:p>
            <a:pPr>
              <a:spcBef>
                <a:spcPct val="50000"/>
              </a:spcBef>
            </a:pPr>
            <a:r>
              <a:rPr lang="en-US" altLang="en-US" sz="2000" dirty="0" smtClean="0"/>
              <a:t>4: LC/Ion Mobility/MS/MS</a:t>
            </a:r>
            <a:r>
              <a:rPr lang="en-US" altLang="en-US" sz="2000" baseline="30000" dirty="0" smtClean="0"/>
              <a:t> </a:t>
            </a:r>
            <a:endParaRPr lang="en-US" altLang="en-US" sz="2000" baseline="30000" dirty="0"/>
          </a:p>
        </p:txBody>
      </p:sp>
      <p:sp>
        <p:nvSpPr>
          <p:cNvPr id="29705" name="Text Box 9"/>
          <p:cNvSpPr txBox="1">
            <a:spLocks noChangeArrowheads="1"/>
          </p:cNvSpPr>
          <p:nvPr/>
        </p:nvSpPr>
        <p:spPr bwMode="auto">
          <a:xfrm>
            <a:off x="2133600" y="6172200"/>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rgbClr val="FF3300"/>
                </a:solidFill>
              </a:rPr>
              <a:t>Selectivity</a:t>
            </a:r>
          </a:p>
        </p:txBody>
      </p:sp>
    </p:spTree>
    <p:extLst>
      <p:ext uri="{BB962C8B-B14F-4D97-AF65-F5344CB8AC3E}">
        <p14:creationId xmlns:p14="http://schemas.microsoft.com/office/powerpoint/2010/main" val="510363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1625"/>
            <a:ext cx="7313612" cy="993775"/>
          </a:xfrm>
        </p:spPr>
        <p:txBody>
          <a:bodyPr/>
          <a:lstStyle/>
          <a:p>
            <a:r>
              <a:rPr lang="en-US" sz="2800" dirty="0" smtClean="0"/>
              <a:t>Chromatographic Flow Rate Affects Sensitivity</a:t>
            </a:r>
            <a:endParaRPr lang="en-US" sz="2800" dirty="0"/>
          </a:p>
        </p:txBody>
      </p:sp>
      <p:sp>
        <p:nvSpPr>
          <p:cNvPr id="4" name="Slide Number Placeholder 3"/>
          <p:cNvSpPr>
            <a:spLocks noGrp="1"/>
          </p:cNvSpPr>
          <p:nvPr>
            <p:ph type="sldNum" sz="quarter" idx="12"/>
          </p:nvPr>
        </p:nvSpPr>
        <p:spPr/>
        <p:txBody>
          <a:bodyPr/>
          <a:lstStyle/>
          <a:p>
            <a:fld id="{6A59DBE7-F5AA-4F66-A564-2580BEC7AB9D}" type="slidenum">
              <a:rPr lang="en-US" smtClean="0"/>
              <a:pPr/>
              <a:t>15</a:t>
            </a:fld>
            <a:endParaRPr lang="en-US"/>
          </a:p>
        </p:txBody>
      </p:sp>
      <p:grpSp>
        <p:nvGrpSpPr>
          <p:cNvPr id="32" name="Group 31"/>
          <p:cNvGrpSpPr/>
          <p:nvPr/>
        </p:nvGrpSpPr>
        <p:grpSpPr>
          <a:xfrm>
            <a:off x="609600" y="1600200"/>
            <a:ext cx="8096250" cy="4800600"/>
            <a:chOff x="228600" y="1295400"/>
            <a:chExt cx="8705850" cy="5153025"/>
          </a:xfrm>
        </p:grpSpPr>
        <p:sp>
          <p:nvSpPr>
            <p:cNvPr id="7" name="Freeform 6"/>
            <p:cNvSpPr/>
            <p:nvPr/>
          </p:nvSpPr>
          <p:spPr bwMode="auto">
            <a:xfrm rot="21436868">
              <a:off x="2371090" y="2381840"/>
              <a:ext cx="5509235" cy="3718337"/>
            </a:xfrm>
            <a:custGeom>
              <a:avLst/>
              <a:gdLst>
                <a:gd name="connsiteX0" fmla="*/ 0 w 5636029"/>
                <a:gd name="connsiteY0" fmla="*/ 0 h 3399905"/>
                <a:gd name="connsiteX1" fmla="*/ 1305099 w 5636029"/>
                <a:gd name="connsiteY1" fmla="*/ 2751513 h 3399905"/>
                <a:gd name="connsiteX2" fmla="*/ 5636029 w 5636029"/>
                <a:gd name="connsiteY2" fmla="*/ 3399905 h 3399905"/>
              </a:gdLst>
              <a:ahLst/>
              <a:cxnLst>
                <a:cxn ang="0">
                  <a:pos x="connsiteX0" y="connsiteY0"/>
                </a:cxn>
                <a:cxn ang="0">
                  <a:pos x="connsiteX1" y="connsiteY1"/>
                </a:cxn>
                <a:cxn ang="0">
                  <a:pos x="connsiteX2" y="connsiteY2"/>
                </a:cxn>
              </a:cxnLst>
              <a:rect l="l" t="t" r="r" b="b"/>
              <a:pathLst>
                <a:path w="5636029" h="3399905">
                  <a:moveTo>
                    <a:pt x="0" y="0"/>
                  </a:moveTo>
                  <a:cubicBezTo>
                    <a:pt x="182880" y="1092431"/>
                    <a:pt x="365761" y="2184862"/>
                    <a:pt x="1305099" y="2751513"/>
                  </a:cubicBezTo>
                  <a:cubicBezTo>
                    <a:pt x="2244437" y="3318164"/>
                    <a:pt x="4314306" y="3291840"/>
                    <a:pt x="5636029" y="3399905"/>
                  </a:cubicBezTo>
                </a:path>
              </a:pathLst>
            </a:cu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Verdana" pitchFamily="34" charset="0"/>
              </a:endParaRPr>
            </a:p>
          </p:txBody>
        </p:sp>
        <p:grpSp>
          <p:nvGrpSpPr>
            <p:cNvPr id="8" name="Group 26"/>
            <p:cNvGrpSpPr/>
            <p:nvPr/>
          </p:nvGrpSpPr>
          <p:grpSpPr>
            <a:xfrm>
              <a:off x="2438400" y="2285999"/>
              <a:ext cx="5334000" cy="3505201"/>
              <a:chOff x="2398587" y="1981200"/>
              <a:chExt cx="5334000" cy="3505201"/>
            </a:xfrm>
          </p:grpSpPr>
          <p:sp>
            <p:nvSpPr>
              <p:cNvPr id="9" name="TextBox 8"/>
              <p:cNvSpPr txBox="1"/>
              <p:nvPr/>
            </p:nvSpPr>
            <p:spPr>
              <a:xfrm>
                <a:off x="2895600" y="1981200"/>
                <a:ext cx="978153" cy="307777"/>
              </a:xfrm>
              <a:prstGeom prst="rect">
                <a:avLst/>
              </a:prstGeom>
              <a:noFill/>
            </p:spPr>
            <p:txBody>
              <a:bodyPr wrap="none" rtlCol="0">
                <a:spAutoFit/>
              </a:bodyPr>
              <a:lstStyle/>
              <a:p>
                <a:r>
                  <a:rPr lang="en-US" sz="1400" dirty="0" smtClean="0">
                    <a:solidFill>
                      <a:schemeClr val="accent1"/>
                    </a:solidFill>
                  </a:rPr>
                  <a:t>75µm ID</a:t>
                </a:r>
                <a:endParaRPr lang="en-US" sz="1400" dirty="0">
                  <a:solidFill>
                    <a:schemeClr val="accent1"/>
                  </a:solidFill>
                </a:endParaRPr>
              </a:p>
            </p:txBody>
          </p:sp>
          <p:sp>
            <p:nvSpPr>
              <p:cNvPr id="10" name="TextBox 9"/>
              <p:cNvSpPr txBox="1"/>
              <p:nvPr/>
            </p:nvSpPr>
            <p:spPr>
              <a:xfrm>
                <a:off x="2888891" y="3124201"/>
                <a:ext cx="1091966" cy="304800"/>
              </a:xfrm>
              <a:prstGeom prst="rect">
                <a:avLst/>
              </a:prstGeom>
              <a:noFill/>
            </p:spPr>
            <p:txBody>
              <a:bodyPr wrap="square" rtlCol="0">
                <a:spAutoFit/>
              </a:bodyPr>
              <a:lstStyle/>
              <a:p>
                <a:r>
                  <a:rPr lang="en-US" sz="1400" dirty="0" smtClean="0">
                    <a:solidFill>
                      <a:schemeClr val="accent1"/>
                    </a:solidFill>
                  </a:rPr>
                  <a:t>150µm ID</a:t>
                </a:r>
                <a:endParaRPr lang="en-US" sz="1400" dirty="0">
                  <a:solidFill>
                    <a:schemeClr val="accent1"/>
                  </a:solidFill>
                </a:endParaRPr>
              </a:p>
            </p:txBody>
          </p:sp>
          <p:sp>
            <p:nvSpPr>
              <p:cNvPr id="11" name="TextBox 10"/>
              <p:cNvSpPr txBox="1"/>
              <p:nvPr/>
            </p:nvSpPr>
            <p:spPr>
              <a:xfrm>
                <a:off x="4343400" y="4495800"/>
                <a:ext cx="1091966" cy="307777"/>
              </a:xfrm>
              <a:prstGeom prst="rect">
                <a:avLst/>
              </a:prstGeom>
              <a:noFill/>
            </p:spPr>
            <p:txBody>
              <a:bodyPr wrap="none" rtlCol="0">
                <a:spAutoFit/>
              </a:bodyPr>
              <a:lstStyle/>
              <a:p>
                <a:r>
                  <a:rPr lang="en-US" sz="1400" dirty="0" smtClean="0">
                    <a:solidFill>
                      <a:schemeClr val="accent1"/>
                    </a:solidFill>
                  </a:rPr>
                  <a:t>300µm ID</a:t>
                </a:r>
                <a:endParaRPr lang="en-US" sz="1400" dirty="0">
                  <a:solidFill>
                    <a:schemeClr val="accent1"/>
                  </a:solidFill>
                </a:endParaRPr>
              </a:p>
            </p:txBody>
          </p:sp>
          <p:cxnSp>
            <p:nvCxnSpPr>
              <p:cNvPr id="12" name="Straight Arrow Connector 11"/>
              <p:cNvCxnSpPr>
                <a:stCxn id="9" idx="2"/>
              </p:cNvCxnSpPr>
              <p:nvPr/>
            </p:nvCxnSpPr>
            <p:spPr bwMode="auto">
              <a:xfrm flipH="1">
                <a:off x="2398587" y="2288977"/>
                <a:ext cx="986090" cy="149424"/>
              </a:xfrm>
              <a:prstGeom prst="straightConnector1">
                <a:avLst/>
              </a:prstGeom>
              <a:solidFill>
                <a:srgbClr val="3374D4"/>
              </a:solidFill>
              <a:ln w="28575" cap="flat" cmpd="sng" algn="ctr">
                <a:solidFill>
                  <a:schemeClr val="accent1"/>
                </a:solidFill>
                <a:prstDash val="solid"/>
                <a:round/>
                <a:headEnd type="none" w="med" len="med"/>
                <a:tailEnd type="arrow"/>
              </a:ln>
              <a:effectLst/>
            </p:spPr>
          </p:cxnSp>
          <p:sp>
            <p:nvSpPr>
              <p:cNvPr id="13" name="TextBox 12"/>
              <p:cNvSpPr txBox="1"/>
              <p:nvPr/>
            </p:nvSpPr>
            <p:spPr>
              <a:xfrm>
                <a:off x="6629400" y="4572000"/>
                <a:ext cx="1103187" cy="307777"/>
              </a:xfrm>
              <a:prstGeom prst="rect">
                <a:avLst/>
              </a:prstGeom>
              <a:noFill/>
            </p:spPr>
            <p:txBody>
              <a:bodyPr wrap="none" rtlCol="0">
                <a:spAutoFit/>
              </a:bodyPr>
              <a:lstStyle/>
              <a:p>
                <a:r>
                  <a:rPr lang="en-US" sz="1400" dirty="0" smtClean="0">
                    <a:solidFill>
                      <a:schemeClr val="accent1"/>
                    </a:solidFill>
                  </a:rPr>
                  <a:t>2.1mm ID</a:t>
                </a:r>
                <a:endParaRPr lang="en-US" sz="1400" dirty="0">
                  <a:solidFill>
                    <a:schemeClr val="accent1"/>
                  </a:solidFill>
                </a:endParaRPr>
              </a:p>
            </p:txBody>
          </p:sp>
          <p:sp>
            <p:nvSpPr>
              <p:cNvPr id="14" name="TextBox 13"/>
              <p:cNvSpPr txBox="1"/>
              <p:nvPr/>
            </p:nvSpPr>
            <p:spPr>
              <a:xfrm>
                <a:off x="5257800" y="3962400"/>
                <a:ext cx="923651" cy="307777"/>
              </a:xfrm>
              <a:prstGeom prst="rect">
                <a:avLst/>
              </a:prstGeom>
              <a:noFill/>
            </p:spPr>
            <p:txBody>
              <a:bodyPr wrap="none" rtlCol="0">
                <a:spAutoFit/>
              </a:bodyPr>
              <a:lstStyle/>
              <a:p>
                <a:r>
                  <a:rPr lang="en-US" sz="1400" dirty="0" smtClean="0">
                    <a:solidFill>
                      <a:schemeClr val="accent1"/>
                    </a:solidFill>
                  </a:rPr>
                  <a:t>1mm ID</a:t>
                </a:r>
                <a:endParaRPr lang="en-US" sz="1400" dirty="0">
                  <a:solidFill>
                    <a:schemeClr val="accent1"/>
                  </a:solidFill>
                </a:endParaRPr>
              </a:p>
            </p:txBody>
          </p:sp>
          <p:cxnSp>
            <p:nvCxnSpPr>
              <p:cNvPr id="15" name="Straight Arrow Connector 14"/>
              <p:cNvCxnSpPr>
                <a:stCxn id="14" idx="2"/>
              </p:cNvCxnSpPr>
              <p:nvPr/>
            </p:nvCxnSpPr>
            <p:spPr bwMode="auto">
              <a:xfrm rot="16200000" flipH="1">
                <a:off x="5566402" y="4423401"/>
                <a:ext cx="1140025" cy="833576"/>
              </a:xfrm>
              <a:prstGeom prst="straightConnector1">
                <a:avLst/>
              </a:prstGeom>
              <a:solidFill>
                <a:srgbClr val="3374D4"/>
              </a:solidFill>
              <a:ln w="28575" cap="flat" cmpd="sng" algn="ctr">
                <a:solidFill>
                  <a:schemeClr val="accent1"/>
                </a:solidFill>
                <a:prstDash val="solid"/>
                <a:round/>
                <a:headEnd type="none" w="med" len="med"/>
                <a:tailEnd type="arrow"/>
              </a:ln>
              <a:effectLst/>
            </p:spPr>
          </p:cxnSp>
          <p:cxnSp>
            <p:nvCxnSpPr>
              <p:cNvPr id="16" name="Straight Arrow Connector 15"/>
              <p:cNvCxnSpPr>
                <a:stCxn id="13" idx="2"/>
              </p:cNvCxnSpPr>
              <p:nvPr/>
            </p:nvCxnSpPr>
            <p:spPr bwMode="auto">
              <a:xfrm rot="16200000" flipH="1">
                <a:off x="7059085" y="5001686"/>
                <a:ext cx="606625" cy="362806"/>
              </a:xfrm>
              <a:prstGeom prst="straightConnector1">
                <a:avLst/>
              </a:prstGeom>
              <a:solidFill>
                <a:srgbClr val="3374D4"/>
              </a:solidFill>
              <a:ln w="28575" cap="flat" cmpd="sng" algn="ctr">
                <a:solidFill>
                  <a:schemeClr val="accent1"/>
                </a:solidFill>
                <a:prstDash val="solid"/>
                <a:round/>
                <a:headEnd type="none" w="med" len="med"/>
                <a:tailEnd type="arrow"/>
              </a:ln>
              <a:effectLst/>
            </p:spPr>
          </p:cxnSp>
          <p:sp>
            <p:nvSpPr>
              <p:cNvPr id="17" name="Right Brace 16"/>
              <p:cNvSpPr/>
              <p:nvPr/>
            </p:nvSpPr>
            <p:spPr bwMode="auto">
              <a:xfrm rot="16200000">
                <a:off x="3274887" y="3009901"/>
                <a:ext cx="304800" cy="1143000"/>
              </a:xfrm>
              <a:prstGeom prst="rightBrac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Verdana" pitchFamily="34" charset="0"/>
                </a:endParaRPr>
              </a:p>
            </p:txBody>
          </p:sp>
          <p:sp>
            <p:nvSpPr>
              <p:cNvPr id="18" name="Right Brace 17"/>
              <p:cNvSpPr/>
              <p:nvPr/>
            </p:nvSpPr>
            <p:spPr bwMode="auto">
              <a:xfrm rot="16200000">
                <a:off x="4686300" y="4533900"/>
                <a:ext cx="304800" cy="990600"/>
              </a:xfrm>
              <a:prstGeom prst="rightBrac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Verdana" pitchFamily="34" charset="0"/>
                </a:endParaRPr>
              </a:p>
            </p:txBody>
          </p:sp>
        </p:grpSp>
        <p:pic>
          <p:nvPicPr>
            <p:cNvPr id="19" name="Picture 3"/>
            <p:cNvPicPr>
              <a:picLocks noChangeAspect="1" noChangeArrowheads="1"/>
            </p:cNvPicPr>
            <p:nvPr/>
          </p:nvPicPr>
          <p:blipFill>
            <a:blip r:embed="rId2" cstate="print"/>
            <a:srcRect/>
            <a:stretch>
              <a:fillRect/>
            </a:stretch>
          </p:blipFill>
          <p:spPr bwMode="auto">
            <a:xfrm>
              <a:off x="228600" y="1295400"/>
              <a:ext cx="8705850" cy="5153025"/>
            </a:xfrm>
            <a:prstGeom prst="rect">
              <a:avLst/>
            </a:prstGeom>
            <a:noFill/>
            <a:ln w="9525">
              <a:solidFill>
                <a:srgbClr val="4F81BD"/>
              </a:solidFill>
              <a:miter lim="800000"/>
              <a:headEnd/>
              <a:tailEnd/>
            </a:ln>
            <a:effectLst>
              <a:outerShdw blurRad="50800" dist="38100" dir="5400000" algn="t" rotWithShape="0">
                <a:prstClr val="black">
                  <a:alpha val="40000"/>
                </a:prstClr>
              </a:outerShdw>
            </a:effectLst>
          </p:spPr>
        </p:pic>
        <p:sp>
          <p:nvSpPr>
            <p:cNvPr id="20" name="Freeform 19"/>
            <p:cNvSpPr/>
            <p:nvPr/>
          </p:nvSpPr>
          <p:spPr bwMode="auto">
            <a:xfrm rot="21436868">
              <a:off x="2371090" y="2077040"/>
              <a:ext cx="5509235" cy="3718337"/>
            </a:xfrm>
            <a:custGeom>
              <a:avLst/>
              <a:gdLst>
                <a:gd name="connsiteX0" fmla="*/ 0 w 5636029"/>
                <a:gd name="connsiteY0" fmla="*/ 0 h 3399905"/>
                <a:gd name="connsiteX1" fmla="*/ 1305099 w 5636029"/>
                <a:gd name="connsiteY1" fmla="*/ 2751513 h 3399905"/>
                <a:gd name="connsiteX2" fmla="*/ 5636029 w 5636029"/>
                <a:gd name="connsiteY2" fmla="*/ 3399905 h 3399905"/>
              </a:gdLst>
              <a:ahLst/>
              <a:cxnLst>
                <a:cxn ang="0">
                  <a:pos x="connsiteX0" y="connsiteY0"/>
                </a:cxn>
                <a:cxn ang="0">
                  <a:pos x="connsiteX1" y="connsiteY1"/>
                </a:cxn>
                <a:cxn ang="0">
                  <a:pos x="connsiteX2" y="connsiteY2"/>
                </a:cxn>
              </a:cxnLst>
              <a:rect l="l" t="t" r="r" b="b"/>
              <a:pathLst>
                <a:path w="5636029" h="3399905">
                  <a:moveTo>
                    <a:pt x="0" y="0"/>
                  </a:moveTo>
                  <a:cubicBezTo>
                    <a:pt x="182880" y="1092431"/>
                    <a:pt x="365761" y="2184862"/>
                    <a:pt x="1305099" y="2751513"/>
                  </a:cubicBezTo>
                  <a:cubicBezTo>
                    <a:pt x="2244437" y="3318164"/>
                    <a:pt x="4314306" y="3291840"/>
                    <a:pt x="5636029" y="3399905"/>
                  </a:cubicBezTo>
                </a:path>
              </a:pathLst>
            </a:cu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smtClean="0">
                <a:ln>
                  <a:noFill/>
                </a:ln>
                <a:solidFill>
                  <a:srgbClr val="000000"/>
                </a:solidFill>
                <a:effectLst/>
                <a:uLnTx/>
                <a:uFillTx/>
                <a:latin typeface="Verdana" pitchFamily="34" charset="0"/>
              </a:endParaRPr>
            </a:p>
          </p:txBody>
        </p:sp>
        <p:grpSp>
          <p:nvGrpSpPr>
            <p:cNvPr id="21" name="Group 26"/>
            <p:cNvGrpSpPr/>
            <p:nvPr/>
          </p:nvGrpSpPr>
          <p:grpSpPr>
            <a:xfrm>
              <a:off x="2438400" y="1981199"/>
              <a:ext cx="5334000" cy="3505201"/>
              <a:chOff x="2398587" y="1981200"/>
              <a:chExt cx="5334000" cy="3505201"/>
            </a:xfrm>
          </p:grpSpPr>
          <p:sp>
            <p:nvSpPr>
              <p:cNvPr id="22" name="TextBox 21"/>
              <p:cNvSpPr txBox="1"/>
              <p:nvPr/>
            </p:nvSpPr>
            <p:spPr>
              <a:xfrm>
                <a:off x="2895600" y="1981200"/>
                <a:ext cx="978153"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solidFill>
                    <a:effectLst/>
                    <a:uLnTx/>
                    <a:uFillTx/>
                  </a:rPr>
                  <a:t>75µm ID</a:t>
                </a:r>
                <a:endParaRPr kumimoji="0" lang="en-US" sz="1400" b="0" i="0" u="none" strike="noStrike" kern="0" cap="none" spc="0" normalizeH="0" baseline="0" noProof="0" dirty="0">
                  <a:ln>
                    <a:noFill/>
                  </a:ln>
                  <a:solidFill>
                    <a:srgbClr val="4F81BD"/>
                  </a:solidFill>
                  <a:effectLst/>
                  <a:uLnTx/>
                  <a:uFillTx/>
                </a:endParaRPr>
              </a:p>
            </p:txBody>
          </p:sp>
          <p:sp>
            <p:nvSpPr>
              <p:cNvPr id="23" name="TextBox 22"/>
              <p:cNvSpPr txBox="1"/>
              <p:nvPr/>
            </p:nvSpPr>
            <p:spPr>
              <a:xfrm>
                <a:off x="2888891" y="3124201"/>
                <a:ext cx="1091966" cy="30480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solidFill>
                    <a:effectLst/>
                    <a:uLnTx/>
                    <a:uFillTx/>
                  </a:rPr>
                  <a:t>150µm ID</a:t>
                </a:r>
                <a:endParaRPr kumimoji="0" lang="en-US" sz="1400" b="0" i="0" u="none" strike="noStrike" kern="0" cap="none" spc="0" normalizeH="0" baseline="0" noProof="0" dirty="0">
                  <a:ln>
                    <a:noFill/>
                  </a:ln>
                  <a:solidFill>
                    <a:srgbClr val="4F81BD"/>
                  </a:solidFill>
                  <a:effectLst/>
                  <a:uLnTx/>
                  <a:uFillTx/>
                </a:endParaRPr>
              </a:p>
            </p:txBody>
          </p:sp>
          <p:sp>
            <p:nvSpPr>
              <p:cNvPr id="24" name="TextBox 23"/>
              <p:cNvSpPr txBox="1"/>
              <p:nvPr/>
            </p:nvSpPr>
            <p:spPr>
              <a:xfrm>
                <a:off x="4343400" y="4495800"/>
                <a:ext cx="109196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solidFill>
                    <a:effectLst/>
                    <a:uLnTx/>
                    <a:uFillTx/>
                  </a:rPr>
                  <a:t>300µm ID</a:t>
                </a:r>
                <a:endParaRPr kumimoji="0" lang="en-US" sz="1400" b="0" i="0" u="none" strike="noStrike" kern="0" cap="none" spc="0" normalizeH="0" baseline="0" noProof="0" dirty="0">
                  <a:ln>
                    <a:noFill/>
                  </a:ln>
                  <a:solidFill>
                    <a:srgbClr val="4F81BD"/>
                  </a:solidFill>
                  <a:effectLst/>
                  <a:uLnTx/>
                  <a:uFillTx/>
                </a:endParaRPr>
              </a:p>
            </p:txBody>
          </p:sp>
          <p:cxnSp>
            <p:nvCxnSpPr>
              <p:cNvPr id="25" name="Straight Arrow Connector 24"/>
              <p:cNvCxnSpPr>
                <a:stCxn id="22" idx="2"/>
              </p:cNvCxnSpPr>
              <p:nvPr/>
            </p:nvCxnSpPr>
            <p:spPr bwMode="auto">
              <a:xfrm flipH="1">
                <a:off x="2398587" y="2288977"/>
                <a:ext cx="986090" cy="149424"/>
              </a:xfrm>
              <a:prstGeom prst="straightConnector1">
                <a:avLst/>
              </a:prstGeom>
              <a:solidFill>
                <a:srgbClr val="3374D4"/>
              </a:solidFill>
              <a:ln w="28575" cap="flat" cmpd="sng" algn="ctr">
                <a:solidFill>
                  <a:srgbClr val="4F81BD"/>
                </a:solidFill>
                <a:prstDash val="solid"/>
                <a:round/>
                <a:headEnd type="none" w="med" len="med"/>
                <a:tailEnd type="arrow"/>
              </a:ln>
              <a:effectLst/>
            </p:spPr>
          </p:cxnSp>
          <p:sp>
            <p:nvSpPr>
              <p:cNvPr id="26" name="TextBox 25"/>
              <p:cNvSpPr txBox="1"/>
              <p:nvPr/>
            </p:nvSpPr>
            <p:spPr>
              <a:xfrm>
                <a:off x="6629400" y="4572000"/>
                <a:ext cx="1103187"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solidFill>
                    <a:effectLst/>
                    <a:uLnTx/>
                    <a:uFillTx/>
                  </a:rPr>
                  <a:t>2.1mm ID</a:t>
                </a:r>
                <a:endParaRPr kumimoji="0" lang="en-US" sz="1400" b="0" i="0" u="none" strike="noStrike" kern="0" cap="none" spc="0" normalizeH="0" baseline="0" noProof="0" dirty="0">
                  <a:ln>
                    <a:noFill/>
                  </a:ln>
                  <a:solidFill>
                    <a:srgbClr val="4F81BD"/>
                  </a:solidFill>
                  <a:effectLst/>
                  <a:uLnTx/>
                  <a:uFillTx/>
                </a:endParaRPr>
              </a:p>
            </p:txBody>
          </p:sp>
          <p:sp>
            <p:nvSpPr>
              <p:cNvPr id="27" name="TextBox 26"/>
              <p:cNvSpPr txBox="1"/>
              <p:nvPr/>
            </p:nvSpPr>
            <p:spPr>
              <a:xfrm>
                <a:off x="5257800" y="3962400"/>
                <a:ext cx="92365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solidFill>
                    <a:effectLst/>
                    <a:uLnTx/>
                    <a:uFillTx/>
                  </a:rPr>
                  <a:t>1mm ID</a:t>
                </a:r>
                <a:endParaRPr kumimoji="0" lang="en-US" sz="1400" b="0" i="0" u="none" strike="noStrike" kern="0" cap="none" spc="0" normalizeH="0" baseline="0" noProof="0" dirty="0">
                  <a:ln>
                    <a:noFill/>
                  </a:ln>
                  <a:solidFill>
                    <a:srgbClr val="4F81BD"/>
                  </a:solidFill>
                  <a:effectLst/>
                  <a:uLnTx/>
                  <a:uFillTx/>
                </a:endParaRPr>
              </a:p>
            </p:txBody>
          </p:sp>
          <p:cxnSp>
            <p:nvCxnSpPr>
              <p:cNvPr id="28" name="Straight Arrow Connector 27"/>
              <p:cNvCxnSpPr>
                <a:stCxn id="27" idx="2"/>
              </p:cNvCxnSpPr>
              <p:nvPr/>
            </p:nvCxnSpPr>
            <p:spPr bwMode="auto">
              <a:xfrm rot="16200000" flipH="1">
                <a:off x="5566402" y="4423401"/>
                <a:ext cx="1140025" cy="833576"/>
              </a:xfrm>
              <a:prstGeom prst="straightConnector1">
                <a:avLst/>
              </a:prstGeom>
              <a:solidFill>
                <a:srgbClr val="3374D4"/>
              </a:solidFill>
              <a:ln w="28575" cap="flat" cmpd="sng" algn="ctr">
                <a:solidFill>
                  <a:srgbClr val="4F81BD"/>
                </a:solidFill>
                <a:prstDash val="solid"/>
                <a:round/>
                <a:headEnd type="none" w="med" len="med"/>
                <a:tailEnd type="arrow"/>
              </a:ln>
              <a:effectLst/>
            </p:spPr>
          </p:cxnSp>
          <p:cxnSp>
            <p:nvCxnSpPr>
              <p:cNvPr id="29" name="Straight Arrow Connector 28"/>
              <p:cNvCxnSpPr>
                <a:stCxn id="26" idx="2"/>
              </p:cNvCxnSpPr>
              <p:nvPr/>
            </p:nvCxnSpPr>
            <p:spPr bwMode="auto">
              <a:xfrm rot="16200000" flipH="1">
                <a:off x="7059085" y="5001686"/>
                <a:ext cx="606625" cy="362806"/>
              </a:xfrm>
              <a:prstGeom prst="straightConnector1">
                <a:avLst/>
              </a:prstGeom>
              <a:solidFill>
                <a:srgbClr val="3374D4"/>
              </a:solidFill>
              <a:ln w="28575" cap="flat" cmpd="sng" algn="ctr">
                <a:solidFill>
                  <a:srgbClr val="4F81BD"/>
                </a:solidFill>
                <a:prstDash val="solid"/>
                <a:round/>
                <a:headEnd type="none" w="med" len="med"/>
                <a:tailEnd type="arrow"/>
              </a:ln>
              <a:effectLst/>
            </p:spPr>
          </p:cxnSp>
          <p:sp>
            <p:nvSpPr>
              <p:cNvPr id="30" name="Right Brace 29"/>
              <p:cNvSpPr/>
              <p:nvPr/>
            </p:nvSpPr>
            <p:spPr bwMode="auto">
              <a:xfrm rot="16200000">
                <a:off x="3274887" y="3009901"/>
                <a:ext cx="304800" cy="1143000"/>
              </a:xfrm>
              <a:prstGeom prst="rightBrace">
                <a:avLst/>
              </a:prstGeom>
              <a:noFill/>
              <a:ln w="25400" cap="flat" cmpd="sng" algn="ctr">
                <a:solidFill>
                  <a:srgbClr val="000000"/>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smtClean="0">
                  <a:ln>
                    <a:noFill/>
                  </a:ln>
                  <a:solidFill>
                    <a:srgbClr val="000000"/>
                  </a:solidFill>
                  <a:effectLst/>
                  <a:uLnTx/>
                  <a:uFillTx/>
                  <a:latin typeface="Verdana" pitchFamily="34" charset="0"/>
                </a:endParaRPr>
              </a:p>
            </p:txBody>
          </p:sp>
          <p:sp>
            <p:nvSpPr>
              <p:cNvPr id="31" name="Right Brace 30"/>
              <p:cNvSpPr/>
              <p:nvPr/>
            </p:nvSpPr>
            <p:spPr bwMode="auto">
              <a:xfrm rot="16200000">
                <a:off x="4686300" y="4533900"/>
                <a:ext cx="304800" cy="990600"/>
              </a:xfrm>
              <a:prstGeom prst="rightBrace">
                <a:avLst/>
              </a:prstGeom>
              <a:noFill/>
              <a:ln w="25400" cap="flat" cmpd="sng" algn="ctr">
                <a:solidFill>
                  <a:srgbClr val="000000"/>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smtClean="0">
                  <a:ln>
                    <a:noFill/>
                  </a:ln>
                  <a:solidFill>
                    <a:srgbClr val="000000"/>
                  </a:solidFill>
                  <a:effectLst/>
                  <a:uLnTx/>
                  <a:uFillTx/>
                  <a:latin typeface="Verdana" pitchFamily="34" charset="0"/>
                </a:endParaRPr>
              </a:p>
            </p:txBody>
          </p:sp>
        </p:grpSp>
      </p:grpSp>
      <p:sp>
        <p:nvSpPr>
          <p:cNvPr id="33" name="TextBox 32"/>
          <p:cNvSpPr txBox="1"/>
          <p:nvPr/>
        </p:nvSpPr>
        <p:spPr>
          <a:xfrm>
            <a:off x="4648200" y="6629400"/>
            <a:ext cx="4419600" cy="276999"/>
          </a:xfrm>
          <a:prstGeom prst="rect">
            <a:avLst/>
          </a:prstGeom>
          <a:noFill/>
        </p:spPr>
        <p:txBody>
          <a:bodyPr wrap="square" rtlCol="0">
            <a:spAutoFit/>
          </a:bodyPr>
          <a:lstStyle/>
          <a:p>
            <a:pPr algn="r"/>
            <a:r>
              <a:rPr lang="en-US" sz="1200" i="1" dirty="0" smtClean="0"/>
              <a:t>Slide courtesy of Jim Murphy, Waters Corporation</a:t>
            </a:r>
            <a:endParaRPr lang="en-US" sz="1200" i="1" dirty="0"/>
          </a:p>
        </p:txBody>
      </p:sp>
    </p:spTree>
    <p:extLst>
      <p:ext uri="{BB962C8B-B14F-4D97-AF65-F5344CB8AC3E}">
        <p14:creationId xmlns:p14="http://schemas.microsoft.com/office/powerpoint/2010/main" val="3701697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Quantitation by MS?!?</a:t>
            </a:r>
            <a:endParaRPr lang="en-US" dirty="0"/>
          </a:p>
        </p:txBody>
      </p:sp>
      <p:sp>
        <p:nvSpPr>
          <p:cNvPr id="6" name="Subtitle 5"/>
          <p:cNvSpPr>
            <a:spLocks noGrp="1"/>
          </p:cNvSpPr>
          <p:nvPr>
            <p:ph type="subTitle" idx="1"/>
          </p:nvPr>
        </p:nvSpPr>
        <p:spPr/>
        <p:txBody>
          <a:bodyPr/>
          <a:lstStyle/>
          <a:p>
            <a:r>
              <a:rPr lang="en-US" dirty="0" smtClean="0"/>
              <a:t>Is it even possible….</a:t>
            </a:r>
            <a:endParaRPr lang="en-US" dirty="0"/>
          </a:p>
        </p:txBody>
      </p:sp>
      <p:sp>
        <p:nvSpPr>
          <p:cNvPr id="4" name="Slide Number Placeholder 3"/>
          <p:cNvSpPr>
            <a:spLocks noGrp="1"/>
          </p:cNvSpPr>
          <p:nvPr>
            <p:ph type="sldNum" sz="quarter" idx="4294967295"/>
          </p:nvPr>
        </p:nvSpPr>
        <p:spPr>
          <a:xfrm>
            <a:off x="6553200" y="6248400"/>
            <a:ext cx="2133600" cy="457200"/>
          </a:xfrm>
          <a:prstGeom prst="rect">
            <a:avLst/>
          </a:prstGeom>
        </p:spPr>
        <p:txBody>
          <a:bodyPr/>
          <a:lstStyle/>
          <a:p>
            <a:fld id="{6A59DBE7-F5AA-4F66-A564-2580BEC7AB9D}" type="slidenum">
              <a:rPr lang="en-US" smtClean="0"/>
              <a:pPr/>
              <a:t>16</a:t>
            </a:fld>
            <a:endParaRPr lang="en-US"/>
          </a:p>
        </p:txBody>
      </p:sp>
    </p:spTree>
    <p:extLst>
      <p:ext uri="{BB962C8B-B14F-4D97-AF65-F5344CB8AC3E}">
        <p14:creationId xmlns:p14="http://schemas.microsoft.com/office/powerpoint/2010/main" val="3414831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ChangeArrowheads="1"/>
          </p:cNvSpPr>
          <p:nvPr/>
        </p:nvSpPr>
        <p:spPr bwMode="auto">
          <a:xfrm>
            <a:off x="457200" y="274638"/>
            <a:ext cx="8229600"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Quantitation by Mass </a:t>
            </a:r>
            <a:r>
              <a:rPr lang="en-US" sz="3200" dirty="0" smtClean="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Spectrometry</a:t>
            </a:r>
          </a:p>
          <a:p>
            <a:r>
              <a:rPr lang="en-US" sz="3200" dirty="0" smtClean="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…a History</a:t>
            </a:r>
            <a:endParaRPr lang="en-US" sz="32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2581" name="Rectangle 5"/>
          <p:cNvSpPr>
            <a:spLocks noChangeArrowheads="1"/>
          </p:cNvSpPr>
          <p:nvPr/>
        </p:nvSpPr>
        <p:spPr bwMode="auto">
          <a:xfrm>
            <a:off x="457200" y="1646237"/>
            <a:ext cx="8305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buFontTx/>
              <a:buChar char="•"/>
            </a:pPr>
            <a:r>
              <a:rPr lang="en-US" sz="2000" dirty="0">
                <a:solidFill>
                  <a:schemeClr val="accent5">
                    <a:lumMod val="50000"/>
                  </a:schemeClr>
                </a:solidFill>
              </a:rPr>
              <a:t>1972</a:t>
            </a:r>
            <a:r>
              <a:rPr lang="en-US" sz="2000" dirty="0"/>
              <a:t>:</a:t>
            </a:r>
            <a:r>
              <a:rPr lang="en-US" sz="1600" dirty="0"/>
              <a:t> </a:t>
            </a:r>
            <a:r>
              <a:rPr lang="en-US" dirty="0"/>
              <a:t>Moore, L.J. and L.A. </a:t>
            </a:r>
            <a:r>
              <a:rPr lang="en-US" dirty="0" err="1"/>
              <a:t>Machlan</a:t>
            </a:r>
            <a:r>
              <a:rPr lang="en-US" dirty="0"/>
              <a:t>. High accuracy determination of calcium in blood serum by isotope dilution mass spectrometry. </a:t>
            </a:r>
            <a:r>
              <a:rPr lang="en-US" i="1" dirty="0"/>
              <a:t>Analytical Chemistry</a:t>
            </a:r>
            <a:r>
              <a:rPr lang="en-US" dirty="0"/>
              <a:t> </a:t>
            </a:r>
            <a:r>
              <a:rPr lang="en-US" i="1" dirty="0"/>
              <a:t>44</a:t>
            </a:r>
            <a:r>
              <a:rPr lang="en-US" dirty="0"/>
              <a:t>:2291-2296.</a:t>
            </a:r>
            <a:r>
              <a:rPr lang="en-US" sz="1600" dirty="0"/>
              <a:t> </a:t>
            </a:r>
          </a:p>
          <a:p>
            <a:pPr marL="342900" indent="-342900">
              <a:lnSpc>
                <a:spcPct val="110000"/>
              </a:lnSpc>
              <a:spcBef>
                <a:spcPct val="20000"/>
              </a:spcBef>
              <a:buFontTx/>
              <a:buChar char="•"/>
            </a:pPr>
            <a:r>
              <a:rPr lang="en-US" sz="2000" dirty="0">
                <a:solidFill>
                  <a:schemeClr val="accent5">
                    <a:lumMod val="50000"/>
                  </a:schemeClr>
                </a:solidFill>
              </a:rPr>
              <a:t>1996</a:t>
            </a:r>
            <a:r>
              <a:rPr lang="en-US" sz="2000" dirty="0"/>
              <a:t>:</a:t>
            </a:r>
            <a:r>
              <a:rPr lang="en-US" sz="1600" dirty="0"/>
              <a:t> </a:t>
            </a:r>
            <a:r>
              <a:rPr lang="en-US" dirty="0"/>
              <a:t>Barr, J.R., </a:t>
            </a:r>
            <a:r>
              <a:rPr lang="en-US" i="1" dirty="0"/>
              <a:t>et al.</a:t>
            </a:r>
            <a:r>
              <a:rPr lang="en-US" dirty="0"/>
              <a:t> Isotope dilution-mass spectrometric quantification of specific proteins: model application with </a:t>
            </a:r>
            <a:r>
              <a:rPr lang="en-US" dirty="0" err="1"/>
              <a:t>apolipoprotein</a:t>
            </a:r>
            <a:r>
              <a:rPr lang="en-US" dirty="0"/>
              <a:t> A-1. </a:t>
            </a:r>
            <a:r>
              <a:rPr lang="en-US" i="1" dirty="0"/>
              <a:t>Clinical Chemistry</a:t>
            </a:r>
            <a:r>
              <a:rPr lang="en-US" dirty="0"/>
              <a:t> </a:t>
            </a:r>
            <a:r>
              <a:rPr lang="en-US" i="1" dirty="0"/>
              <a:t>42</a:t>
            </a:r>
            <a:r>
              <a:rPr lang="en-US" dirty="0"/>
              <a:t>:1676-1682.</a:t>
            </a:r>
            <a:r>
              <a:rPr lang="en-US" sz="1600" dirty="0"/>
              <a:t> </a:t>
            </a:r>
          </a:p>
          <a:p>
            <a:pPr marL="342900" indent="-342900">
              <a:lnSpc>
                <a:spcPct val="110000"/>
              </a:lnSpc>
              <a:spcBef>
                <a:spcPct val="20000"/>
              </a:spcBef>
              <a:buFontTx/>
              <a:buChar char="•"/>
            </a:pPr>
            <a:r>
              <a:rPr lang="en-US" sz="2000" dirty="0">
                <a:solidFill>
                  <a:schemeClr val="accent5">
                    <a:lumMod val="50000"/>
                  </a:schemeClr>
                </a:solidFill>
              </a:rPr>
              <a:t>1999</a:t>
            </a:r>
            <a:r>
              <a:rPr lang="en-US" sz="2000" dirty="0"/>
              <a:t>:</a:t>
            </a:r>
            <a:r>
              <a:rPr lang="en-US" sz="1600" dirty="0"/>
              <a:t> </a:t>
            </a:r>
            <a:r>
              <a:rPr lang="en-US" dirty="0" err="1"/>
              <a:t>Gygi</a:t>
            </a:r>
            <a:r>
              <a:rPr lang="en-US" dirty="0"/>
              <a:t>, S.P. </a:t>
            </a:r>
            <a:r>
              <a:rPr lang="en-US" i="1" dirty="0"/>
              <a:t>et al.</a:t>
            </a:r>
            <a:r>
              <a:rPr lang="en-US" dirty="0"/>
              <a:t> Quantitative analysis of complex protein mixtures using isotope-coded affinity tags.  </a:t>
            </a:r>
            <a:br>
              <a:rPr lang="en-US" dirty="0"/>
            </a:br>
            <a:r>
              <a:rPr lang="en-US" i="1" dirty="0"/>
              <a:t>Nature Biotechnology</a:t>
            </a:r>
            <a:r>
              <a:rPr lang="en-US" dirty="0"/>
              <a:t> 10:994-999.</a:t>
            </a:r>
            <a:r>
              <a:rPr lang="en-US" sz="1600" dirty="0"/>
              <a:t> </a:t>
            </a:r>
            <a:endParaRPr lang="en-US" sz="1600" dirty="0" smtClean="0"/>
          </a:p>
          <a:p>
            <a:pPr marL="342900" indent="-342900">
              <a:lnSpc>
                <a:spcPct val="110000"/>
              </a:lnSpc>
              <a:spcBef>
                <a:spcPct val="20000"/>
              </a:spcBef>
              <a:buFontTx/>
              <a:buChar char="•"/>
            </a:pPr>
            <a:r>
              <a:rPr lang="en-US" sz="2000" dirty="0" smtClean="0">
                <a:solidFill>
                  <a:schemeClr val="accent2">
                    <a:lumMod val="50000"/>
                  </a:schemeClr>
                </a:solidFill>
              </a:rPr>
              <a:t>2002: </a:t>
            </a:r>
            <a:r>
              <a:rPr lang="en-US" dirty="0" smtClean="0"/>
              <a:t>Ong, S.E, </a:t>
            </a:r>
            <a:r>
              <a:rPr lang="en-US" i="1" dirty="0" smtClean="0"/>
              <a:t>et al. </a:t>
            </a:r>
            <a:r>
              <a:rPr lang="en-US" dirty="0" smtClean="0"/>
              <a:t>Stable isotope labeling by amino acids in cell culture. SILAC, as a simple and accurate approach to expression proteomics. </a:t>
            </a:r>
            <a:r>
              <a:rPr lang="en-US" i="1" dirty="0" smtClean="0"/>
              <a:t>Molecular &amp; Cellular Proteomics 1</a:t>
            </a:r>
            <a:r>
              <a:rPr lang="en-US" dirty="0" smtClean="0"/>
              <a:t>: 376-386 </a:t>
            </a:r>
            <a:endParaRPr lang="en-US" sz="1600" dirty="0"/>
          </a:p>
          <a:p>
            <a:pPr marL="342900" indent="-342900">
              <a:lnSpc>
                <a:spcPct val="110000"/>
              </a:lnSpc>
              <a:spcBef>
                <a:spcPct val="20000"/>
              </a:spcBef>
              <a:buFontTx/>
              <a:buChar char="•"/>
            </a:pPr>
            <a:r>
              <a:rPr lang="en-US" sz="2000" dirty="0">
                <a:solidFill>
                  <a:schemeClr val="accent5">
                    <a:lumMod val="50000"/>
                  </a:schemeClr>
                </a:solidFill>
              </a:rPr>
              <a:t>2003</a:t>
            </a:r>
            <a:r>
              <a:rPr lang="en-US" sz="2000" dirty="0"/>
              <a:t>:</a:t>
            </a:r>
            <a:r>
              <a:rPr lang="en-US" sz="1600" dirty="0"/>
              <a:t> </a:t>
            </a:r>
            <a:r>
              <a:rPr lang="en-US" dirty="0"/>
              <a:t>Gerber, S.A., </a:t>
            </a:r>
            <a:r>
              <a:rPr lang="en-US" i="1" dirty="0"/>
              <a:t>et al.</a:t>
            </a:r>
            <a:r>
              <a:rPr lang="en-US" dirty="0"/>
              <a:t>  2003. Absolute quantification of proteins and </a:t>
            </a:r>
            <a:r>
              <a:rPr lang="en-US" dirty="0" err="1"/>
              <a:t>phosphoproteins</a:t>
            </a:r>
            <a:r>
              <a:rPr lang="en-US" dirty="0"/>
              <a:t> from cell lysates by tandem MS. </a:t>
            </a:r>
            <a:r>
              <a:rPr lang="en-US" dirty="0" smtClean="0"/>
              <a:t> </a:t>
            </a:r>
            <a:r>
              <a:rPr lang="en-US" i="1" dirty="0" smtClean="0"/>
              <a:t>PNAS</a:t>
            </a:r>
            <a:r>
              <a:rPr lang="en-US" dirty="0" smtClean="0"/>
              <a:t> </a:t>
            </a:r>
            <a:r>
              <a:rPr lang="en-US" i="1" dirty="0"/>
              <a:t>100</a:t>
            </a:r>
            <a:r>
              <a:rPr lang="en-US" dirty="0"/>
              <a:t>:6490-6495. </a:t>
            </a:r>
          </a:p>
        </p:txBody>
      </p:sp>
      <p:sp>
        <p:nvSpPr>
          <p:cNvPr id="2" name="Slide Number Placeholder 1"/>
          <p:cNvSpPr>
            <a:spLocks noGrp="1"/>
          </p:cNvSpPr>
          <p:nvPr>
            <p:ph type="sldNum" sz="quarter" idx="12"/>
          </p:nvPr>
        </p:nvSpPr>
        <p:spPr/>
        <p:txBody>
          <a:bodyPr/>
          <a:lstStyle/>
          <a:p>
            <a:fld id="{069CD327-6377-48EC-B484-AA9E6D439319}" type="slidenum">
              <a:rPr lang="en-US" smtClean="0"/>
              <a:pPr/>
              <a:t>17</a:t>
            </a:fld>
            <a:endParaRPr lang="en-US"/>
          </a:p>
        </p:txBody>
      </p:sp>
    </p:spTree>
    <p:extLst>
      <p:ext uri="{BB962C8B-B14F-4D97-AF65-F5344CB8AC3E}">
        <p14:creationId xmlns:p14="http://schemas.microsoft.com/office/powerpoint/2010/main" val="3453364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Text Box 4"/>
          <p:cNvSpPr txBox="1">
            <a:spLocks noChangeArrowheads="1"/>
          </p:cNvSpPr>
          <p:nvPr/>
        </p:nvSpPr>
        <p:spPr bwMode="auto">
          <a:xfrm>
            <a:off x="5143500" y="2057400"/>
            <a:ext cx="3390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a:latin typeface="+mj-lt"/>
              </a:rPr>
              <a:t>S = k*c + b</a:t>
            </a:r>
          </a:p>
        </p:txBody>
      </p:sp>
      <p:sp>
        <p:nvSpPr>
          <p:cNvPr id="189445" name="Text Box 5"/>
          <p:cNvSpPr txBox="1">
            <a:spLocks noChangeArrowheads="1"/>
          </p:cNvSpPr>
          <p:nvPr/>
        </p:nvSpPr>
        <p:spPr bwMode="auto">
          <a:xfrm>
            <a:off x="4800600" y="3382963"/>
            <a:ext cx="4343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latin typeface="+mj-lt"/>
              </a:rPr>
              <a:t>S = </a:t>
            </a:r>
            <a:r>
              <a:rPr lang="en-US" sz="2800" dirty="0" smtClean="0">
                <a:latin typeface="+mj-lt"/>
              </a:rPr>
              <a:t>signal (MS intensity)</a:t>
            </a:r>
            <a:r>
              <a:rPr lang="en-US" sz="2800" dirty="0">
                <a:latin typeface="+mj-lt"/>
              </a:rPr>
              <a:t/>
            </a:r>
            <a:br>
              <a:rPr lang="en-US" sz="2800" dirty="0">
                <a:latin typeface="+mj-lt"/>
              </a:rPr>
            </a:br>
            <a:r>
              <a:rPr lang="en-US" sz="2800" dirty="0">
                <a:latin typeface="+mj-lt"/>
              </a:rPr>
              <a:t>k = </a:t>
            </a:r>
            <a:r>
              <a:rPr lang="en-US" sz="2800" dirty="0" smtClean="0">
                <a:latin typeface="+mj-lt"/>
              </a:rPr>
              <a:t>(ionization) coefficient</a:t>
            </a:r>
            <a:r>
              <a:rPr lang="en-US" sz="2800" dirty="0">
                <a:latin typeface="+mj-lt"/>
              </a:rPr>
              <a:t/>
            </a:r>
            <a:br>
              <a:rPr lang="en-US" sz="2800" dirty="0">
                <a:latin typeface="+mj-lt"/>
              </a:rPr>
            </a:br>
            <a:r>
              <a:rPr lang="en-US" sz="2800" dirty="0">
                <a:latin typeface="+mj-lt"/>
              </a:rPr>
              <a:t>c = concentration </a:t>
            </a:r>
            <a:br>
              <a:rPr lang="en-US" sz="2800" dirty="0">
                <a:latin typeface="+mj-lt"/>
              </a:rPr>
            </a:br>
            <a:r>
              <a:rPr lang="en-US" sz="2800" dirty="0">
                <a:latin typeface="+mj-lt"/>
              </a:rPr>
              <a:t>b = background signal</a:t>
            </a:r>
          </a:p>
        </p:txBody>
      </p:sp>
      <p:sp>
        <p:nvSpPr>
          <p:cNvPr id="189446" name="Text Box 6"/>
          <p:cNvSpPr txBox="1">
            <a:spLocks noChangeArrowheads="1"/>
          </p:cNvSpPr>
          <p:nvPr/>
        </p:nvSpPr>
        <p:spPr bwMode="auto">
          <a:xfrm>
            <a:off x="877888" y="2057400"/>
            <a:ext cx="26273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a:latin typeface="+mj-lt"/>
              </a:rPr>
              <a:t>A = </a:t>
            </a:r>
            <a:r>
              <a:rPr lang="el-GR" sz="3600">
                <a:latin typeface="+mj-lt"/>
                <a:cs typeface="Arial" charset="0"/>
              </a:rPr>
              <a:t>ε</a:t>
            </a:r>
            <a:r>
              <a:rPr lang="en-US" sz="3600">
                <a:latin typeface="+mj-lt"/>
              </a:rPr>
              <a:t>bc </a:t>
            </a:r>
          </a:p>
        </p:txBody>
      </p:sp>
      <p:sp>
        <p:nvSpPr>
          <p:cNvPr id="189447" name="Text Box 7"/>
          <p:cNvSpPr txBox="1">
            <a:spLocks noChangeArrowheads="1"/>
          </p:cNvSpPr>
          <p:nvPr/>
        </p:nvSpPr>
        <p:spPr bwMode="auto">
          <a:xfrm>
            <a:off x="265112" y="3382963"/>
            <a:ext cx="471328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latin typeface="+mj-lt"/>
              </a:rPr>
              <a:t>A = signal (absorbance)</a:t>
            </a:r>
            <a:br>
              <a:rPr lang="en-US" sz="2800" dirty="0">
                <a:latin typeface="+mj-lt"/>
              </a:rPr>
            </a:br>
            <a:r>
              <a:rPr lang="el-GR" sz="2800" dirty="0">
                <a:latin typeface="+mj-lt"/>
              </a:rPr>
              <a:t>ε</a:t>
            </a:r>
            <a:r>
              <a:rPr lang="en-US" sz="2800" dirty="0">
                <a:latin typeface="+mj-lt"/>
              </a:rPr>
              <a:t> = extinction coefficient</a:t>
            </a:r>
            <a:br>
              <a:rPr lang="en-US" sz="2800" dirty="0">
                <a:latin typeface="+mj-lt"/>
              </a:rPr>
            </a:br>
            <a:r>
              <a:rPr lang="en-US" sz="2800" dirty="0">
                <a:latin typeface="+mj-lt"/>
              </a:rPr>
              <a:t>c = concentration </a:t>
            </a:r>
            <a:br>
              <a:rPr lang="en-US" sz="2800" dirty="0">
                <a:latin typeface="+mj-lt"/>
              </a:rPr>
            </a:br>
            <a:r>
              <a:rPr lang="en-US" sz="2800" dirty="0">
                <a:latin typeface="+mj-lt"/>
              </a:rPr>
              <a:t>b = path length</a:t>
            </a:r>
          </a:p>
        </p:txBody>
      </p:sp>
      <p:sp>
        <p:nvSpPr>
          <p:cNvPr id="189448" name="Rectangle 8"/>
          <p:cNvSpPr>
            <a:spLocks noGrp="1" noChangeArrowheads="1"/>
          </p:cNvSpPr>
          <p:nvPr>
            <p:ph type="title"/>
          </p:nvPr>
        </p:nvSpPr>
        <p:spPr>
          <a:xfrm>
            <a:off x="228600" y="76200"/>
            <a:ext cx="8075612" cy="1143000"/>
          </a:xfrm>
        </p:spPr>
        <p:txBody>
          <a:bodyPr>
            <a:normAutofit fontScale="90000"/>
          </a:bodyPr>
          <a:lstStyle/>
          <a:p>
            <a:pPr algn="l"/>
            <a:r>
              <a:rPr lang="en-US" dirty="0" smtClean="0"/>
              <a:t>Quantitation (remember Beer’s Law?)</a:t>
            </a:r>
            <a:endParaRPr lang="en-US" dirty="0"/>
          </a:p>
        </p:txBody>
      </p:sp>
      <p:sp>
        <p:nvSpPr>
          <p:cNvPr id="2" name="Slide Number Placeholder 1"/>
          <p:cNvSpPr>
            <a:spLocks noGrp="1"/>
          </p:cNvSpPr>
          <p:nvPr>
            <p:ph type="sldNum" sz="quarter" idx="12"/>
          </p:nvPr>
        </p:nvSpPr>
        <p:spPr/>
        <p:txBody>
          <a:bodyPr/>
          <a:lstStyle/>
          <a:p>
            <a:fld id="{54CEDB9D-10F0-49E9-9144-12FCCBA2AF20}" type="slidenum">
              <a:rPr lang="en-US" smtClean="0"/>
              <a:pPr/>
              <a:t>18</a:t>
            </a:fld>
            <a:endParaRPr lang="en-US"/>
          </a:p>
        </p:txBody>
      </p:sp>
      <p:grpSp>
        <p:nvGrpSpPr>
          <p:cNvPr id="5" name="Group 4"/>
          <p:cNvGrpSpPr/>
          <p:nvPr/>
        </p:nvGrpSpPr>
        <p:grpSpPr>
          <a:xfrm>
            <a:off x="5255652" y="3286780"/>
            <a:ext cx="2209800" cy="1132820"/>
            <a:chOff x="5410200" y="3286780"/>
            <a:chExt cx="2209800" cy="1132820"/>
          </a:xfrm>
        </p:grpSpPr>
        <p:sp>
          <p:nvSpPr>
            <p:cNvPr id="3" name="Oval 2"/>
            <p:cNvSpPr/>
            <p:nvPr/>
          </p:nvSpPr>
          <p:spPr bwMode="auto">
            <a:xfrm>
              <a:off x="5410200" y="3810000"/>
              <a:ext cx="1905000" cy="609600"/>
            </a:xfrm>
            <a:prstGeom prst="ellipse">
              <a:avLst/>
            </a:prstGeom>
            <a:noFill/>
            <a:ln w="571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4" name="TextBox 3"/>
            <p:cNvSpPr txBox="1"/>
            <p:nvPr/>
          </p:nvSpPr>
          <p:spPr>
            <a:xfrm>
              <a:off x="6838950" y="3286780"/>
              <a:ext cx="781050" cy="523220"/>
            </a:xfrm>
            <a:prstGeom prst="rect">
              <a:avLst/>
            </a:prstGeom>
            <a:noFill/>
          </p:spPr>
          <p:txBody>
            <a:bodyPr wrap="square" rtlCol="0">
              <a:spAutoFit/>
            </a:bodyPr>
            <a:lstStyle/>
            <a:p>
              <a:r>
                <a:rPr lang="en-US" sz="2800" b="1" dirty="0" smtClean="0">
                  <a:solidFill>
                    <a:srgbClr val="FF0000"/>
                  </a:solidFill>
                </a:rPr>
                <a:t>??</a:t>
              </a:r>
              <a:endParaRPr lang="en-US" sz="2800" b="1" dirty="0">
                <a:solidFill>
                  <a:srgbClr val="FF0000"/>
                </a:solidFill>
              </a:endParaRPr>
            </a:p>
          </p:txBody>
        </p:sp>
      </p:grpSp>
    </p:spTree>
    <p:extLst>
      <p:ext uri="{BB962C8B-B14F-4D97-AF65-F5344CB8AC3E}">
        <p14:creationId xmlns:p14="http://schemas.microsoft.com/office/powerpoint/2010/main" val="53168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59DBE7-F5AA-4F66-A564-2580BEC7AB9D}" type="slidenum">
              <a:rPr lang="en-US" smtClean="0"/>
              <a:pPr/>
              <a:t>19</a:t>
            </a:fld>
            <a:endParaRPr lang="en-US"/>
          </a:p>
        </p:txBody>
      </p:sp>
      <p:sp>
        <p:nvSpPr>
          <p:cNvPr id="5" name="AutoShape 2" descr="Image result for 13C15N Lys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13C15N Lysin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68" name="Picture 8" descr="http://www.sigmaaldrich.com/content/dam/sigma-aldrich/structure9/069/mfcd04118221.eps/_jcr_content/renditions/mfcd04118221-medi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371741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2170" name="Picture 10" descr="http://www.sigmaaldrich.com/content/dam/sigma-aldrich/structure0/049/mfcd00144647.eps/_jcr_content/renditions/mfcd00144647-medi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074919"/>
            <a:ext cx="3505200" cy="140208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p:cNvSpPr txBox="1">
            <a:spLocks noChangeArrowheads="1"/>
          </p:cNvSpPr>
          <p:nvPr/>
        </p:nvSpPr>
        <p:spPr bwMode="auto">
          <a:xfrm>
            <a:off x="914400" y="1570037"/>
            <a:ext cx="8686800"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1" fontAlgn="base" hangingPunct="1">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a:buFontTx/>
              <a:buNone/>
            </a:pPr>
            <a:r>
              <a:rPr lang="en-US" sz="2400" kern="0" dirty="0" smtClean="0"/>
              <a:t>Q: Why does this work?</a:t>
            </a:r>
          </a:p>
          <a:p>
            <a:pPr>
              <a:buFontTx/>
              <a:buNone/>
            </a:pPr>
            <a:r>
              <a:rPr lang="en-US" sz="2400" kern="0" dirty="0" smtClean="0"/>
              <a:t>A: Internal Standard shares all characteristics of </a:t>
            </a:r>
            <a:r>
              <a:rPr lang="en-US" sz="2400" kern="0" dirty="0" err="1" smtClean="0"/>
              <a:t>analyte</a:t>
            </a:r>
            <a:r>
              <a:rPr lang="en-US" sz="2400" kern="0" dirty="0" smtClean="0"/>
              <a:t> </a:t>
            </a:r>
            <a:endParaRPr lang="en-US" sz="2400" kern="0" dirty="0" smtClean="0"/>
          </a:p>
          <a:p>
            <a:pPr>
              <a:buFontTx/>
              <a:buNone/>
            </a:pPr>
            <a:r>
              <a:rPr lang="en-US" sz="2400" kern="0" dirty="0"/>
              <a:t>	</a:t>
            </a:r>
            <a:r>
              <a:rPr lang="en-US" sz="2400" kern="0" dirty="0" smtClean="0"/>
              <a:t>– </a:t>
            </a:r>
            <a:r>
              <a:rPr lang="en-US" sz="2400" i="1" kern="0" dirty="0" smtClean="0"/>
              <a:t>EXCEPT MASS!</a:t>
            </a:r>
            <a:endParaRPr lang="en-US" sz="2400" i="1" kern="0" dirty="0"/>
          </a:p>
        </p:txBody>
      </p:sp>
      <p:sp>
        <p:nvSpPr>
          <p:cNvPr id="12" name="Rectangle 2"/>
          <p:cNvSpPr txBox="1">
            <a:spLocks noChangeArrowheads="1"/>
          </p:cNvSpPr>
          <p:nvPr/>
        </p:nvSpPr>
        <p:spPr bwMode="auto">
          <a:xfrm>
            <a:off x="304800" y="460375"/>
            <a:ext cx="85312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a:lstStyle>
          <a:p>
            <a:r>
              <a:rPr lang="en-US" kern="0" dirty="0" smtClean="0"/>
              <a:t>Quantitation by Stable Isotope Dilution MS</a:t>
            </a:r>
            <a:endParaRPr lang="en-US" kern="0" dirty="0"/>
          </a:p>
        </p:txBody>
      </p:sp>
      <p:sp>
        <p:nvSpPr>
          <p:cNvPr id="7" name="TextBox 6"/>
          <p:cNvSpPr txBox="1"/>
          <p:nvPr/>
        </p:nvSpPr>
        <p:spPr>
          <a:xfrm>
            <a:off x="4724400" y="3657600"/>
            <a:ext cx="4267200" cy="461665"/>
          </a:xfrm>
          <a:prstGeom prst="rect">
            <a:avLst/>
          </a:prstGeom>
          <a:noFill/>
        </p:spPr>
        <p:txBody>
          <a:bodyPr wrap="square" rtlCol="0">
            <a:spAutoFit/>
          </a:bodyPr>
          <a:lstStyle/>
          <a:p>
            <a:r>
              <a:rPr lang="en-US" sz="2400" baseline="30000" dirty="0" smtClean="0"/>
              <a:t>13</a:t>
            </a:r>
            <a:r>
              <a:rPr lang="en-US" sz="2400" dirty="0" smtClean="0"/>
              <a:t>C</a:t>
            </a:r>
            <a:r>
              <a:rPr lang="en-US" sz="2400" baseline="-25000" dirty="0" smtClean="0"/>
              <a:t>6</a:t>
            </a:r>
            <a:r>
              <a:rPr lang="en-US" sz="2400" baseline="30000" dirty="0" smtClean="0"/>
              <a:t>15</a:t>
            </a:r>
            <a:r>
              <a:rPr lang="en-US" sz="2400" dirty="0" smtClean="0"/>
              <a:t>N</a:t>
            </a:r>
            <a:r>
              <a:rPr lang="en-US" sz="2400" baseline="-25000" dirty="0" smtClean="0"/>
              <a:t>4</a:t>
            </a:r>
            <a:r>
              <a:rPr lang="en-US" sz="2400" dirty="0" smtClean="0"/>
              <a:t> Arginine, </a:t>
            </a:r>
            <a:r>
              <a:rPr lang="en-US" sz="2400" dirty="0">
                <a:latin typeface="Symbol" panose="05050102010706020507" pitchFamily="18" charset="2"/>
              </a:rPr>
              <a:t>D</a:t>
            </a:r>
            <a:r>
              <a:rPr lang="en-US" sz="2400" dirty="0"/>
              <a:t> </a:t>
            </a:r>
            <a:r>
              <a:rPr lang="en-US" sz="2400" dirty="0" smtClean="0"/>
              <a:t>10 Da</a:t>
            </a:r>
            <a:endParaRPr lang="en-US" sz="2400" dirty="0"/>
          </a:p>
        </p:txBody>
      </p:sp>
      <p:sp>
        <p:nvSpPr>
          <p:cNvPr id="14" name="TextBox 13"/>
          <p:cNvSpPr txBox="1"/>
          <p:nvPr/>
        </p:nvSpPr>
        <p:spPr>
          <a:xfrm>
            <a:off x="4724400" y="5481935"/>
            <a:ext cx="3962400" cy="461665"/>
          </a:xfrm>
          <a:prstGeom prst="rect">
            <a:avLst/>
          </a:prstGeom>
          <a:noFill/>
        </p:spPr>
        <p:txBody>
          <a:bodyPr wrap="square" rtlCol="0">
            <a:spAutoFit/>
          </a:bodyPr>
          <a:lstStyle/>
          <a:p>
            <a:r>
              <a:rPr lang="en-US" sz="2400" baseline="30000" dirty="0" smtClean="0"/>
              <a:t>13</a:t>
            </a:r>
            <a:r>
              <a:rPr lang="en-US" sz="2400" dirty="0" smtClean="0"/>
              <a:t>C</a:t>
            </a:r>
            <a:r>
              <a:rPr lang="en-US" sz="2400" baseline="-25000" dirty="0" smtClean="0"/>
              <a:t>6</a:t>
            </a:r>
            <a:r>
              <a:rPr lang="en-US" sz="2400" baseline="30000" dirty="0" smtClean="0"/>
              <a:t>15</a:t>
            </a:r>
            <a:r>
              <a:rPr lang="en-US" sz="2400" dirty="0" smtClean="0"/>
              <a:t>N</a:t>
            </a:r>
            <a:r>
              <a:rPr lang="en-US" sz="2400" baseline="-25000" dirty="0" smtClean="0"/>
              <a:t>2</a:t>
            </a:r>
            <a:r>
              <a:rPr lang="en-US" sz="2400" dirty="0" smtClean="0"/>
              <a:t> Lysine, </a:t>
            </a:r>
            <a:r>
              <a:rPr lang="en-US" sz="2400" dirty="0" smtClean="0">
                <a:latin typeface="Symbol" panose="05050102010706020507" pitchFamily="18" charset="2"/>
              </a:rPr>
              <a:t>D</a:t>
            </a:r>
            <a:r>
              <a:rPr lang="en-US" sz="2400" dirty="0" smtClean="0"/>
              <a:t> 8 Da</a:t>
            </a:r>
            <a:endParaRPr lang="en-US" sz="2400" dirty="0"/>
          </a:p>
        </p:txBody>
      </p:sp>
    </p:spTree>
    <p:extLst>
      <p:ext uri="{BB962C8B-B14F-4D97-AF65-F5344CB8AC3E}">
        <p14:creationId xmlns:p14="http://schemas.microsoft.com/office/powerpoint/2010/main" val="2831284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and Concepts</a:t>
            </a:r>
            <a:br>
              <a:rPr lang="en-US" dirty="0" smtClean="0"/>
            </a:br>
            <a:r>
              <a:rPr lang="en-US" dirty="0" smtClean="0"/>
              <a:t>Day 1</a:t>
            </a:r>
            <a:endParaRPr lang="en-US" dirty="0"/>
          </a:p>
        </p:txBody>
      </p:sp>
      <p:sp>
        <p:nvSpPr>
          <p:cNvPr id="3" name="Content Placeholder 2"/>
          <p:cNvSpPr>
            <a:spLocks noGrp="1"/>
          </p:cNvSpPr>
          <p:nvPr>
            <p:ph idx="1"/>
          </p:nvPr>
        </p:nvSpPr>
        <p:spPr/>
        <p:txBody>
          <a:bodyPr/>
          <a:lstStyle/>
          <a:p>
            <a:r>
              <a:rPr lang="en-US" dirty="0" smtClean="0"/>
              <a:t>Set up a targeted LC-MS/MS method</a:t>
            </a:r>
          </a:p>
          <a:p>
            <a:pPr lvl="1"/>
            <a:r>
              <a:rPr lang="en-US" dirty="0" smtClean="0"/>
              <a:t>Empirical data vs. information from literature</a:t>
            </a:r>
          </a:p>
          <a:p>
            <a:r>
              <a:rPr lang="en-US" dirty="0" smtClean="0"/>
              <a:t>Skyline</a:t>
            </a:r>
          </a:p>
          <a:p>
            <a:r>
              <a:rPr lang="en-US" dirty="0" smtClean="0"/>
              <a:t>Refine </a:t>
            </a:r>
            <a:r>
              <a:rPr lang="en-US" dirty="0" smtClean="0"/>
              <a:t>and optimize method</a:t>
            </a:r>
          </a:p>
          <a:p>
            <a:pPr lvl="1"/>
            <a:r>
              <a:rPr lang="en-US" dirty="0" smtClean="0"/>
              <a:t>Peptide selection and transition refinement</a:t>
            </a:r>
          </a:p>
          <a:p>
            <a:pPr lvl="1"/>
            <a:r>
              <a:rPr lang="en-US" dirty="0" smtClean="0"/>
              <a:t>MS settings and LC conditions </a:t>
            </a:r>
            <a:endParaRPr lang="en-US" dirty="0"/>
          </a:p>
          <a:p>
            <a:pPr lvl="1"/>
            <a:r>
              <a:rPr lang="en-US" dirty="0" err="1" smtClean="0"/>
              <a:t>iRT</a:t>
            </a:r>
            <a:endParaRPr lang="en-US" dirty="0" smtClean="0"/>
          </a:p>
        </p:txBody>
      </p:sp>
    </p:spTree>
    <p:extLst>
      <p:ext uri="{BB962C8B-B14F-4D97-AF65-F5344CB8AC3E}">
        <p14:creationId xmlns:p14="http://schemas.microsoft.com/office/powerpoint/2010/main" val="3107178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Peptide Fragmentation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84" y="2133600"/>
            <a:ext cx="8214360" cy="3733800"/>
          </a:xfrm>
          <a:prstGeom prst="rect">
            <a:avLst/>
          </a:prstGeom>
        </p:spPr>
      </p:pic>
      <p:sp>
        <p:nvSpPr>
          <p:cNvPr id="5" name="TextBox 4"/>
          <p:cNvSpPr txBox="1"/>
          <p:nvPr/>
        </p:nvSpPr>
        <p:spPr>
          <a:xfrm>
            <a:off x="914400" y="1295400"/>
            <a:ext cx="7620000" cy="707886"/>
          </a:xfrm>
          <a:prstGeom prst="rect">
            <a:avLst/>
          </a:prstGeom>
          <a:noFill/>
        </p:spPr>
        <p:txBody>
          <a:bodyPr wrap="square" rtlCol="0">
            <a:spAutoFit/>
          </a:bodyPr>
          <a:lstStyle/>
          <a:p>
            <a:r>
              <a:rPr lang="en-US" sz="2000" dirty="0" smtClean="0"/>
              <a:t>Reproducible fragments can be predicted and calculated, based on peptide sequence of amino acids</a:t>
            </a:r>
            <a:endParaRPr lang="en-US" sz="2000" dirty="0"/>
          </a:p>
        </p:txBody>
      </p:sp>
      <p:sp>
        <p:nvSpPr>
          <p:cNvPr id="6" name="Rectangle 5"/>
          <p:cNvSpPr/>
          <p:nvPr/>
        </p:nvSpPr>
        <p:spPr>
          <a:xfrm>
            <a:off x="2286000" y="6488668"/>
            <a:ext cx="6858000" cy="307777"/>
          </a:xfrm>
          <a:prstGeom prst="rect">
            <a:avLst/>
          </a:prstGeom>
        </p:spPr>
        <p:txBody>
          <a:bodyPr wrap="square">
            <a:spAutoFit/>
          </a:bodyPr>
          <a:lstStyle/>
          <a:p>
            <a:pPr algn="r"/>
            <a:r>
              <a:rPr lang="en-US" sz="1400" dirty="0"/>
              <a:t>http://www.alchemistmatt.com/mwthelp/peptidefragmodelling.htm</a:t>
            </a:r>
          </a:p>
        </p:txBody>
      </p:sp>
    </p:spTree>
    <p:extLst>
      <p:ext uri="{BB962C8B-B14F-4D97-AF65-F5344CB8AC3E}">
        <p14:creationId xmlns:p14="http://schemas.microsoft.com/office/powerpoint/2010/main" val="1531876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6" name="Picture 10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86724"/>
            <a:ext cx="8229600" cy="6290325"/>
          </a:xfrm>
          <a:prstGeom prst="rect">
            <a:avLst/>
          </a:prstGeom>
          <a:solidFill>
            <a:schemeClr val="bg1"/>
          </a:solidFill>
          <a:ln>
            <a:noFill/>
          </a:ln>
          <a:effectLst/>
        </p:spPr>
      </p:pic>
      <p:sp>
        <p:nvSpPr>
          <p:cNvPr id="153647" name="Rectangle 1071"/>
          <p:cNvSpPr>
            <a:spLocks noGrp="1" noChangeArrowheads="1"/>
          </p:cNvSpPr>
          <p:nvPr>
            <p:ph type="title"/>
          </p:nvPr>
        </p:nvSpPr>
        <p:spPr>
          <a:xfrm>
            <a:off x="228600" y="152400"/>
            <a:ext cx="6096000" cy="533400"/>
          </a:xfrm>
        </p:spPr>
        <p:txBody>
          <a:bodyPr>
            <a:noAutofit/>
          </a:bodyPr>
          <a:lstStyle/>
          <a:p>
            <a:pPr algn="l"/>
            <a:r>
              <a:rPr lang="en-US" sz="3200" dirty="0" smtClean="0"/>
              <a:t>SID-MS/MS Peptide Example</a:t>
            </a:r>
            <a:endParaRPr lang="en-US" sz="3200" dirty="0"/>
          </a:p>
        </p:txBody>
      </p:sp>
      <p:sp>
        <p:nvSpPr>
          <p:cNvPr id="2" name="Slide Number Placeholder 1"/>
          <p:cNvSpPr>
            <a:spLocks noGrp="1"/>
          </p:cNvSpPr>
          <p:nvPr>
            <p:ph type="sldNum" sz="quarter" idx="12"/>
          </p:nvPr>
        </p:nvSpPr>
        <p:spPr/>
        <p:txBody>
          <a:bodyPr/>
          <a:lstStyle/>
          <a:p>
            <a:fld id="{54CEDB9D-10F0-49E9-9144-12FCCBA2AF20}" type="slidenum">
              <a:rPr lang="en-US" smtClean="0"/>
              <a:pPr/>
              <a:t>21</a:t>
            </a:fld>
            <a:endParaRPr lang="en-US"/>
          </a:p>
        </p:txBody>
      </p:sp>
    </p:spTree>
    <p:extLst>
      <p:ext uri="{BB962C8B-B14F-4D97-AF65-F5344CB8AC3E}">
        <p14:creationId xmlns:p14="http://schemas.microsoft.com/office/powerpoint/2010/main" val="4030323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533400" y="895350"/>
            <a:ext cx="8305800" cy="5943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56676" name="Rectangle 4"/>
          <p:cNvSpPr>
            <a:spLocks noGrp="1" noChangeArrowheads="1"/>
          </p:cNvSpPr>
          <p:nvPr>
            <p:ph type="title"/>
          </p:nvPr>
        </p:nvSpPr>
        <p:spPr>
          <a:xfrm>
            <a:off x="381000" y="152400"/>
            <a:ext cx="7313612" cy="682625"/>
          </a:xfrm>
        </p:spPr>
        <p:txBody>
          <a:bodyPr>
            <a:normAutofit/>
          </a:bodyPr>
          <a:lstStyle/>
          <a:p>
            <a:pPr algn="l"/>
            <a:r>
              <a:rPr lang="en-US" sz="3600" dirty="0" smtClean="0"/>
              <a:t>SID-MS </a:t>
            </a:r>
            <a:r>
              <a:rPr lang="en-US" sz="3600" dirty="0"/>
              <a:t>Experimental Design</a:t>
            </a:r>
          </a:p>
        </p:txBody>
      </p:sp>
      <p:grpSp>
        <p:nvGrpSpPr>
          <p:cNvPr id="156677" name="Group 5"/>
          <p:cNvGrpSpPr>
            <a:grpSpLocks/>
          </p:cNvGrpSpPr>
          <p:nvPr/>
        </p:nvGrpSpPr>
        <p:grpSpPr bwMode="auto">
          <a:xfrm>
            <a:off x="1565275" y="3754438"/>
            <a:ext cx="5597525" cy="3136899"/>
            <a:chOff x="878" y="912"/>
            <a:chExt cx="3526" cy="1976"/>
          </a:xfrm>
        </p:grpSpPr>
        <p:sp>
          <p:nvSpPr>
            <p:cNvPr id="156678" name="Line 6"/>
            <p:cNvSpPr>
              <a:spLocks noChangeShapeType="1"/>
            </p:cNvSpPr>
            <p:nvPr/>
          </p:nvSpPr>
          <p:spPr bwMode="auto">
            <a:xfrm>
              <a:off x="1154" y="2562"/>
              <a:ext cx="32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79" name="Line 7"/>
            <p:cNvSpPr>
              <a:spLocks noChangeShapeType="1"/>
            </p:cNvSpPr>
            <p:nvPr/>
          </p:nvSpPr>
          <p:spPr bwMode="auto">
            <a:xfrm>
              <a:off x="1239"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80" name="Line 8"/>
            <p:cNvSpPr>
              <a:spLocks noChangeShapeType="1"/>
            </p:cNvSpPr>
            <p:nvPr/>
          </p:nvSpPr>
          <p:spPr bwMode="auto">
            <a:xfrm>
              <a:off x="1417"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81" name="Line 9"/>
            <p:cNvSpPr>
              <a:spLocks noChangeShapeType="1"/>
            </p:cNvSpPr>
            <p:nvPr/>
          </p:nvSpPr>
          <p:spPr bwMode="auto">
            <a:xfrm>
              <a:off x="1503"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82" name="Line 10"/>
            <p:cNvSpPr>
              <a:spLocks noChangeShapeType="1"/>
            </p:cNvSpPr>
            <p:nvPr/>
          </p:nvSpPr>
          <p:spPr bwMode="auto">
            <a:xfrm>
              <a:off x="1588"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83" name="Line 11"/>
            <p:cNvSpPr>
              <a:spLocks noChangeShapeType="1"/>
            </p:cNvSpPr>
            <p:nvPr/>
          </p:nvSpPr>
          <p:spPr bwMode="auto">
            <a:xfrm>
              <a:off x="1680"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84" name="Line 12"/>
            <p:cNvSpPr>
              <a:spLocks noChangeShapeType="1"/>
            </p:cNvSpPr>
            <p:nvPr/>
          </p:nvSpPr>
          <p:spPr bwMode="auto">
            <a:xfrm>
              <a:off x="1852"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85" name="Line 13"/>
            <p:cNvSpPr>
              <a:spLocks noChangeShapeType="1"/>
            </p:cNvSpPr>
            <p:nvPr/>
          </p:nvSpPr>
          <p:spPr bwMode="auto">
            <a:xfrm>
              <a:off x="1943"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86" name="Line 14"/>
            <p:cNvSpPr>
              <a:spLocks noChangeShapeType="1"/>
            </p:cNvSpPr>
            <p:nvPr/>
          </p:nvSpPr>
          <p:spPr bwMode="auto">
            <a:xfrm>
              <a:off x="2029"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87" name="Line 15"/>
            <p:cNvSpPr>
              <a:spLocks noChangeShapeType="1"/>
            </p:cNvSpPr>
            <p:nvPr/>
          </p:nvSpPr>
          <p:spPr bwMode="auto">
            <a:xfrm>
              <a:off x="2115"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88" name="Line 16"/>
            <p:cNvSpPr>
              <a:spLocks noChangeShapeType="1"/>
            </p:cNvSpPr>
            <p:nvPr/>
          </p:nvSpPr>
          <p:spPr bwMode="auto">
            <a:xfrm>
              <a:off x="2292"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89" name="Line 17"/>
            <p:cNvSpPr>
              <a:spLocks noChangeShapeType="1"/>
            </p:cNvSpPr>
            <p:nvPr/>
          </p:nvSpPr>
          <p:spPr bwMode="auto">
            <a:xfrm>
              <a:off x="2384"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90" name="Line 18"/>
            <p:cNvSpPr>
              <a:spLocks noChangeShapeType="1"/>
            </p:cNvSpPr>
            <p:nvPr/>
          </p:nvSpPr>
          <p:spPr bwMode="auto">
            <a:xfrm>
              <a:off x="2470"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91" name="Line 19"/>
            <p:cNvSpPr>
              <a:spLocks noChangeShapeType="1"/>
            </p:cNvSpPr>
            <p:nvPr/>
          </p:nvSpPr>
          <p:spPr bwMode="auto">
            <a:xfrm>
              <a:off x="2555"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92" name="Line 20"/>
            <p:cNvSpPr>
              <a:spLocks noChangeShapeType="1"/>
            </p:cNvSpPr>
            <p:nvPr/>
          </p:nvSpPr>
          <p:spPr bwMode="auto">
            <a:xfrm>
              <a:off x="2733"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93" name="Line 21"/>
            <p:cNvSpPr>
              <a:spLocks noChangeShapeType="1"/>
            </p:cNvSpPr>
            <p:nvPr/>
          </p:nvSpPr>
          <p:spPr bwMode="auto">
            <a:xfrm>
              <a:off x="2819"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94" name="Line 22"/>
            <p:cNvSpPr>
              <a:spLocks noChangeShapeType="1"/>
            </p:cNvSpPr>
            <p:nvPr/>
          </p:nvSpPr>
          <p:spPr bwMode="auto">
            <a:xfrm>
              <a:off x="2911"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95" name="Line 23"/>
            <p:cNvSpPr>
              <a:spLocks noChangeShapeType="1"/>
            </p:cNvSpPr>
            <p:nvPr/>
          </p:nvSpPr>
          <p:spPr bwMode="auto">
            <a:xfrm>
              <a:off x="2996"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96" name="Line 24"/>
            <p:cNvSpPr>
              <a:spLocks noChangeShapeType="1"/>
            </p:cNvSpPr>
            <p:nvPr/>
          </p:nvSpPr>
          <p:spPr bwMode="auto">
            <a:xfrm>
              <a:off x="3174"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97" name="Line 25"/>
            <p:cNvSpPr>
              <a:spLocks noChangeShapeType="1"/>
            </p:cNvSpPr>
            <p:nvPr/>
          </p:nvSpPr>
          <p:spPr bwMode="auto">
            <a:xfrm>
              <a:off x="3259"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98" name="Line 26"/>
            <p:cNvSpPr>
              <a:spLocks noChangeShapeType="1"/>
            </p:cNvSpPr>
            <p:nvPr/>
          </p:nvSpPr>
          <p:spPr bwMode="auto">
            <a:xfrm>
              <a:off x="3351"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699" name="Line 27"/>
            <p:cNvSpPr>
              <a:spLocks noChangeShapeType="1"/>
            </p:cNvSpPr>
            <p:nvPr/>
          </p:nvSpPr>
          <p:spPr bwMode="auto">
            <a:xfrm>
              <a:off x="3437"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00" name="Line 28"/>
            <p:cNvSpPr>
              <a:spLocks noChangeShapeType="1"/>
            </p:cNvSpPr>
            <p:nvPr/>
          </p:nvSpPr>
          <p:spPr bwMode="auto">
            <a:xfrm>
              <a:off x="3615"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01" name="Line 29"/>
            <p:cNvSpPr>
              <a:spLocks noChangeShapeType="1"/>
            </p:cNvSpPr>
            <p:nvPr/>
          </p:nvSpPr>
          <p:spPr bwMode="auto">
            <a:xfrm>
              <a:off x="3700"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02" name="Line 30"/>
            <p:cNvSpPr>
              <a:spLocks noChangeShapeType="1"/>
            </p:cNvSpPr>
            <p:nvPr/>
          </p:nvSpPr>
          <p:spPr bwMode="auto">
            <a:xfrm>
              <a:off x="3786"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03" name="Line 31"/>
            <p:cNvSpPr>
              <a:spLocks noChangeShapeType="1"/>
            </p:cNvSpPr>
            <p:nvPr/>
          </p:nvSpPr>
          <p:spPr bwMode="auto">
            <a:xfrm>
              <a:off x="3878"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04" name="Line 32"/>
            <p:cNvSpPr>
              <a:spLocks noChangeShapeType="1"/>
            </p:cNvSpPr>
            <p:nvPr/>
          </p:nvSpPr>
          <p:spPr bwMode="auto">
            <a:xfrm>
              <a:off x="4049"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05" name="Line 33"/>
            <p:cNvSpPr>
              <a:spLocks noChangeShapeType="1"/>
            </p:cNvSpPr>
            <p:nvPr/>
          </p:nvSpPr>
          <p:spPr bwMode="auto">
            <a:xfrm>
              <a:off x="4141"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06" name="Line 34"/>
            <p:cNvSpPr>
              <a:spLocks noChangeShapeType="1"/>
            </p:cNvSpPr>
            <p:nvPr/>
          </p:nvSpPr>
          <p:spPr bwMode="auto">
            <a:xfrm>
              <a:off x="4227"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07" name="Line 35"/>
            <p:cNvSpPr>
              <a:spLocks noChangeShapeType="1"/>
            </p:cNvSpPr>
            <p:nvPr/>
          </p:nvSpPr>
          <p:spPr bwMode="auto">
            <a:xfrm>
              <a:off x="4319" y="2562"/>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08" name="Line 36"/>
            <p:cNvSpPr>
              <a:spLocks noChangeShapeType="1"/>
            </p:cNvSpPr>
            <p:nvPr/>
          </p:nvSpPr>
          <p:spPr bwMode="auto">
            <a:xfrm>
              <a:off x="1325" y="2562"/>
              <a:ext cx="1" cy="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09" name="Line 37"/>
            <p:cNvSpPr>
              <a:spLocks noChangeShapeType="1"/>
            </p:cNvSpPr>
            <p:nvPr/>
          </p:nvSpPr>
          <p:spPr bwMode="auto">
            <a:xfrm>
              <a:off x="1766" y="2562"/>
              <a:ext cx="1" cy="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10" name="Line 38"/>
            <p:cNvSpPr>
              <a:spLocks noChangeShapeType="1"/>
            </p:cNvSpPr>
            <p:nvPr/>
          </p:nvSpPr>
          <p:spPr bwMode="auto">
            <a:xfrm>
              <a:off x="2207" y="2562"/>
              <a:ext cx="1" cy="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11" name="Line 39"/>
            <p:cNvSpPr>
              <a:spLocks noChangeShapeType="1"/>
            </p:cNvSpPr>
            <p:nvPr/>
          </p:nvSpPr>
          <p:spPr bwMode="auto">
            <a:xfrm>
              <a:off x="2647" y="2562"/>
              <a:ext cx="1" cy="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12" name="Line 40"/>
            <p:cNvSpPr>
              <a:spLocks noChangeShapeType="1"/>
            </p:cNvSpPr>
            <p:nvPr/>
          </p:nvSpPr>
          <p:spPr bwMode="auto">
            <a:xfrm>
              <a:off x="3082" y="2562"/>
              <a:ext cx="1" cy="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13" name="Line 41"/>
            <p:cNvSpPr>
              <a:spLocks noChangeShapeType="1"/>
            </p:cNvSpPr>
            <p:nvPr/>
          </p:nvSpPr>
          <p:spPr bwMode="auto">
            <a:xfrm>
              <a:off x="3523" y="2562"/>
              <a:ext cx="1" cy="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14" name="Line 42"/>
            <p:cNvSpPr>
              <a:spLocks noChangeShapeType="1"/>
            </p:cNvSpPr>
            <p:nvPr/>
          </p:nvSpPr>
          <p:spPr bwMode="auto">
            <a:xfrm>
              <a:off x="3963" y="2562"/>
              <a:ext cx="1" cy="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15" name="Rectangle 43"/>
            <p:cNvSpPr>
              <a:spLocks noChangeArrowheads="1"/>
            </p:cNvSpPr>
            <p:nvPr/>
          </p:nvSpPr>
          <p:spPr bwMode="auto">
            <a:xfrm>
              <a:off x="2513" y="2752"/>
              <a:ext cx="49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Time (min)</a:t>
              </a:r>
              <a:endParaRPr lang="en-US" sz="2000"/>
            </a:p>
          </p:txBody>
        </p:sp>
        <p:sp>
          <p:nvSpPr>
            <p:cNvPr id="156716" name="Line 44"/>
            <p:cNvSpPr>
              <a:spLocks noChangeShapeType="1"/>
            </p:cNvSpPr>
            <p:nvPr/>
          </p:nvSpPr>
          <p:spPr bwMode="auto">
            <a:xfrm flipV="1">
              <a:off x="1154" y="983"/>
              <a:ext cx="1" cy="157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17" name="Line 45"/>
            <p:cNvSpPr>
              <a:spLocks noChangeShapeType="1"/>
            </p:cNvSpPr>
            <p:nvPr/>
          </p:nvSpPr>
          <p:spPr bwMode="auto">
            <a:xfrm flipH="1">
              <a:off x="1111" y="2483"/>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18" name="Line 46"/>
            <p:cNvSpPr>
              <a:spLocks noChangeShapeType="1"/>
            </p:cNvSpPr>
            <p:nvPr/>
          </p:nvSpPr>
          <p:spPr bwMode="auto">
            <a:xfrm flipH="1">
              <a:off x="1111" y="2403"/>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19" name="Line 47"/>
            <p:cNvSpPr>
              <a:spLocks noChangeShapeType="1"/>
            </p:cNvSpPr>
            <p:nvPr/>
          </p:nvSpPr>
          <p:spPr bwMode="auto">
            <a:xfrm flipH="1">
              <a:off x="1111" y="2323"/>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20" name="Line 48"/>
            <p:cNvSpPr>
              <a:spLocks noChangeShapeType="1"/>
            </p:cNvSpPr>
            <p:nvPr/>
          </p:nvSpPr>
          <p:spPr bwMode="auto">
            <a:xfrm flipH="1">
              <a:off x="1111" y="2164"/>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21" name="Line 49"/>
            <p:cNvSpPr>
              <a:spLocks noChangeShapeType="1"/>
            </p:cNvSpPr>
            <p:nvPr/>
          </p:nvSpPr>
          <p:spPr bwMode="auto">
            <a:xfrm flipH="1">
              <a:off x="1111" y="2085"/>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22" name="Line 50"/>
            <p:cNvSpPr>
              <a:spLocks noChangeShapeType="1"/>
            </p:cNvSpPr>
            <p:nvPr/>
          </p:nvSpPr>
          <p:spPr bwMode="auto">
            <a:xfrm flipH="1">
              <a:off x="1111" y="2011"/>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23" name="Line 51"/>
            <p:cNvSpPr>
              <a:spLocks noChangeShapeType="1"/>
            </p:cNvSpPr>
            <p:nvPr/>
          </p:nvSpPr>
          <p:spPr bwMode="auto">
            <a:xfrm flipH="1">
              <a:off x="1111" y="1852"/>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24" name="Line 52"/>
            <p:cNvSpPr>
              <a:spLocks noChangeShapeType="1"/>
            </p:cNvSpPr>
            <p:nvPr/>
          </p:nvSpPr>
          <p:spPr bwMode="auto">
            <a:xfrm flipH="1">
              <a:off x="1111" y="1773"/>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25" name="Line 53"/>
            <p:cNvSpPr>
              <a:spLocks noChangeShapeType="1"/>
            </p:cNvSpPr>
            <p:nvPr/>
          </p:nvSpPr>
          <p:spPr bwMode="auto">
            <a:xfrm flipH="1">
              <a:off x="1111" y="1693"/>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26" name="Line 54"/>
            <p:cNvSpPr>
              <a:spLocks noChangeShapeType="1"/>
            </p:cNvSpPr>
            <p:nvPr/>
          </p:nvSpPr>
          <p:spPr bwMode="auto">
            <a:xfrm flipH="1">
              <a:off x="1111" y="1534"/>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27" name="Line 55"/>
            <p:cNvSpPr>
              <a:spLocks noChangeShapeType="1"/>
            </p:cNvSpPr>
            <p:nvPr/>
          </p:nvSpPr>
          <p:spPr bwMode="auto">
            <a:xfrm flipH="1">
              <a:off x="1111" y="1460"/>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28" name="Line 56"/>
            <p:cNvSpPr>
              <a:spLocks noChangeShapeType="1"/>
            </p:cNvSpPr>
            <p:nvPr/>
          </p:nvSpPr>
          <p:spPr bwMode="auto">
            <a:xfrm flipH="1">
              <a:off x="1111" y="1381"/>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29" name="Line 57"/>
            <p:cNvSpPr>
              <a:spLocks noChangeShapeType="1"/>
            </p:cNvSpPr>
            <p:nvPr/>
          </p:nvSpPr>
          <p:spPr bwMode="auto">
            <a:xfrm flipH="1">
              <a:off x="1111" y="1222"/>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30" name="Line 58"/>
            <p:cNvSpPr>
              <a:spLocks noChangeShapeType="1"/>
            </p:cNvSpPr>
            <p:nvPr/>
          </p:nvSpPr>
          <p:spPr bwMode="auto">
            <a:xfrm flipH="1">
              <a:off x="1111" y="1142"/>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31" name="Line 59"/>
            <p:cNvSpPr>
              <a:spLocks noChangeShapeType="1"/>
            </p:cNvSpPr>
            <p:nvPr/>
          </p:nvSpPr>
          <p:spPr bwMode="auto">
            <a:xfrm flipH="1">
              <a:off x="1111" y="1063"/>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32" name="Line 60"/>
            <p:cNvSpPr>
              <a:spLocks noChangeShapeType="1"/>
            </p:cNvSpPr>
            <p:nvPr/>
          </p:nvSpPr>
          <p:spPr bwMode="auto">
            <a:xfrm flipH="1">
              <a:off x="1092" y="2556"/>
              <a:ext cx="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33" name="Rectangle 61"/>
            <p:cNvSpPr>
              <a:spLocks noChangeArrowheads="1"/>
            </p:cNvSpPr>
            <p:nvPr/>
          </p:nvSpPr>
          <p:spPr bwMode="auto">
            <a:xfrm>
              <a:off x="988" y="2501"/>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0</a:t>
              </a:r>
              <a:endParaRPr lang="en-US" sz="2000"/>
            </a:p>
          </p:txBody>
        </p:sp>
        <p:sp>
          <p:nvSpPr>
            <p:cNvPr id="156734" name="Line 62"/>
            <p:cNvSpPr>
              <a:spLocks noChangeShapeType="1"/>
            </p:cNvSpPr>
            <p:nvPr/>
          </p:nvSpPr>
          <p:spPr bwMode="auto">
            <a:xfrm flipH="1">
              <a:off x="1092" y="2244"/>
              <a:ext cx="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35" name="Rectangle 63"/>
            <p:cNvSpPr>
              <a:spLocks noChangeArrowheads="1"/>
            </p:cNvSpPr>
            <p:nvPr/>
          </p:nvSpPr>
          <p:spPr bwMode="auto">
            <a:xfrm>
              <a:off x="933" y="2189"/>
              <a:ext cx="1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20</a:t>
              </a:r>
              <a:endParaRPr lang="en-US" sz="2000"/>
            </a:p>
          </p:txBody>
        </p:sp>
        <p:sp>
          <p:nvSpPr>
            <p:cNvPr id="156736" name="Line 64"/>
            <p:cNvSpPr>
              <a:spLocks noChangeShapeType="1"/>
            </p:cNvSpPr>
            <p:nvPr/>
          </p:nvSpPr>
          <p:spPr bwMode="auto">
            <a:xfrm flipH="1">
              <a:off x="1092" y="1932"/>
              <a:ext cx="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37" name="Rectangle 65"/>
            <p:cNvSpPr>
              <a:spLocks noChangeArrowheads="1"/>
            </p:cNvSpPr>
            <p:nvPr/>
          </p:nvSpPr>
          <p:spPr bwMode="auto">
            <a:xfrm>
              <a:off x="933" y="1876"/>
              <a:ext cx="1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40</a:t>
              </a:r>
              <a:endParaRPr lang="en-US" sz="2000"/>
            </a:p>
          </p:txBody>
        </p:sp>
        <p:sp>
          <p:nvSpPr>
            <p:cNvPr id="156738" name="Line 66"/>
            <p:cNvSpPr>
              <a:spLocks noChangeShapeType="1"/>
            </p:cNvSpPr>
            <p:nvPr/>
          </p:nvSpPr>
          <p:spPr bwMode="auto">
            <a:xfrm flipH="1">
              <a:off x="1092" y="1613"/>
              <a:ext cx="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39" name="Rectangle 67"/>
            <p:cNvSpPr>
              <a:spLocks noChangeArrowheads="1"/>
            </p:cNvSpPr>
            <p:nvPr/>
          </p:nvSpPr>
          <p:spPr bwMode="auto">
            <a:xfrm>
              <a:off x="933" y="1558"/>
              <a:ext cx="1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60</a:t>
              </a:r>
              <a:endParaRPr lang="en-US" sz="2000"/>
            </a:p>
          </p:txBody>
        </p:sp>
        <p:sp>
          <p:nvSpPr>
            <p:cNvPr id="156740" name="Line 68"/>
            <p:cNvSpPr>
              <a:spLocks noChangeShapeType="1"/>
            </p:cNvSpPr>
            <p:nvPr/>
          </p:nvSpPr>
          <p:spPr bwMode="auto">
            <a:xfrm flipH="1">
              <a:off x="1092" y="1301"/>
              <a:ext cx="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41" name="Rectangle 69"/>
            <p:cNvSpPr>
              <a:spLocks noChangeArrowheads="1"/>
            </p:cNvSpPr>
            <p:nvPr/>
          </p:nvSpPr>
          <p:spPr bwMode="auto">
            <a:xfrm>
              <a:off x="933" y="1246"/>
              <a:ext cx="1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80</a:t>
              </a:r>
              <a:endParaRPr lang="en-US" sz="2000"/>
            </a:p>
          </p:txBody>
        </p:sp>
        <p:sp>
          <p:nvSpPr>
            <p:cNvPr id="156742" name="Line 70"/>
            <p:cNvSpPr>
              <a:spLocks noChangeShapeType="1"/>
            </p:cNvSpPr>
            <p:nvPr/>
          </p:nvSpPr>
          <p:spPr bwMode="auto">
            <a:xfrm flipH="1">
              <a:off x="1092" y="983"/>
              <a:ext cx="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43" name="Rectangle 71"/>
            <p:cNvSpPr>
              <a:spLocks noChangeArrowheads="1"/>
            </p:cNvSpPr>
            <p:nvPr/>
          </p:nvSpPr>
          <p:spPr bwMode="auto">
            <a:xfrm>
              <a:off x="878" y="928"/>
              <a:ext cx="17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100</a:t>
              </a:r>
              <a:endParaRPr lang="en-US" sz="2000"/>
            </a:p>
          </p:txBody>
        </p:sp>
        <p:sp>
          <p:nvSpPr>
            <p:cNvPr id="156744" name="Freeform 72"/>
            <p:cNvSpPr>
              <a:spLocks/>
            </p:cNvSpPr>
            <p:nvPr/>
          </p:nvSpPr>
          <p:spPr bwMode="auto">
            <a:xfrm>
              <a:off x="4006" y="2538"/>
              <a:ext cx="135" cy="18"/>
            </a:xfrm>
            <a:custGeom>
              <a:avLst/>
              <a:gdLst>
                <a:gd name="T0" fmla="*/ 0 w 135"/>
                <a:gd name="T1" fmla="*/ 18 h 18"/>
                <a:gd name="T2" fmla="*/ 0 w 135"/>
                <a:gd name="T3" fmla="*/ 18 h 18"/>
                <a:gd name="T4" fmla="*/ 13 w 135"/>
                <a:gd name="T5" fmla="*/ 18 h 18"/>
                <a:gd name="T6" fmla="*/ 25 w 135"/>
                <a:gd name="T7" fmla="*/ 18 h 18"/>
                <a:gd name="T8" fmla="*/ 37 w 135"/>
                <a:gd name="T9" fmla="*/ 18 h 18"/>
                <a:gd name="T10" fmla="*/ 49 w 135"/>
                <a:gd name="T11" fmla="*/ 12 h 18"/>
                <a:gd name="T12" fmla="*/ 62 w 135"/>
                <a:gd name="T13" fmla="*/ 6 h 18"/>
                <a:gd name="T14" fmla="*/ 74 w 135"/>
                <a:gd name="T15" fmla="*/ 0 h 18"/>
                <a:gd name="T16" fmla="*/ 86 w 135"/>
                <a:gd name="T17" fmla="*/ 0 h 18"/>
                <a:gd name="T18" fmla="*/ 98 w 135"/>
                <a:gd name="T19" fmla="*/ 6 h 18"/>
                <a:gd name="T20" fmla="*/ 111 w 135"/>
                <a:gd name="T21" fmla="*/ 12 h 18"/>
                <a:gd name="T22" fmla="*/ 123 w 135"/>
                <a:gd name="T23" fmla="*/ 18 h 18"/>
                <a:gd name="T24" fmla="*/ 135 w 135"/>
                <a:gd name="T25" fmla="*/ 18 h 18"/>
                <a:gd name="T26" fmla="*/ 135 w 135"/>
                <a:gd name="T27" fmla="*/ 18 h 18"/>
                <a:gd name="T28" fmla="*/ 0 w 135"/>
                <a:gd name="T2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18">
                  <a:moveTo>
                    <a:pt x="0" y="18"/>
                  </a:moveTo>
                  <a:lnTo>
                    <a:pt x="0" y="18"/>
                  </a:lnTo>
                  <a:lnTo>
                    <a:pt x="13" y="18"/>
                  </a:lnTo>
                  <a:lnTo>
                    <a:pt x="25" y="18"/>
                  </a:lnTo>
                  <a:lnTo>
                    <a:pt x="37" y="18"/>
                  </a:lnTo>
                  <a:lnTo>
                    <a:pt x="49" y="12"/>
                  </a:lnTo>
                  <a:lnTo>
                    <a:pt x="62" y="6"/>
                  </a:lnTo>
                  <a:lnTo>
                    <a:pt x="74" y="0"/>
                  </a:lnTo>
                  <a:lnTo>
                    <a:pt x="86" y="0"/>
                  </a:lnTo>
                  <a:lnTo>
                    <a:pt x="98" y="6"/>
                  </a:lnTo>
                  <a:lnTo>
                    <a:pt x="111" y="12"/>
                  </a:lnTo>
                  <a:lnTo>
                    <a:pt x="123" y="18"/>
                  </a:lnTo>
                  <a:lnTo>
                    <a:pt x="135" y="18"/>
                  </a:lnTo>
                  <a:lnTo>
                    <a:pt x="135" y="18"/>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sp>
          <p:nvSpPr>
            <p:cNvPr id="156745" name="Freeform 73"/>
            <p:cNvSpPr>
              <a:spLocks/>
            </p:cNvSpPr>
            <p:nvPr/>
          </p:nvSpPr>
          <p:spPr bwMode="auto">
            <a:xfrm>
              <a:off x="3266" y="2525"/>
              <a:ext cx="177" cy="31"/>
            </a:xfrm>
            <a:custGeom>
              <a:avLst/>
              <a:gdLst>
                <a:gd name="T0" fmla="*/ 0 w 177"/>
                <a:gd name="T1" fmla="*/ 31 h 31"/>
                <a:gd name="T2" fmla="*/ 0 w 177"/>
                <a:gd name="T3" fmla="*/ 31 h 31"/>
                <a:gd name="T4" fmla="*/ 12 w 177"/>
                <a:gd name="T5" fmla="*/ 31 h 31"/>
                <a:gd name="T6" fmla="*/ 18 w 177"/>
                <a:gd name="T7" fmla="*/ 25 h 31"/>
                <a:gd name="T8" fmla="*/ 30 w 177"/>
                <a:gd name="T9" fmla="*/ 13 h 31"/>
                <a:gd name="T10" fmla="*/ 42 w 177"/>
                <a:gd name="T11" fmla="*/ 0 h 31"/>
                <a:gd name="T12" fmla="*/ 55 w 177"/>
                <a:gd name="T13" fmla="*/ 13 h 31"/>
                <a:gd name="T14" fmla="*/ 67 w 177"/>
                <a:gd name="T15" fmla="*/ 25 h 31"/>
                <a:gd name="T16" fmla="*/ 79 w 177"/>
                <a:gd name="T17" fmla="*/ 31 h 31"/>
                <a:gd name="T18" fmla="*/ 91 w 177"/>
                <a:gd name="T19" fmla="*/ 31 h 31"/>
                <a:gd name="T20" fmla="*/ 104 w 177"/>
                <a:gd name="T21" fmla="*/ 31 h 31"/>
                <a:gd name="T22" fmla="*/ 116 w 177"/>
                <a:gd name="T23" fmla="*/ 31 h 31"/>
                <a:gd name="T24" fmla="*/ 128 w 177"/>
                <a:gd name="T25" fmla="*/ 31 h 31"/>
                <a:gd name="T26" fmla="*/ 140 w 177"/>
                <a:gd name="T27" fmla="*/ 31 h 31"/>
                <a:gd name="T28" fmla="*/ 153 w 177"/>
                <a:gd name="T29" fmla="*/ 31 h 31"/>
                <a:gd name="T30" fmla="*/ 165 w 177"/>
                <a:gd name="T31" fmla="*/ 31 h 31"/>
                <a:gd name="T32" fmla="*/ 177 w 177"/>
                <a:gd name="T33" fmla="*/ 31 h 31"/>
                <a:gd name="T34" fmla="*/ 177 w 177"/>
                <a:gd name="T35" fmla="*/ 31 h 31"/>
                <a:gd name="T36" fmla="*/ 0 w 177"/>
                <a:gd name="T3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31">
                  <a:moveTo>
                    <a:pt x="0" y="31"/>
                  </a:moveTo>
                  <a:lnTo>
                    <a:pt x="0" y="31"/>
                  </a:lnTo>
                  <a:lnTo>
                    <a:pt x="12" y="31"/>
                  </a:lnTo>
                  <a:lnTo>
                    <a:pt x="18" y="25"/>
                  </a:lnTo>
                  <a:lnTo>
                    <a:pt x="30" y="13"/>
                  </a:lnTo>
                  <a:lnTo>
                    <a:pt x="42" y="0"/>
                  </a:lnTo>
                  <a:lnTo>
                    <a:pt x="55" y="13"/>
                  </a:lnTo>
                  <a:lnTo>
                    <a:pt x="67" y="25"/>
                  </a:lnTo>
                  <a:lnTo>
                    <a:pt x="79" y="31"/>
                  </a:lnTo>
                  <a:lnTo>
                    <a:pt x="91" y="31"/>
                  </a:lnTo>
                  <a:lnTo>
                    <a:pt x="104" y="31"/>
                  </a:lnTo>
                  <a:lnTo>
                    <a:pt x="116" y="31"/>
                  </a:lnTo>
                  <a:lnTo>
                    <a:pt x="128" y="31"/>
                  </a:lnTo>
                  <a:lnTo>
                    <a:pt x="140" y="31"/>
                  </a:lnTo>
                  <a:lnTo>
                    <a:pt x="153" y="31"/>
                  </a:lnTo>
                  <a:lnTo>
                    <a:pt x="165" y="31"/>
                  </a:lnTo>
                  <a:lnTo>
                    <a:pt x="177" y="31"/>
                  </a:lnTo>
                  <a:lnTo>
                    <a:pt x="177" y="31"/>
                  </a:lnTo>
                  <a:lnTo>
                    <a:pt x="0" y="3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sp>
          <p:nvSpPr>
            <p:cNvPr id="156746" name="Freeform 74"/>
            <p:cNvSpPr>
              <a:spLocks/>
            </p:cNvSpPr>
            <p:nvPr/>
          </p:nvSpPr>
          <p:spPr bwMode="auto">
            <a:xfrm>
              <a:off x="1152" y="912"/>
              <a:ext cx="3250" cy="1573"/>
            </a:xfrm>
            <a:custGeom>
              <a:avLst/>
              <a:gdLst>
                <a:gd name="T0" fmla="*/ 6 w 531"/>
                <a:gd name="T1" fmla="*/ 257 h 257"/>
                <a:gd name="T2" fmla="*/ 16 w 531"/>
                <a:gd name="T3" fmla="*/ 257 h 257"/>
                <a:gd name="T4" fmla="*/ 26 w 531"/>
                <a:gd name="T5" fmla="*/ 257 h 257"/>
                <a:gd name="T6" fmla="*/ 36 w 531"/>
                <a:gd name="T7" fmla="*/ 257 h 257"/>
                <a:gd name="T8" fmla="*/ 46 w 531"/>
                <a:gd name="T9" fmla="*/ 257 h 257"/>
                <a:gd name="T10" fmla="*/ 56 w 531"/>
                <a:gd name="T11" fmla="*/ 257 h 257"/>
                <a:gd name="T12" fmla="*/ 66 w 531"/>
                <a:gd name="T13" fmla="*/ 257 h 257"/>
                <a:gd name="T14" fmla="*/ 76 w 531"/>
                <a:gd name="T15" fmla="*/ 257 h 257"/>
                <a:gd name="T16" fmla="*/ 86 w 531"/>
                <a:gd name="T17" fmla="*/ 257 h 257"/>
                <a:gd name="T18" fmla="*/ 96 w 531"/>
                <a:gd name="T19" fmla="*/ 257 h 257"/>
                <a:gd name="T20" fmla="*/ 106 w 531"/>
                <a:gd name="T21" fmla="*/ 257 h 257"/>
                <a:gd name="T22" fmla="*/ 116 w 531"/>
                <a:gd name="T23" fmla="*/ 257 h 257"/>
                <a:gd name="T24" fmla="*/ 126 w 531"/>
                <a:gd name="T25" fmla="*/ 257 h 257"/>
                <a:gd name="T26" fmla="*/ 136 w 531"/>
                <a:gd name="T27" fmla="*/ 257 h 257"/>
                <a:gd name="T28" fmla="*/ 146 w 531"/>
                <a:gd name="T29" fmla="*/ 257 h 257"/>
                <a:gd name="T30" fmla="*/ 156 w 531"/>
                <a:gd name="T31" fmla="*/ 257 h 257"/>
                <a:gd name="T32" fmla="*/ 166 w 531"/>
                <a:gd name="T33" fmla="*/ 257 h 257"/>
                <a:gd name="T34" fmla="*/ 175 w 531"/>
                <a:gd name="T35" fmla="*/ 257 h 257"/>
                <a:gd name="T36" fmla="*/ 185 w 531"/>
                <a:gd name="T37" fmla="*/ 257 h 257"/>
                <a:gd name="T38" fmla="*/ 195 w 531"/>
                <a:gd name="T39" fmla="*/ 257 h 257"/>
                <a:gd name="T40" fmla="*/ 205 w 531"/>
                <a:gd name="T41" fmla="*/ 257 h 257"/>
                <a:gd name="T42" fmla="*/ 215 w 531"/>
                <a:gd name="T43" fmla="*/ 257 h 257"/>
                <a:gd name="T44" fmla="*/ 225 w 531"/>
                <a:gd name="T45" fmla="*/ 248 h 257"/>
                <a:gd name="T46" fmla="*/ 235 w 531"/>
                <a:gd name="T47" fmla="*/ 230 h 257"/>
                <a:gd name="T48" fmla="*/ 245 w 531"/>
                <a:gd name="T49" fmla="*/ 204 h 257"/>
                <a:gd name="T50" fmla="*/ 255 w 531"/>
                <a:gd name="T51" fmla="*/ 109 h 257"/>
                <a:gd name="T52" fmla="*/ 265 w 531"/>
                <a:gd name="T53" fmla="*/ 1 h 257"/>
                <a:gd name="T54" fmla="*/ 275 w 531"/>
                <a:gd name="T55" fmla="*/ 85 h 257"/>
                <a:gd name="T56" fmla="*/ 285 w 531"/>
                <a:gd name="T57" fmla="*/ 183 h 257"/>
                <a:gd name="T58" fmla="*/ 295 w 531"/>
                <a:gd name="T59" fmla="*/ 250 h 257"/>
                <a:gd name="T60" fmla="*/ 305 w 531"/>
                <a:gd name="T61" fmla="*/ 250 h 257"/>
                <a:gd name="T62" fmla="*/ 315 w 531"/>
                <a:gd name="T63" fmla="*/ 257 h 257"/>
                <a:gd name="T64" fmla="*/ 325 w 531"/>
                <a:gd name="T65" fmla="*/ 257 h 257"/>
                <a:gd name="T66" fmla="*/ 335 w 531"/>
                <a:gd name="T67" fmla="*/ 257 h 257"/>
                <a:gd name="T68" fmla="*/ 345 w 531"/>
                <a:gd name="T69" fmla="*/ 257 h 257"/>
                <a:gd name="T70" fmla="*/ 354 w 531"/>
                <a:gd name="T71" fmla="*/ 254 h 257"/>
                <a:gd name="T72" fmla="*/ 364 w 531"/>
                <a:gd name="T73" fmla="*/ 257 h 257"/>
                <a:gd name="T74" fmla="*/ 374 w 531"/>
                <a:gd name="T75" fmla="*/ 257 h 257"/>
                <a:gd name="T76" fmla="*/ 384 w 531"/>
                <a:gd name="T77" fmla="*/ 257 h 257"/>
                <a:gd name="T78" fmla="*/ 394 w 531"/>
                <a:gd name="T79" fmla="*/ 257 h 257"/>
                <a:gd name="T80" fmla="*/ 404 w 531"/>
                <a:gd name="T81" fmla="*/ 257 h 257"/>
                <a:gd name="T82" fmla="*/ 414 w 531"/>
                <a:gd name="T83" fmla="*/ 257 h 257"/>
                <a:gd name="T84" fmla="*/ 424 w 531"/>
                <a:gd name="T85" fmla="*/ 257 h 257"/>
                <a:gd name="T86" fmla="*/ 434 w 531"/>
                <a:gd name="T87" fmla="*/ 257 h 257"/>
                <a:gd name="T88" fmla="*/ 444 w 531"/>
                <a:gd name="T89" fmla="*/ 257 h 257"/>
                <a:gd name="T90" fmla="*/ 454 w 531"/>
                <a:gd name="T91" fmla="*/ 257 h 257"/>
                <a:gd name="T92" fmla="*/ 464 w 531"/>
                <a:gd name="T93" fmla="*/ 257 h 257"/>
                <a:gd name="T94" fmla="*/ 474 w 531"/>
                <a:gd name="T95" fmla="*/ 256 h 257"/>
                <a:gd name="T96" fmla="*/ 484 w 531"/>
                <a:gd name="T97" fmla="*/ 256 h 257"/>
                <a:gd name="T98" fmla="*/ 494 w 531"/>
                <a:gd name="T99" fmla="*/ 257 h 257"/>
                <a:gd name="T100" fmla="*/ 504 w 531"/>
                <a:gd name="T101" fmla="*/ 257 h 257"/>
                <a:gd name="T102" fmla="*/ 514 w 531"/>
                <a:gd name="T103" fmla="*/ 257 h 257"/>
                <a:gd name="T104" fmla="*/ 523 w 531"/>
                <a:gd name="T10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1" h="257">
                  <a:moveTo>
                    <a:pt x="0" y="257"/>
                  </a:moveTo>
                  <a:lnTo>
                    <a:pt x="1" y="257"/>
                  </a:lnTo>
                  <a:lnTo>
                    <a:pt x="3" y="257"/>
                  </a:lnTo>
                  <a:lnTo>
                    <a:pt x="5" y="257"/>
                  </a:lnTo>
                  <a:lnTo>
                    <a:pt x="6" y="257"/>
                  </a:lnTo>
                  <a:lnTo>
                    <a:pt x="8" y="257"/>
                  </a:lnTo>
                  <a:lnTo>
                    <a:pt x="10" y="257"/>
                  </a:lnTo>
                  <a:lnTo>
                    <a:pt x="12" y="257"/>
                  </a:lnTo>
                  <a:lnTo>
                    <a:pt x="14" y="257"/>
                  </a:lnTo>
                  <a:lnTo>
                    <a:pt x="16" y="257"/>
                  </a:lnTo>
                  <a:lnTo>
                    <a:pt x="18" y="257"/>
                  </a:lnTo>
                  <a:lnTo>
                    <a:pt x="20" y="257"/>
                  </a:lnTo>
                  <a:lnTo>
                    <a:pt x="22" y="257"/>
                  </a:lnTo>
                  <a:lnTo>
                    <a:pt x="24" y="257"/>
                  </a:lnTo>
                  <a:lnTo>
                    <a:pt x="26" y="257"/>
                  </a:lnTo>
                  <a:lnTo>
                    <a:pt x="28" y="257"/>
                  </a:lnTo>
                  <a:lnTo>
                    <a:pt x="30" y="257"/>
                  </a:lnTo>
                  <a:lnTo>
                    <a:pt x="32" y="257"/>
                  </a:lnTo>
                  <a:lnTo>
                    <a:pt x="34" y="257"/>
                  </a:lnTo>
                  <a:lnTo>
                    <a:pt x="36" y="257"/>
                  </a:lnTo>
                  <a:lnTo>
                    <a:pt x="38" y="257"/>
                  </a:lnTo>
                  <a:lnTo>
                    <a:pt x="40" y="257"/>
                  </a:lnTo>
                  <a:lnTo>
                    <a:pt x="42" y="257"/>
                  </a:lnTo>
                  <a:lnTo>
                    <a:pt x="44" y="257"/>
                  </a:lnTo>
                  <a:lnTo>
                    <a:pt x="46" y="257"/>
                  </a:lnTo>
                  <a:lnTo>
                    <a:pt x="48" y="257"/>
                  </a:lnTo>
                  <a:lnTo>
                    <a:pt x="50" y="257"/>
                  </a:lnTo>
                  <a:lnTo>
                    <a:pt x="52" y="257"/>
                  </a:lnTo>
                  <a:lnTo>
                    <a:pt x="54" y="257"/>
                  </a:lnTo>
                  <a:lnTo>
                    <a:pt x="56" y="257"/>
                  </a:lnTo>
                  <a:lnTo>
                    <a:pt x="58" y="257"/>
                  </a:lnTo>
                  <a:lnTo>
                    <a:pt x="60" y="257"/>
                  </a:lnTo>
                  <a:lnTo>
                    <a:pt x="62" y="257"/>
                  </a:lnTo>
                  <a:lnTo>
                    <a:pt x="64" y="257"/>
                  </a:lnTo>
                  <a:lnTo>
                    <a:pt x="66" y="257"/>
                  </a:lnTo>
                  <a:lnTo>
                    <a:pt x="68" y="257"/>
                  </a:lnTo>
                  <a:lnTo>
                    <a:pt x="70" y="257"/>
                  </a:lnTo>
                  <a:lnTo>
                    <a:pt x="72" y="257"/>
                  </a:lnTo>
                  <a:lnTo>
                    <a:pt x="74" y="257"/>
                  </a:lnTo>
                  <a:lnTo>
                    <a:pt x="76" y="257"/>
                  </a:lnTo>
                  <a:lnTo>
                    <a:pt x="78" y="257"/>
                  </a:lnTo>
                  <a:lnTo>
                    <a:pt x="80" y="257"/>
                  </a:lnTo>
                  <a:lnTo>
                    <a:pt x="82" y="257"/>
                  </a:lnTo>
                  <a:lnTo>
                    <a:pt x="84" y="257"/>
                  </a:lnTo>
                  <a:lnTo>
                    <a:pt x="86" y="257"/>
                  </a:lnTo>
                  <a:lnTo>
                    <a:pt x="88" y="257"/>
                  </a:lnTo>
                  <a:lnTo>
                    <a:pt x="90" y="257"/>
                  </a:lnTo>
                  <a:lnTo>
                    <a:pt x="92" y="257"/>
                  </a:lnTo>
                  <a:lnTo>
                    <a:pt x="94" y="257"/>
                  </a:lnTo>
                  <a:lnTo>
                    <a:pt x="96" y="257"/>
                  </a:lnTo>
                  <a:lnTo>
                    <a:pt x="98" y="257"/>
                  </a:lnTo>
                  <a:lnTo>
                    <a:pt x="100" y="257"/>
                  </a:lnTo>
                  <a:lnTo>
                    <a:pt x="102" y="257"/>
                  </a:lnTo>
                  <a:lnTo>
                    <a:pt x="104" y="257"/>
                  </a:lnTo>
                  <a:lnTo>
                    <a:pt x="106" y="257"/>
                  </a:lnTo>
                  <a:lnTo>
                    <a:pt x="108" y="257"/>
                  </a:lnTo>
                  <a:lnTo>
                    <a:pt x="110" y="257"/>
                  </a:lnTo>
                  <a:lnTo>
                    <a:pt x="112" y="257"/>
                  </a:lnTo>
                  <a:lnTo>
                    <a:pt x="114" y="257"/>
                  </a:lnTo>
                  <a:lnTo>
                    <a:pt x="116" y="257"/>
                  </a:lnTo>
                  <a:lnTo>
                    <a:pt x="118" y="257"/>
                  </a:lnTo>
                  <a:lnTo>
                    <a:pt x="120" y="257"/>
                  </a:lnTo>
                  <a:lnTo>
                    <a:pt x="122" y="257"/>
                  </a:lnTo>
                  <a:lnTo>
                    <a:pt x="124" y="257"/>
                  </a:lnTo>
                  <a:lnTo>
                    <a:pt x="126" y="257"/>
                  </a:lnTo>
                  <a:lnTo>
                    <a:pt x="128" y="257"/>
                  </a:lnTo>
                  <a:lnTo>
                    <a:pt x="130" y="257"/>
                  </a:lnTo>
                  <a:lnTo>
                    <a:pt x="132" y="257"/>
                  </a:lnTo>
                  <a:lnTo>
                    <a:pt x="134" y="257"/>
                  </a:lnTo>
                  <a:lnTo>
                    <a:pt x="136" y="257"/>
                  </a:lnTo>
                  <a:lnTo>
                    <a:pt x="138" y="257"/>
                  </a:lnTo>
                  <a:lnTo>
                    <a:pt x="140" y="257"/>
                  </a:lnTo>
                  <a:lnTo>
                    <a:pt x="142" y="257"/>
                  </a:lnTo>
                  <a:lnTo>
                    <a:pt x="144" y="257"/>
                  </a:lnTo>
                  <a:lnTo>
                    <a:pt x="146" y="257"/>
                  </a:lnTo>
                  <a:lnTo>
                    <a:pt x="148" y="257"/>
                  </a:lnTo>
                  <a:lnTo>
                    <a:pt x="150" y="257"/>
                  </a:lnTo>
                  <a:lnTo>
                    <a:pt x="152" y="257"/>
                  </a:lnTo>
                  <a:lnTo>
                    <a:pt x="154" y="257"/>
                  </a:lnTo>
                  <a:lnTo>
                    <a:pt x="156" y="257"/>
                  </a:lnTo>
                  <a:lnTo>
                    <a:pt x="158" y="257"/>
                  </a:lnTo>
                  <a:lnTo>
                    <a:pt x="160" y="257"/>
                  </a:lnTo>
                  <a:lnTo>
                    <a:pt x="162" y="257"/>
                  </a:lnTo>
                  <a:lnTo>
                    <a:pt x="164" y="257"/>
                  </a:lnTo>
                  <a:lnTo>
                    <a:pt x="166" y="257"/>
                  </a:lnTo>
                  <a:lnTo>
                    <a:pt x="168" y="257"/>
                  </a:lnTo>
                  <a:lnTo>
                    <a:pt x="170" y="257"/>
                  </a:lnTo>
                  <a:lnTo>
                    <a:pt x="172" y="257"/>
                  </a:lnTo>
                  <a:lnTo>
                    <a:pt x="174" y="257"/>
                  </a:lnTo>
                  <a:lnTo>
                    <a:pt x="175" y="257"/>
                  </a:lnTo>
                  <a:lnTo>
                    <a:pt x="177" y="257"/>
                  </a:lnTo>
                  <a:lnTo>
                    <a:pt x="179" y="257"/>
                  </a:lnTo>
                  <a:lnTo>
                    <a:pt x="181" y="257"/>
                  </a:lnTo>
                  <a:lnTo>
                    <a:pt x="183" y="257"/>
                  </a:lnTo>
                  <a:lnTo>
                    <a:pt x="185" y="257"/>
                  </a:lnTo>
                  <a:lnTo>
                    <a:pt x="187" y="257"/>
                  </a:lnTo>
                  <a:lnTo>
                    <a:pt x="189" y="257"/>
                  </a:lnTo>
                  <a:lnTo>
                    <a:pt x="191" y="257"/>
                  </a:lnTo>
                  <a:lnTo>
                    <a:pt x="193" y="257"/>
                  </a:lnTo>
                  <a:lnTo>
                    <a:pt x="195" y="257"/>
                  </a:lnTo>
                  <a:lnTo>
                    <a:pt x="197" y="257"/>
                  </a:lnTo>
                  <a:lnTo>
                    <a:pt x="199" y="257"/>
                  </a:lnTo>
                  <a:lnTo>
                    <a:pt x="201" y="257"/>
                  </a:lnTo>
                  <a:lnTo>
                    <a:pt x="203" y="257"/>
                  </a:lnTo>
                  <a:lnTo>
                    <a:pt x="205" y="257"/>
                  </a:lnTo>
                  <a:lnTo>
                    <a:pt x="207" y="257"/>
                  </a:lnTo>
                  <a:lnTo>
                    <a:pt x="209" y="257"/>
                  </a:lnTo>
                  <a:lnTo>
                    <a:pt x="211" y="257"/>
                  </a:lnTo>
                  <a:lnTo>
                    <a:pt x="213" y="257"/>
                  </a:lnTo>
                  <a:lnTo>
                    <a:pt x="215" y="257"/>
                  </a:lnTo>
                  <a:lnTo>
                    <a:pt x="217" y="257"/>
                  </a:lnTo>
                  <a:lnTo>
                    <a:pt x="219" y="256"/>
                  </a:lnTo>
                  <a:lnTo>
                    <a:pt x="221" y="255"/>
                  </a:lnTo>
                  <a:lnTo>
                    <a:pt x="223" y="252"/>
                  </a:lnTo>
                  <a:lnTo>
                    <a:pt x="225" y="248"/>
                  </a:lnTo>
                  <a:lnTo>
                    <a:pt x="227" y="248"/>
                  </a:lnTo>
                  <a:lnTo>
                    <a:pt x="229" y="250"/>
                  </a:lnTo>
                  <a:lnTo>
                    <a:pt x="231" y="248"/>
                  </a:lnTo>
                  <a:lnTo>
                    <a:pt x="233" y="240"/>
                  </a:lnTo>
                  <a:lnTo>
                    <a:pt x="235" y="230"/>
                  </a:lnTo>
                  <a:lnTo>
                    <a:pt x="237" y="222"/>
                  </a:lnTo>
                  <a:lnTo>
                    <a:pt x="239" y="220"/>
                  </a:lnTo>
                  <a:lnTo>
                    <a:pt x="241" y="224"/>
                  </a:lnTo>
                  <a:lnTo>
                    <a:pt x="243" y="222"/>
                  </a:lnTo>
                  <a:lnTo>
                    <a:pt x="245" y="204"/>
                  </a:lnTo>
                  <a:lnTo>
                    <a:pt x="247" y="176"/>
                  </a:lnTo>
                  <a:lnTo>
                    <a:pt x="249" y="154"/>
                  </a:lnTo>
                  <a:lnTo>
                    <a:pt x="251" y="143"/>
                  </a:lnTo>
                  <a:lnTo>
                    <a:pt x="253" y="130"/>
                  </a:lnTo>
                  <a:lnTo>
                    <a:pt x="255" y="109"/>
                  </a:lnTo>
                  <a:lnTo>
                    <a:pt x="257" y="91"/>
                  </a:lnTo>
                  <a:lnTo>
                    <a:pt x="259" y="73"/>
                  </a:lnTo>
                  <a:lnTo>
                    <a:pt x="261" y="46"/>
                  </a:lnTo>
                  <a:lnTo>
                    <a:pt x="263" y="16"/>
                  </a:lnTo>
                  <a:lnTo>
                    <a:pt x="265" y="1"/>
                  </a:lnTo>
                  <a:lnTo>
                    <a:pt x="267" y="1"/>
                  </a:lnTo>
                  <a:lnTo>
                    <a:pt x="269" y="0"/>
                  </a:lnTo>
                  <a:lnTo>
                    <a:pt x="271" y="10"/>
                  </a:lnTo>
                  <a:lnTo>
                    <a:pt x="273" y="45"/>
                  </a:lnTo>
                  <a:lnTo>
                    <a:pt x="275" y="85"/>
                  </a:lnTo>
                  <a:lnTo>
                    <a:pt x="277" y="107"/>
                  </a:lnTo>
                  <a:lnTo>
                    <a:pt x="279" y="123"/>
                  </a:lnTo>
                  <a:lnTo>
                    <a:pt x="281" y="145"/>
                  </a:lnTo>
                  <a:lnTo>
                    <a:pt x="283" y="165"/>
                  </a:lnTo>
                  <a:lnTo>
                    <a:pt x="285" y="183"/>
                  </a:lnTo>
                  <a:lnTo>
                    <a:pt x="287" y="200"/>
                  </a:lnTo>
                  <a:lnTo>
                    <a:pt x="289" y="216"/>
                  </a:lnTo>
                  <a:lnTo>
                    <a:pt x="291" y="232"/>
                  </a:lnTo>
                  <a:lnTo>
                    <a:pt x="293" y="244"/>
                  </a:lnTo>
                  <a:lnTo>
                    <a:pt x="295" y="250"/>
                  </a:lnTo>
                  <a:lnTo>
                    <a:pt x="297" y="252"/>
                  </a:lnTo>
                  <a:lnTo>
                    <a:pt x="299" y="250"/>
                  </a:lnTo>
                  <a:lnTo>
                    <a:pt x="301" y="248"/>
                  </a:lnTo>
                  <a:lnTo>
                    <a:pt x="303" y="248"/>
                  </a:lnTo>
                  <a:lnTo>
                    <a:pt x="305" y="250"/>
                  </a:lnTo>
                  <a:lnTo>
                    <a:pt x="307" y="250"/>
                  </a:lnTo>
                  <a:lnTo>
                    <a:pt x="309" y="251"/>
                  </a:lnTo>
                  <a:lnTo>
                    <a:pt x="311" y="254"/>
                  </a:lnTo>
                  <a:lnTo>
                    <a:pt x="313" y="256"/>
                  </a:lnTo>
                  <a:lnTo>
                    <a:pt x="315" y="257"/>
                  </a:lnTo>
                  <a:lnTo>
                    <a:pt x="317" y="257"/>
                  </a:lnTo>
                  <a:lnTo>
                    <a:pt x="319" y="257"/>
                  </a:lnTo>
                  <a:lnTo>
                    <a:pt x="321" y="257"/>
                  </a:lnTo>
                  <a:lnTo>
                    <a:pt x="323" y="257"/>
                  </a:lnTo>
                  <a:lnTo>
                    <a:pt x="325" y="257"/>
                  </a:lnTo>
                  <a:lnTo>
                    <a:pt x="327" y="256"/>
                  </a:lnTo>
                  <a:lnTo>
                    <a:pt x="329" y="256"/>
                  </a:lnTo>
                  <a:lnTo>
                    <a:pt x="331" y="257"/>
                  </a:lnTo>
                  <a:lnTo>
                    <a:pt x="333" y="257"/>
                  </a:lnTo>
                  <a:lnTo>
                    <a:pt x="335" y="257"/>
                  </a:lnTo>
                  <a:lnTo>
                    <a:pt x="337" y="257"/>
                  </a:lnTo>
                  <a:lnTo>
                    <a:pt x="339" y="257"/>
                  </a:lnTo>
                  <a:lnTo>
                    <a:pt x="341" y="257"/>
                  </a:lnTo>
                  <a:lnTo>
                    <a:pt x="343" y="257"/>
                  </a:lnTo>
                  <a:lnTo>
                    <a:pt x="345" y="257"/>
                  </a:lnTo>
                  <a:lnTo>
                    <a:pt x="347" y="257"/>
                  </a:lnTo>
                  <a:lnTo>
                    <a:pt x="348" y="256"/>
                  </a:lnTo>
                  <a:lnTo>
                    <a:pt x="350" y="254"/>
                  </a:lnTo>
                  <a:lnTo>
                    <a:pt x="352" y="252"/>
                  </a:lnTo>
                  <a:lnTo>
                    <a:pt x="354" y="254"/>
                  </a:lnTo>
                  <a:lnTo>
                    <a:pt x="356" y="256"/>
                  </a:lnTo>
                  <a:lnTo>
                    <a:pt x="358" y="257"/>
                  </a:lnTo>
                  <a:lnTo>
                    <a:pt x="360" y="257"/>
                  </a:lnTo>
                  <a:lnTo>
                    <a:pt x="362" y="257"/>
                  </a:lnTo>
                  <a:lnTo>
                    <a:pt x="364" y="257"/>
                  </a:lnTo>
                  <a:lnTo>
                    <a:pt x="366" y="257"/>
                  </a:lnTo>
                  <a:lnTo>
                    <a:pt x="368" y="257"/>
                  </a:lnTo>
                  <a:lnTo>
                    <a:pt x="370" y="257"/>
                  </a:lnTo>
                  <a:lnTo>
                    <a:pt x="372" y="257"/>
                  </a:lnTo>
                  <a:lnTo>
                    <a:pt x="374" y="257"/>
                  </a:lnTo>
                  <a:lnTo>
                    <a:pt x="376" y="257"/>
                  </a:lnTo>
                  <a:lnTo>
                    <a:pt x="378" y="257"/>
                  </a:lnTo>
                  <a:lnTo>
                    <a:pt x="380" y="257"/>
                  </a:lnTo>
                  <a:lnTo>
                    <a:pt x="382" y="257"/>
                  </a:lnTo>
                  <a:lnTo>
                    <a:pt x="384" y="257"/>
                  </a:lnTo>
                  <a:lnTo>
                    <a:pt x="386" y="257"/>
                  </a:lnTo>
                  <a:lnTo>
                    <a:pt x="388" y="257"/>
                  </a:lnTo>
                  <a:lnTo>
                    <a:pt x="390" y="257"/>
                  </a:lnTo>
                  <a:lnTo>
                    <a:pt x="392" y="257"/>
                  </a:lnTo>
                  <a:lnTo>
                    <a:pt x="394" y="257"/>
                  </a:lnTo>
                  <a:lnTo>
                    <a:pt x="396" y="257"/>
                  </a:lnTo>
                  <a:lnTo>
                    <a:pt x="398" y="257"/>
                  </a:lnTo>
                  <a:lnTo>
                    <a:pt x="400" y="257"/>
                  </a:lnTo>
                  <a:lnTo>
                    <a:pt x="402" y="257"/>
                  </a:lnTo>
                  <a:lnTo>
                    <a:pt x="404" y="257"/>
                  </a:lnTo>
                  <a:lnTo>
                    <a:pt x="406" y="257"/>
                  </a:lnTo>
                  <a:lnTo>
                    <a:pt x="408" y="257"/>
                  </a:lnTo>
                  <a:lnTo>
                    <a:pt x="410" y="257"/>
                  </a:lnTo>
                  <a:lnTo>
                    <a:pt x="412" y="257"/>
                  </a:lnTo>
                  <a:lnTo>
                    <a:pt x="414" y="257"/>
                  </a:lnTo>
                  <a:lnTo>
                    <a:pt x="416" y="257"/>
                  </a:lnTo>
                  <a:lnTo>
                    <a:pt x="418" y="257"/>
                  </a:lnTo>
                  <a:lnTo>
                    <a:pt x="420" y="257"/>
                  </a:lnTo>
                  <a:lnTo>
                    <a:pt x="422" y="257"/>
                  </a:lnTo>
                  <a:lnTo>
                    <a:pt x="424" y="257"/>
                  </a:lnTo>
                  <a:lnTo>
                    <a:pt x="426" y="257"/>
                  </a:lnTo>
                  <a:lnTo>
                    <a:pt x="428" y="257"/>
                  </a:lnTo>
                  <a:lnTo>
                    <a:pt x="430" y="257"/>
                  </a:lnTo>
                  <a:lnTo>
                    <a:pt x="432" y="257"/>
                  </a:lnTo>
                  <a:lnTo>
                    <a:pt x="434" y="257"/>
                  </a:lnTo>
                  <a:lnTo>
                    <a:pt x="436" y="257"/>
                  </a:lnTo>
                  <a:lnTo>
                    <a:pt x="438" y="257"/>
                  </a:lnTo>
                  <a:lnTo>
                    <a:pt x="440" y="257"/>
                  </a:lnTo>
                  <a:lnTo>
                    <a:pt x="442" y="257"/>
                  </a:lnTo>
                  <a:lnTo>
                    <a:pt x="444" y="257"/>
                  </a:lnTo>
                  <a:lnTo>
                    <a:pt x="446" y="257"/>
                  </a:lnTo>
                  <a:lnTo>
                    <a:pt x="448" y="256"/>
                  </a:lnTo>
                  <a:lnTo>
                    <a:pt x="450" y="256"/>
                  </a:lnTo>
                  <a:lnTo>
                    <a:pt x="452" y="256"/>
                  </a:lnTo>
                  <a:lnTo>
                    <a:pt x="454" y="257"/>
                  </a:lnTo>
                  <a:lnTo>
                    <a:pt x="456" y="257"/>
                  </a:lnTo>
                  <a:lnTo>
                    <a:pt x="458" y="257"/>
                  </a:lnTo>
                  <a:lnTo>
                    <a:pt x="460" y="257"/>
                  </a:lnTo>
                  <a:lnTo>
                    <a:pt x="462" y="257"/>
                  </a:lnTo>
                  <a:lnTo>
                    <a:pt x="464" y="257"/>
                  </a:lnTo>
                  <a:lnTo>
                    <a:pt x="466" y="257"/>
                  </a:lnTo>
                  <a:lnTo>
                    <a:pt x="468" y="257"/>
                  </a:lnTo>
                  <a:lnTo>
                    <a:pt x="470" y="257"/>
                  </a:lnTo>
                  <a:lnTo>
                    <a:pt x="472" y="257"/>
                  </a:lnTo>
                  <a:lnTo>
                    <a:pt x="474" y="256"/>
                  </a:lnTo>
                  <a:lnTo>
                    <a:pt x="476" y="255"/>
                  </a:lnTo>
                  <a:lnTo>
                    <a:pt x="478" y="254"/>
                  </a:lnTo>
                  <a:lnTo>
                    <a:pt x="480" y="254"/>
                  </a:lnTo>
                  <a:lnTo>
                    <a:pt x="482" y="255"/>
                  </a:lnTo>
                  <a:lnTo>
                    <a:pt x="484" y="256"/>
                  </a:lnTo>
                  <a:lnTo>
                    <a:pt x="486" y="257"/>
                  </a:lnTo>
                  <a:lnTo>
                    <a:pt x="488" y="257"/>
                  </a:lnTo>
                  <a:lnTo>
                    <a:pt x="490" y="257"/>
                  </a:lnTo>
                  <a:lnTo>
                    <a:pt x="492" y="257"/>
                  </a:lnTo>
                  <a:lnTo>
                    <a:pt x="494" y="257"/>
                  </a:lnTo>
                  <a:lnTo>
                    <a:pt x="496" y="257"/>
                  </a:lnTo>
                  <a:lnTo>
                    <a:pt x="498" y="257"/>
                  </a:lnTo>
                  <a:lnTo>
                    <a:pt x="500" y="257"/>
                  </a:lnTo>
                  <a:lnTo>
                    <a:pt x="502" y="257"/>
                  </a:lnTo>
                  <a:lnTo>
                    <a:pt x="504" y="257"/>
                  </a:lnTo>
                  <a:lnTo>
                    <a:pt x="506" y="257"/>
                  </a:lnTo>
                  <a:lnTo>
                    <a:pt x="508" y="257"/>
                  </a:lnTo>
                  <a:lnTo>
                    <a:pt x="510" y="257"/>
                  </a:lnTo>
                  <a:lnTo>
                    <a:pt x="512" y="257"/>
                  </a:lnTo>
                  <a:lnTo>
                    <a:pt x="514" y="257"/>
                  </a:lnTo>
                  <a:lnTo>
                    <a:pt x="516" y="257"/>
                  </a:lnTo>
                  <a:lnTo>
                    <a:pt x="518" y="257"/>
                  </a:lnTo>
                  <a:lnTo>
                    <a:pt x="520" y="257"/>
                  </a:lnTo>
                  <a:lnTo>
                    <a:pt x="521" y="257"/>
                  </a:lnTo>
                  <a:lnTo>
                    <a:pt x="523" y="257"/>
                  </a:lnTo>
                  <a:lnTo>
                    <a:pt x="525" y="257"/>
                  </a:lnTo>
                  <a:lnTo>
                    <a:pt x="527" y="257"/>
                  </a:lnTo>
                  <a:lnTo>
                    <a:pt x="529" y="256"/>
                  </a:lnTo>
                  <a:lnTo>
                    <a:pt x="531" y="256"/>
                  </a:lnTo>
                </a:path>
              </a:pathLst>
            </a:custGeom>
            <a:noFill/>
            <a:ln w="0">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56747" name="Line 75"/>
            <p:cNvSpPr>
              <a:spLocks noChangeShapeType="1"/>
            </p:cNvSpPr>
            <p:nvPr/>
          </p:nvSpPr>
          <p:spPr bwMode="auto">
            <a:xfrm>
              <a:off x="2451" y="2538"/>
              <a:ext cx="1" cy="3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48" name="Line 76"/>
            <p:cNvSpPr>
              <a:spLocks noChangeShapeType="1"/>
            </p:cNvSpPr>
            <p:nvPr/>
          </p:nvSpPr>
          <p:spPr bwMode="auto">
            <a:xfrm>
              <a:off x="3064" y="2538"/>
              <a:ext cx="1" cy="3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6749" name="Freeform 77"/>
            <p:cNvSpPr>
              <a:spLocks/>
            </p:cNvSpPr>
            <p:nvPr/>
          </p:nvSpPr>
          <p:spPr bwMode="auto">
            <a:xfrm>
              <a:off x="1152" y="2027"/>
              <a:ext cx="3250" cy="517"/>
            </a:xfrm>
            <a:custGeom>
              <a:avLst/>
              <a:gdLst>
                <a:gd name="T0" fmla="*/ 6 w 531"/>
                <a:gd name="T1" fmla="*/ 257 h 257"/>
                <a:gd name="T2" fmla="*/ 16 w 531"/>
                <a:gd name="T3" fmla="*/ 257 h 257"/>
                <a:gd name="T4" fmla="*/ 26 w 531"/>
                <a:gd name="T5" fmla="*/ 257 h 257"/>
                <a:gd name="T6" fmla="*/ 36 w 531"/>
                <a:gd name="T7" fmla="*/ 257 h 257"/>
                <a:gd name="T8" fmla="*/ 46 w 531"/>
                <a:gd name="T9" fmla="*/ 257 h 257"/>
                <a:gd name="T10" fmla="*/ 56 w 531"/>
                <a:gd name="T11" fmla="*/ 257 h 257"/>
                <a:gd name="T12" fmla="*/ 66 w 531"/>
                <a:gd name="T13" fmla="*/ 257 h 257"/>
                <a:gd name="T14" fmla="*/ 76 w 531"/>
                <a:gd name="T15" fmla="*/ 257 h 257"/>
                <a:gd name="T16" fmla="*/ 86 w 531"/>
                <a:gd name="T17" fmla="*/ 257 h 257"/>
                <a:gd name="T18" fmla="*/ 96 w 531"/>
                <a:gd name="T19" fmla="*/ 257 h 257"/>
                <a:gd name="T20" fmla="*/ 106 w 531"/>
                <a:gd name="T21" fmla="*/ 257 h 257"/>
                <a:gd name="T22" fmla="*/ 116 w 531"/>
                <a:gd name="T23" fmla="*/ 257 h 257"/>
                <a:gd name="T24" fmla="*/ 126 w 531"/>
                <a:gd name="T25" fmla="*/ 257 h 257"/>
                <a:gd name="T26" fmla="*/ 136 w 531"/>
                <a:gd name="T27" fmla="*/ 257 h 257"/>
                <a:gd name="T28" fmla="*/ 146 w 531"/>
                <a:gd name="T29" fmla="*/ 257 h 257"/>
                <a:gd name="T30" fmla="*/ 156 w 531"/>
                <a:gd name="T31" fmla="*/ 257 h 257"/>
                <a:gd name="T32" fmla="*/ 166 w 531"/>
                <a:gd name="T33" fmla="*/ 257 h 257"/>
                <a:gd name="T34" fmla="*/ 175 w 531"/>
                <a:gd name="T35" fmla="*/ 257 h 257"/>
                <a:gd name="T36" fmla="*/ 185 w 531"/>
                <a:gd name="T37" fmla="*/ 257 h 257"/>
                <a:gd name="T38" fmla="*/ 195 w 531"/>
                <a:gd name="T39" fmla="*/ 257 h 257"/>
                <a:gd name="T40" fmla="*/ 205 w 531"/>
                <a:gd name="T41" fmla="*/ 257 h 257"/>
                <a:gd name="T42" fmla="*/ 215 w 531"/>
                <a:gd name="T43" fmla="*/ 257 h 257"/>
                <a:gd name="T44" fmla="*/ 225 w 531"/>
                <a:gd name="T45" fmla="*/ 248 h 257"/>
                <a:gd name="T46" fmla="*/ 235 w 531"/>
                <a:gd name="T47" fmla="*/ 230 h 257"/>
                <a:gd name="T48" fmla="*/ 245 w 531"/>
                <a:gd name="T49" fmla="*/ 204 h 257"/>
                <a:gd name="T50" fmla="*/ 255 w 531"/>
                <a:gd name="T51" fmla="*/ 109 h 257"/>
                <a:gd name="T52" fmla="*/ 265 w 531"/>
                <a:gd name="T53" fmla="*/ 1 h 257"/>
                <a:gd name="T54" fmla="*/ 275 w 531"/>
                <a:gd name="T55" fmla="*/ 85 h 257"/>
                <a:gd name="T56" fmla="*/ 285 w 531"/>
                <a:gd name="T57" fmla="*/ 183 h 257"/>
                <a:gd name="T58" fmla="*/ 295 w 531"/>
                <a:gd name="T59" fmla="*/ 250 h 257"/>
                <a:gd name="T60" fmla="*/ 305 w 531"/>
                <a:gd name="T61" fmla="*/ 250 h 257"/>
                <a:gd name="T62" fmla="*/ 315 w 531"/>
                <a:gd name="T63" fmla="*/ 257 h 257"/>
                <a:gd name="T64" fmla="*/ 325 w 531"/>
                <a:gd name="T65" fmla="*/ 257 h 257"/>
                <a:gd name="T66" fmla="*/ 335 w 531"/>
                <a:gd name="T67" fmla="*/ 257 h 257"/>
                <a:gd name="T68" fmla="*/ 345 w 531"/>
                <a:gd name="T69" fmla="*/ 257 h 257"/>
                <a:gd name="T70" fmla="*/ 354 w 531"/>
                <a:gd name="T71" fmla="*/ 254 h 257"/>
                <a:gd name="T72" fmla="*/ 364 w 531"/>
                <a:gd name="T73" fmla="*/ 257 h 257"/>
                <a:gd name="T74" fmla="*/ 374 w 531"/>
                <a:gd name="T75" fmla="*/ 257 h 257"/>
                <a:gd name="T76" fmla="*/ 384 w 531"/>
                <a:gd name="T77" fmla="*/ 257 h 257"/>
                <a:gd name="T78" fmla="*/ 394 w 531"/>
                <a:gd name="T79" fmla="*/ 257 h 257"/>
                <a:gd name="T80" fmla="*/ 404 w 531"/>
                <a:gd name="T81" fmla="*/ 257 h 257"/>
                <a:gd name="T82" fmla="*/ 414 w 531"/>
                <a:gd name="T83" fmla="*/ 257 h 257"/>
                <a:gd name="T84" fmla="*/ 424 w 531"/>
                <a:gd name="T85" fmla="*/ 257 h 257"/>
                <a:gd name="T86" fmla="*/ 434 w 531"/>
                <a:gd name="T87" fmla="*/ 257 h 257"/>
                <a:gd name="T88" fmla="*/ 444 w 531"/>
                <a:gd name="T89" fmla="*/ 257 h 257"/>
                <a:gd name="T90" fmla="*/ 454 w 531"/>
                <a:gd name="T91" fmla="*/ 257 h 257"/>
                <a:gd name="T92" fmla="*/ 464 w 531"/>
                <a:gd name="T93" fmla="*/ 257 h 257"/>
                <a:gd name="T94" fmla="*/ 474 w 531"/>
                <a:gd name="T95" fmla="*/ 256 h 257"/>
                <a:gd name="T96" fmla="*/ 484 w 531"/>
                <a:gd name="T97" fmla="*/ 256 h 257"/>
                <a:gd name="T98" fmla="*/ 494 w 531"/>
                <a:gd name="T99" fmla="*/ 257 h 257"/>
                <a:gd name="T100" fmla="*/ 504 w 531"/>
                <a:gd name="T101" fmla="*/ 257 h 257"/>
                <a:gd name="T102" fmla="*/ 514 w 531"/>
                <a:gd name="T103" fmla="*/ 257 h 257"/>
                <a:gd name="T104" fmla="*/ 523 w 531"/>
                <a:gd name="T10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1" h="257">
                  <a:moveTo>
                    <a:pt x="0" y="257"/>
                  </a:moveTo>
                  <a:lnTo>
                    <a:pt x="1" y="257"/>
                  </a:lnTo>
                  <a:lnTo>
                    <a:pt x="3" y="257"/>
                  </a:lnTo>
                  <a:lnTo>
                    <a:pt x="5" y="257"/>
                  </a:lnTo>
                  <a:lnTo>
                    <a:pt x="6" y="257"/>
                  </a:lnTo>
                  <a:lnTo>
                    <a:pt x="8" y="257"/>
                  </a:lnTo>
                  <a:lnTo>
                    <a:pt x="10" y="257"/>
                  </a:lnTo>
                  <a:lnTo>
                    <a:pt x="12" y="257"/>
                  </a:lnTo>
                  <a:lnTo>
                    <a:pt x="14" y="257"/>
                  </a:lnTo>
                  <a:lnTo>
                    <a:pt x="16" y="257"/>
                  </a:lnTo>
                  <a:lnTo>
                    <a:pt x="18" y="257"/>
                  </a:lnTo>
                  <a:lnTo>
                    <a:pt x="20" y="257"/>
                  </a:lnTo>
                  <a:lnTo>
                    <a:pt x="22" y="257"/>
                  </a:lnTo>
                  <a:lnTo>
                    <a:pt x="24" y="257"/>
                  </a:lnTo>
                  <a:lnTo>
                    <a:pt x="26" y="257"/>
                  </a:lnTo>
                  <a:lnTo>
                    <a:pt x="28" y="257"/>
                  </a:lnTo>
                  <a:lnTo>
                    <a:pt x="30" y="257"/>
                  </a:lnTo>
                  <a:lnTo>
                    <a:pt x="32" y="257"/>
                  </a:lnTo>
                  <a:lnTo>
                    <a:pt x="34" y="257"/>
                  </a:lnTo>
                  <a:lnTo>
                    <a:pt x="36" y="257"/>
                  </a:lnTo>
                  <a:lnTo>
                    <a:pt x="38" y="257"/>
                  </a:lnTo>
                  <a:lnTo>
                    <a:pt x="40" y="257"/>
                  </a:lnTo>
                  <a:lnTo>
                    <a:pt x="42" y="257"/>
                  </a:lnTo>
                  <a:lnTo>
                    <a:pt x="44" y="257"/>
                  </a:lnTo>
                  <a:lnTo>
                    <a:pt x="46" y="257"/>
                  </a:lnTo>
                  <a:lnTo>
                    <a:pt x="48" y="257"/>
                  </a:lnTo>
                  <a:lnTo>
                    <a:pt x="50" y="257"/>
                  </a:lnTo>
                  <a:lnTo>
                    <a:pt x="52" y="257"/>
                  </a:lnTo>
                  <a:lnTo>
                    <a:pt x="54" y="257"/>
                  </a:lnTo>
                  <a:lnTo>
                    <a:pt x="56" y="257"/>
                  </a:lnTo>
                  <a:lnTo>
                    <a:pt x="58" y="257"/>
                  </a:lnTo>
                  <a:lnTo>
                    <a:pt x="60" y="257"/>
                  </a:lnTo>
                  <a:lnTo>
                    <a:pt x="62" y="257"/>
                  </a:lnTo>
                  <a:lnTo>
                    <a:pt x="64" y="257"/>
                  </a:lnTo>
                  <a:lnTo>
                    <a:pt x="66" y="257"/>
                  </a:lnTo>
                  <a:lnTo>
                    <a:pt x="68" y="257"/>
                  </a:lnTo>
                  <a:lnTo>
                    <a:pt x="70" y="257"/>
                  </a:lnTo>
                  <a:lnTo>
                    <a:pt x="72" y="257"/>
                  </a:lnTo>
                  <a:lnTo>
                    <a:pt x="74" y="257"/>
                  </a:lnTo>
                  <a:lnTo>
                    <a:pt x="76" y="257"/>
                  </a:lnTo>
                  <a:lnTo>
                    <a:pt x="78" y="257"/>
                  </a:lnTo>
                  <a:lnTo>
                    <a:pt x="80" y="257"/>
                  </a:lnTo>
                  <a:lnTo>
                    <a:pt x="82" y="257"/>
                  </a:lnTo>
                  <a:lnTo>
                    <a:pt x="84" y="257"/>
                  </a:lnTo>
                  <a:lnTo>
                    <a:pt x="86" y="257"/>
                  </a:lnTo>
                  <a:lnTo>
                    <a:pt x="88" y="257"/>
                  </a:lnTo>
                  <a:lnTo>
                    <a:pt x="90" y="257"/>
                  </a:lnTo>
                  <a:lnTo>
                    <a:pt x="92" y="257"/>
                  </a:lnTo>
                  <a:lnTo>
                    <a:pt x="94" y="257"/>
                  </a:lnTo>
                  <a:lnTo>
                    <a:pt x="96" y="257"/>
                  </a:lnTo>
                  <a:lnTo>
                    <a:pt x="98" y="257"/>
                  </a:lnTo>
                  <a:lnTo>
                    <a:pt x="100" y="257"/>
                  </a:lnTo>
                  <a:lnTo>
                    <a:pt x="102" y="257"/>
                  </a:lnTo>
                  <a:lnTo>
                    <a:pt x="104" y="257"/>
                  </a:lnTo>
                  <a:lnTo>
                    <a:pt x="106" y="257"/>
                  </a:lnTo>
                  <a:lnTo>
                    <a:pt x="108" y="257"/>
                  </a:lnTo>
                  <a:lnTo>
                    <a:pt x="110" y="257"/>
                  </a:lnTo>
                  <a:lnTo>
                    <a:pt x="112" y="257"/>
                  </a:lnTo>
                  <a:lnTo>
                    <a:pt x="114" y="257"/>
                  </a:lnTo>
                  <a:lnTo>
                    <a:pt x="116" y="257"/>
                  </a:lnTo>
                  <a:lnTo>
                    <a:pt x="118" y="257"/>
                  </a:lnTo>
                  <a:lnTo>
                    <a:pt x="120" y="257"/>
                  </a:lnTo>
                  <a:lnTo>
                    <a:pt x="122" y="257"/>
                  </a:lnTo>
                  <a:lnTo>
                    <a:pt x="124" y="257"/>
                  </a:lnTo>
                  <a:lnTo>
                    <a:pt x="126" y="257"/>
                  </a:lnTo>
                  <a:lnTo>
                    <a:pt x="128" y="257"/>
                  </a:lnTo>
                  <a:lnTo>
                    <a:pt x="130" y="257"/>
                  </a:lnTo>
                  <a:lnTo>
                    <a:pt x="132" y="257"/>
                  </a:lnTo>
                  <a:lnTo>
                    <a:pt x="134" y="257"/>
                  </a:lnTo>
                  <a:lnTo>
                    <a:pt x="136" y="257"/>
                  </a:lnTo>
                  <a:lnTo>
                    <a:pt x="138" y="257"/>
                  </a:lnTo>
                  <a:lnTo>
                    <a:pt x="140" y="257"/>
                  </a:lnTo>
                  <a:lnTo>
                    <a:pt x="142" y="257"/>
                  </a:lnTo>
                  <a:lnTo>
                    <a:pt x="144" y="257"/>
                  </a:lnTo>
                  <a:lnTo>
                    <a:pt x="146" y="257"/>
                  </a:lnTo>
                  <a:lnTo>
                    <a:pt x="148" y="257"/>
                  </a:lnTo>
                  <a:lnTo>
                    <a:pt x="150" y="257"/>
                  </a:lnTo>
                  <a:lnTo>
                    <a:pt x="152" y="257"/>
                  </a:lnTo>
                  <a:lnTo>
                    <a:pt x="154" y="257"/>
                  </a:lnTo>
                  <a:lnTo>
                    <a:pt x="156" y="257"/>
                  </a:lnTo>
                  <a:lnTo>
                    <a:pt x="158" y="257"/>
                  </a:lnTo>
                  <a:lnTo>
                    <a:pt x="160" y="257"/>
                  </a:lnTo>
                  <a:lnTo>
                    <a:pt x="162" y="257"/>
                  </a:lnTo>
                  <a:lnTo>
                    <a:pt x="164" y="257"/>
                  </a:lnTo>
                  <a:lnTo>
                    <a:pt x="166" y="257"/>
                  </a:lnTo>
                  <a:lnTo>
                    <a:pt x="168" y="257"/>
                  </a:lnTo>
                  <a:lnTo>
                    <a:pt x="170" y="257"/>
                  </a:lnTo>
                  <a:lnTo>
                    <a:pt x="172" y="257"/>
                  </a:lnTo>
                  <a:lnTo>
                    <a:pt x="174" y="257"/>
                  </a:lnTo>
                  <a:lnTo>
                    <a:pt x="175" y="257"/>
                  </a:lnTo>
                  <a:lnTo>
                    <a:pt x="177" y="257"/>
                  </a:lnTo>
                  <a:lnTo>
                    <a:pt x="179" y="257"/>
                  </a:lnTo>
                  <a:lnTo>
                    <a:pt x="181" y="257"/>
                  </a:lnTo>
                  <a:lnTo>
                    <a:pt x="183" y="257"/>
                  </a:lnTo>
                  <a:lnTo>
                    <a:pt x="185" y="257"/>
                  </a:lnTo>
                  <a:lnTo>
                    <a:pt x="187" y="257"/>
                  </a:lnTo>
                  <a:lnTo>
                    <a:pt x="189" y="257"/>
                  </a:lnTo>
                  <a:lnTo>
                    <a:pt x="191" y="257"/>
                  </a:lnTo>
                  <a:lnTo>
                    <a:pt x="193" y="257"/>
                  </a:lnTo>
                  <a:lnTo>
                    <a:pt x="195" y="257"/>
                  </a:lnTo>
                  <a:lnTo>
                    <a:pt x="197" y="257"/>
                  </a:lnTo>
                  <a:lnTo>
                    <a:pt x="199" y="257"/>
                  </a:lnTo>
                  <a:lnTo>
                    <a:pt x="201" y="257"/>
                  </a:lnTo>
                  <a:lnTo>
                    <a:pt x="203" y="257"/>
                  </a:lnTo>
                  <a:lnTo>
                    <a:pt x="205" y="257"/>
                  </a:lnTo>
                  <a:lnTo>
                    <a:pt x="207" y="257"/>
                  </a:lnTo>
                  <a:lnTo>
                    <a:pt x="209" y="257"/>
                  </a:lnTo>
                  <a:lnTo>
                    <a:pt x="211" y="257"/>
                  </a:lnTo>
                  <a:lnTo>
                    <a:pt x="213" y="257"/>
                  </a:lnTo>
                  <a:lnTo>
                    <a:pt x="215" y="257"/>
                  </a:lnTo>
                  <a:lnTo>
                    <a:pt x="217" y="257"/>
                  </a:lnTo>
                  <a:lnTo>
                    <a:pt x="219" y="256"/>
                  </a:lnTo>
                  <a:lnTo>
                    <a:pt x="221" y="255"/>
                  </a:lnTo>
                  <a:lnTo>
                    <a:pt x="223" y="252"/>
                  </a:lnTo>
                  <a:lnTo>
                    <a:pt x="225" y="248"/>
                  </a:lnTo>
                  <a:lnTo>
                    <a:pt x="227" y="248"/>
                  </a:lnTo>
                  <a:lnTo>
                    <a:pt x="229" y="250"/>
                  </a:lnTo>
                  <a:lnTo>
                    <a:pt x="231" y="248"/>
                  </a:lnTo>
                  <a:lnTo>
                    <a:pt x="233" y="240"/>
                  </a:lnTo>
                  <a:lnTo>
                    <a:pt x="235" y="230"/>
                  </a:lnTo>
                  <a:lnTo>
                    <a:pt x="237" y="222"/>
                  </a:lnTo>
                  <a:lnTo>
                    <a:pt x="239" y="220"/>
                  </a:lnTo>
                  <a:lnTo>
                    <a:pt x="241" y="224"/>
                  </a:lnTo>
                  <a:lnTo>
                    <a:pt x="243" y="222"/>
                  </a:lnTo>
                  <a:lnTo>
                    <a:pt x="245" y="204"/>
                  </a:lnTo>
                  <a:lnTo>
                    <a:pt x="247" y="176"/>
                  </a:lnTo>
                  <a:lnTo>
                    <a:pt x="249" y="154"/>
                  </a:lnTo>
                  <a:lnTo>
                    <a:pt x="251" y="143"/>
                  </a:lnTo>
                  <a:lnTo>
                    <a:pt x="253" y="130"/>
                  </a:lnTo>
                  <a:lnTo>
                    <a:pt x="255" y="109"/>
                  </a:lnTo>
                  <a:lnTo>
                    <a:pt x="257" y="91"/>
                  </a:lnTo>
                  <a:lnTo>
                    <a:pt x="259" y="73"/>
                  </a:lnTo>
                  <a:lnTo>
                    <a:pt x="261" y="46"/>
                  </a:lnTo>
                  <a:lnTo>
                    <a:pt x="263" y="16"/>
                  </a:lnTo>
                  <a:lnTo>
                    <a:pt x="265" y="1"/>
                  </a:lnTo>
                  <a:lnTo>
                    <a:pt x="267" y="1"/>
                  </a:lnTo>
                  <a:lnTo>
                    <a:pt x="269" y="0"/>
                  </a:lnTo>
                  <a:lnTo>
                    <a:pt x="271" y="10"/>
                  </a:lnTo>
                  <a:lnTo>
                    <a:pt x="273" y="45"/>
                  </a:lnTo>
                  <a:lnTo>
                    <a:pt x="275" y="85"/>
                  </a:lnTo>
                  <a:lnTo>
                    <a:pt x="277" y="107"/>
                  </a:lnTo>
                  <a:lnTo>
                    <a:pt x="279" y="123"/>
                  </a:lnTo>
                  <a:lnTo>
                    <a:pt x="281" y="145"/>
                  </a:lnTo>
                  <a:lnTo>
                    <a:pt x="283" y="165"/>
                  </a:lnTo>
                  <a:lnTo>
                    <a:pt x="285" y="183"/>
                  </a:lnTo>
                  <a:lnTo>
                    <a:pt x="287" y="200"/>
                  </a:lnTo>
                  <a:lnTo>
                    <a:pt x="289" y="216"/>
                  </a:lnTo>
                  <a:lnTo>
                    <a:pt x="291" y="232"/>
                  </a:lnTo>
                  <a:lnTo>
                    <a:pt x="293" y="244"/>
                  </a:lnTo>
                  <a:lnTo>
                    <a:pt x="295" y="250"/>
                  </a:lnTo>
                  <a:lnTo>
                    <a:pt x="297" y="252"/>
                  </a:lnTo>
                  <a:lnTo>
                    <a:pt x="299" y="250"/>
                  </a:lnTo>
                  <a:lnTo>
                    <a:pt x="301" y="248"/>
                  </a:lnTo>
                  <a:lnTo>
                    <a:pt x="303" y="248"/>
                  </a:lnTo>
                  <a:lnTo>
                    <a:pt x="305" y="250"/>
                  </a:lnTo>
                  <a:lnTo>
                    <a:pt x="307" y="250"/>
                  </a:lnTo>
                  <a:lnTo>
                    <a:pt x="309" y="251"/>
                  </a:lnTo>
                  <a:lnTo>
                    <a:pt x="311" y="254"/>
                  </a:lnTo>
                  <a:lnTo>
                    <a:pt x="313" y="256"/>
                  </a:lnTo>
                  <a:lnTo>
                    <a:pt x="315" y="257"/>
                  </a:lnTo>
                  <a:lnTo>
                    <a:pt x="317" y="257"/>
                  </a:lnTo>
                  <a:lnTo>
                    <a:pt x="319" y="257"/>
                  </a:lnTo>
                  <a:lnTo>
                    <a:pt x="321" y="257"/>
                  </a:lnTo>
                  <a:lnTo>
                    <a:pt x="323" y="257"/>
                  </a:lnTo>
                  <a:lnTo>
                    <a:pt x="325" y="257"/>
                  </a:lnTo>
                  <a:lnTo>
                    <a:pt x="327" y="256"/>
                  </a:lnTo>
                  <a:lnTo>
                    <a:pt x="329" y="256"/>
                  </a:lnTo>
                  <a:lnTo>
                    <a:pt x="331" y="257"/>
                  </a:lnTo>
                  <a:lnTo>
                    <a:pt x="333" y="257"/>
                  </a:lnTo>
                  <a:lnTo>
                    <a:pt x="335" y="257"/>
                  </a:lnTo>
                  <a:lnTo>
                    <a:pt x="337" y="257"/>
                  </a:lnTo>
                  <a:lnTo>
                    <a:pt x="339" y="257"/>
                  </a:lnTo>
                  <a:lnTo>
                    <a:pt x="341" y="257"/>
                  </a:lnTo>
                  <a:lnTo>
                    <a:pt x="343" y="257"/>
                  </a:lnTo>
                  <a:lnTo>
                    <a:pt x="345" y="257"/>
                  </a:lnTo>
                  <a:lnTo>
                    <a:pt x="347" y="257"/>
                  </a:lnTo>
                  <a:lnTo>
                    <a:pt x="348" y="256"/>
                  </a:lnTo>
                  <a:lnTo>
                    <a:pt x="350" y="254"/>
                  </a:lnTo>
                  <a:lnTo>
                    <a:pt x="352" y="252"/>
                  </a:lnTo>
                  <a:lnTo>
                    <a:pt x="354" y="254"/>
                  </a:lnTo>
                  <a:lnTo>
                    <a:pt x="356" y="256"/>
                  </a:lnTo>
                  <a:lnTo>
                    <a:pt x="358" y="257"/>
                  </a:lnTo>
                  <a:lnTo>
                    <a:pt x="360" y="257"/>
                  </a:lnTo>
                  <a:lnTo>
                    <a:pt x="362" y="257"/>
                  </a:lnTo>
                  <a:lnTo>
                    <a:pt x="364" y="257"/>
                  </a:lnTo>
                  <a:lnTo>
                    <a:pt x="366" y="257"/>
                  </a:lnTo>
                  <a:lnTo>
                    <a:pt x="368" y="257"/>
                  </a:lnTo>
                  <a:lnTo>
                    <a:pt x="370" y="257"/>
                  </a:lnTo>
                  <a:lnTo>
                    <a:pt x="372" y="257"/>
                  </a:lnTo>
                  <a:lnTo>
                    <a:pt x="374" y="257"/>
                  </a:lnTo>
                  <a:lnTo>
                    <a:pt x="376" y="257"/>
                  </a:lnTo>
                  <a:lnTo>
                    <a:pt x="378" y="257"/>
                  </a:lnTo>
                  <a:lnTo>
                    <a:pt x="380" y="257"/>
                  </a:lnTo>
                  <a:lnTo>
                    <a:pt x="382" y="257"/>
                  </a:lnTo>
                  <a:lnTo>
                    <a:pt x="384" y="257"/>
                  </a:lnTo>
                  <a:lnTo>
                    <a:pt x="386" y="257"/>
                  </a:lnTo>
                  <a:lnTo>
                    <a:pt x="388" y="257"/>
                  </a:lnTo>
                  <a:lnTo>
                    <a:pt x="390" y="257"/>
                  </a:lnTo>
                  <a:lnTo>
                    <a:pt x="392" y="257"/>
                  </a:lnTo>
                  <a:lnTo>
                    <a:pt x="394" y="257"/>
                  </a:lnTo>
                  <a:lnTo>
                    <a:pt x="396" y="257"/>
                  </a:lnTo>
                  <a:lnTo>
                    <a:pt x="398" y="257"/>
                  </a:lnTo>
                  <a:lnTo>
                    <a:pt x="400" y="257"/>
                  </a:lnTo>
                  <a:lnTo>
                    <a:pt x="402" y="257"/>
                  </a:lnTo>
                  <a:lnTo>
                    <a:pt x="404" y="257"/>
                  </a:lnTo>
                  <a:lnTo>
                    <a:pt x="406" y="257"/>
                  </a:lnTo>
                  <a:lnTo>
                    <a:pt x="408" y="257"/>
                  </a:lnTo>
                  <a:lnTo>
                    <a:pt x="410" y="257"/>
                  </a:lnTo>
                  <a:lnTo>
                    <a:pt x="412" y="257"/>
                  </a:lnTo>
                  <a:lnTo>
                    <a:pt x="414" y="257"/>
                  </a:lnTo>
                  <a:lnTo>
                    <a:pt x="416" y="257"/>
                  </a:lnTo>
                  <a:lnTo>
                    <a:pt x="418" y="257"/>
                  </a:lnTo>
                  <a:lnTo>
                    <a:pt x="420" y="257"/>
                  </a:lnTo>
                  <a:lnTo>
                    <a:pt x="422" y="257"/>
                  </a:lnTo>
                  <a:lnTo>
                    <a:pt x="424" y="257"/>
                  </a:lnTo>
                  <a:lnTo>
                    <a:pt x="426" y="257"/>
                  </a:lnTo>
                  <a:lnTo>
                    <a:pt x="428" y="257"/>
                  </a:lnTo>
                  <a:lnTo>
                    <a:pt x="430" y="257"/>
                  </a:lnTo>
                  <a:lnTo>
                    <a:pt x="432" y="257"/>
                  </a:lnTo>
                  <a:lnTo>
                    <a:pt x="434" y="257"/>
                  </a:lnTo>
                  <a:lnTo>
                    <a:pt x="436" y="257"/>
                  </a:lnTo>
                  <a:lnTo>
                    <a:pt x="438" y="257"/>
                  </a:lnTo>
                  <a:lnTo>
                    <a:pt x="440" y="257"/>
                  </a:lnTo>
                  <a:lnTo>
                    <a:pt x="442" y="257"/>
                  </a:lnTo>
                  <a:lnTo>
                    <a:pt x="444" y="257"/>
                  </a:lnTo>
                  <a:lnTo>
                    <a:pt x="446" y="257"/>
                  </a:lnTo>
                  <a:lnTo>
                    <a:pt x="448" y="256"/>
                  </a:lnTo>
                  <a:lnTo>
                    <a:pt x="450" y="256"/>
                  </a:lnTo>
                  <a:lnTo>
                    <a:pt x="452" y="256"/>
                  </a:lnTo>
                  <a:lnTo>
                    <a:pt x="454" y="257"/>
                  </a:lnTo>
                  <a:lnTo>
                    <a:pt x="456" y="257"/>
                  </a:lnTo>
                  <a:lnTo>
                    <a:pt x="458" y="257"/>
                  </a:lnTo>
                  <a:lnTo>
                    <a:pt x="460" y="257"/>
                  </a:lnTo>
                  <a:lnTo>
                    <a:pt x="462" y="257"/>
                  </a:lnTo>
                  <a:lnTo>
                    <a:pt x="464" y="257"/>
                  </a:lnTo>
                  <a:lnTo>
                    <a:pt x="466" y="257"/>
                  </a:lnTo>
                  <a:lnTo>
                    <a:pt x="468" y="257"/>
                  </a:lnTo>
                  <a:lnTo>
                    <a:pt x="470" y="257"/>
                  </a:lnTo>
                  <a:lnTo>
                    <a:pt x="472" y="257"/>
                  </a:lnTo>
                  <a:lnTo>
                    <a:pt x="474" y="256"/>
                  </a:lnTo>
                  <a:lnTo>
                    <a:pt x="476" y="255"/>
                  </a:lnTo>
                  <a:lnTo>
                    <a:pt x="478" y="254"/>
                  </a:lnTo>
                  <a:lnTo>
                    <a:pt x="480" y="254"/>
                  </a:lnTo>
                  <a:lnTo>
                    <a:pt x="482" y="255"/>
                  </a:lnTo>
                  <a:lnTo>
                    <a:pt x="484" y="256"/>
                  </a:lnTo>
                  <a:lnTo>
                    <a:pt x="486" y="257"/>
                  </a:lnTo>
                  <a:lnTo>
                    <a:pt x="488" y="257"/>
                  </a:lnTo>
                  <a:lnTo>
                    <a:pt x="490" y="257"/>
                  </a:lnTo>
                  <a:lnTo>
                    <a:pt x="492" y="257"/>
                  </a:lnTo>
                  <a:lnTo>
                    <a:pt x="494" y="257"/>
                  </a:lnTo>
                  <a:lnTo>
                    <a:pt x="496" y="257"/>
                  </a:lnTo>
                  <a:lnTo>
                    <a:pt x="498" y="257"/>
                  </a:lnTo>
                  <a:lnTo>
                    <a:pt x="500" y="257"/>
                  </a:lnTo>
                  <a:lnTo>
                    <a:pt x="502" y="257"/>
                  </a:lnTo>
                  <a:lnTo>
                    <a:pt x="504" y="257"/>
                  </a:lnTo>
                  <a:lnTo>
                    <a:pt x="506" y="257"/>
                  </a:lnTo>
                  <a:lnTo>
                    <a:pt x="508" y="257"/>
                  </a:lnTo>
                  <a:lnTo>
                    <a:pt x="510" y="257"/>
                  </a:lnTo>
                  <a:lnTo>
                    <a:pt x="512" y="257"/>
                  </a:lnTo>
                  <a:lnTo>
                    <a:pt x="514" y="257"/>
                  </a:lnTo>
                  <a:lnTo>
                    <a:pt x="516" y="257"/>
                  </a:lnTo>
                  <a:lnTo>
                    <a:pt x="518" y="257"/>
                  </a:lnTo>
                  <a:lnTo>
                    <a:pt x="520" y="257"/>
                  </a:lnTo>
                  <a:lnTo>
                    <a:pt x="521" y="257"/>
                  </a:lnTo>
                  <a:lnTo>
                    <a:pt x="523" y="257"/>
                  </a:lnTo>
                  <a:lnTo>
                    <a:pt x="525" y="257"/>
                  </a:lnTo>
                  <a:lnTo>
                    <a:pt x="527" y="257"/>
                  </a:lnTo>
                  <a:lnTo>
                    <a:pt x="529" y="256"/>
                  </a:lnTo>
                  <a:lnTo>
                    <a:pt x="531" y="256"/>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grpSp>
          <p:nvGrpSpPr>
            <p:cNvPr id="156750" name="Group 78"/>
            <p:cNvGrpSpPr>
              <a:grpSpLocks/>
            </p:cNvGrpSpPr>
            <p:nvPr/>
          </p:nvGrpSpPr>
          <p:grpSpPr bwMode="auto">
            <a:xfrm>
              <a:off x="3024" y="912"/>
              <a:ext cx="240" cy="1104"/>
              <a:chOff x="3024" y="912"/>
              <a:chExt cx="240" cy="1104"/>
            </a:xfrm>
          </p:grpSpPr>
          <p:sp>
            <p:nvSpPr>
              <p:cNvPr id="156751" name="Line 79"/>
              <p:cNvSpPr>
                <a:spLocks noChangeShapeType="1"/>
              </p:cNvSpPr>
              <p:nvPr/>
            </p:nvSpPr>
            <p:spPr bwMode="auto">
              <a:xfrm>
                <a:off x="3024" y="201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56752" name="Line 80"/>
              <p:cNvSpPr>
                <a:spLocks noChangeShapeType="1"/>
              </p:cNvSpPr>
              <p:nvPr/>
            </p:nvSpPr>
            <p:spPr bwMode="auto">
              <a:xfrm>
                <a:off x="3024" y="91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56753" name="Line 81"/>
              <p:cNvSpPr>
                <a:spLocks noChangeShapeType="1"/>
              </p:cNvSpPr>
              <p:nvPr/>
            </p:nvSpPr>
            <p:spPr bwMode="auto">
              <a:xfrm>
                <a:off x="3152" y="912"/>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156754" name="Text Box 82"/>
            <p:cNvSpPr txBox="1">
              <a:spLocks noChangeArrowheads="1"/>
            </p:cNvSpPr>
            <p:nvPr/>
          </p:nvSpPr>
          <p:spPr bwMode="auto">
            <a:xfrm>
              <a:off x="3216" y="1296"/>
              <a:ext cx="5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latin typeface="Symbol" pitchFamily="18" charset="2"/>
                </a:rPr>
                <a:t>D</a:t>
              </a:r>
              <a:r>
                <a:rPr lang="en-US" sz="2800"/>
                <a:t> S</a:t>
              </a:r>
            </a:p>
          </p:txBody>
        </p:sp>
      </p:grpSp>
      <p:grpSp>
        <p:nvGrpSpPr>
          <p:cNvPr id="156755" name="Group 83"/>
          <p:cNvGrpSpPr>
            <a:grpSpLocks/>
          </p:cNvGrpSpPr>
          <p:nvPr/>
        </p:nvGrpSpPr>
        <p:grpSpPr bwMode="auto">
          <a:xfrm>
            <a:off x="790575" y="1524000"/>
            <a:ext cx="457200" cy="1114425"/>
            <a:chOff x="546" y="1056"/>
            <a:chExt cx="288" cy="702"/>
          </a:xfrm>
        </p:grpSpPr>
        <p:sp>
          <p:nvSpPr>
            <p:cNvPr id="156756" name="Oval 84"/>
            <p:cNvSpPr>
              <a:spLocks noChangeArrowheads="1"/>
            </p:cNvSpPr>
            <p:nvPr/>
          </p:nvSpPr>
          <p:spPr bwMode="auto">
            <a:xfrm>
              <a:off x="546" y="1056"/>
              <a:ext cx="28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757" name="Line 85"/>
            <p:cNvSpPr>
              <a:spLocks noChangeShapeType="1"/>
            </p:cNvSpPr>
            <p:nvPr/>
          </p:nvSpPr>
          <p:spPr bwMode="auto">
            <a:xfrm>
              <a:off x="576" y="110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758" name="Line 86"/>
            <p:cNvSpPr>
              <a:spLocks noChangeShapeType="1"/>
            </p:cNvSpPr>
            <p:nvPr/>
          </p:nvSpPr>
          <p:spPr bwMode="auto">
            <a:xfrm>
              <a:off x="807" y="1095"/>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6759" name="Group 87"/>
            <p:cNvGrpSpPr>
              <a:grpSpLocks/>
            </p:cNvGrpSpPr>
            <p:nvPr/>
          </p:nvGrpSpPr>
          <p:grpSpPr bwMode="auto">
            <a:xfrm>
              <a:off x="573" y="1488"/>
              <a:ext cx="240" cy="240"/>
              <a:chOff x="843" y="2160"/>
              <a:chExt cx="240" cy="240"/>
            </a:xfrm>
          </p:grpSpPr>
          <p:sp>
            <p:nvSpPr>
              <p:cNvPr id="156760" name="Line 88"/>
              <p:cNvSpPr>
                <a:spLocks noChangeShapeType="1"/>
              </p:cNvSpPr>
              <p:nvPr/>
            </p:nvSpPr>
            <p:spPr bwMode="auto">
              <a:xfrm>
                <a:off x="846" y="2160"/>
                <a:ext cx="11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761" name="Line 89"/>
              <p:cNvSpPr>
                <a:spLocks noChangeShapeType="1"/>
              </p:cNvSpPr>
              <p:nvPr/>
            </p:nvSpPr>
            <p:spPr bwMode="auto">
              <a:xfrm flipH="1">
                <a:off x="963" y="2160"/>
                <a:ext cx="11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762" name="Line 90"/>
              <p:cNvSpPr>
                <a:spLocks noChangeShapeType="1"/>
              </p:cNvSpPr>
              <p:nvPr/>
            </p:nvSpPr>
            <p:spPr bwMode="auto">
              <a:xfrm>
                <a:off x="843" y="216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6763" name="AutoShape 91"/>
            <p:cNvSpPr>
              <a:spLocks noChangeArrowheads="1"/>
            </p:cNvSpPr>
            <p:nvPr/>
          </p:nvSpPr>
          <p:spPr bwMode="auto">
            <a:xfrm flipV="1">
              <a:off x="576" y="1470"/>
              <a:ext cx="240" cy="288"/>
            </a:xfrm>
            <a:prstGeom prst="triangle">
              <a:avLst>
                <a:gd name="adj" fmla="val 50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6764" name="Text Box 92"/>
          <p:cNvSpPr txBox="1">
            <a:spLocks noChangeArrowheads="1"/>
          </p:cNvSpPr>
          <p:nvPr/>
        </p:nvSpPr>
        <p:spPr bwMode="auto">
          <a:xfrm>
            <a:off x="346392" y="2678430"/>
            <a:ext cx="13604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000" b="1" dirty="0"/>
              <a:t>Protein mixture</a:t>
            </a:r>
          </a:p>
        </p:txBody>
      </p:sp>
      <p:sp>
        <p:nvSpPr>
          <p:cNvPr id="156765" name="Line 93"/>
          <p:cNvSpPr>
            <a:spLocks noChangeShapeType="1"/>
          </p:cNvSpPr>
          <p:nvPr/>
        </p:nvSpPr>
        <p:spPr bwMode="auto">
          <a:xfrm>
            <a:off x="1447800" y="19812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6766" name="Group 94"/>
          <p:cNvGrpSpPr>
            <a:grpSpLocks/>
          </p:cNvGrpSpPr>
          <p:nvPr/>
        </p:nvGrpSpPr>
        <p:grpSpPr bwMode="auto">
          <a:xfrm>
            <a:off x="2971800" y="1524000"/>
            <a:ext cx="457200" cy="1114425"/>
            <a:chOff x="546" y="1056"/>
            <a:chExt cx="288" cy="702"/>
          </a:xfrm>
        </p:grpSpPr>
        <p:sp>
          <p:nvSpPr>
            <p:cNvPr id="156767" name="Oval 95"/>
            <p:cNvSpPr>
              <a:spLocks noChangeArrowheads="1"/>
            </p:cNvSpPr>
            <p:nvPr/>
          </p:nvSpPr>
          <p:spPr bwMode="auto">
            <a:xfrm>
              <a:off x="546" y="1056"/>
              <a:ext cx="28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768" name="Line 96"/>
            <p:cNvSpPr>
              <a:spLocks noChangeShapeType="1"/>
            </p:cNvSpPr>
            <p:nvPr/>
          </p:nvSpPr>
          <p:spPr bwMode="auto">
            <a:xfrm>
              <a:off x="576" y="110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769" name="Line 97"/>
            <p:cNvSpPr>
              <a:spLocks noChangeShapeType="1"/>
            </p:cNvSpPr>
            <p:nvPr/>
          </p:nvSpPr>
          <p:spPr bwMode="auto">
            <a:xfrm>
              <a:off x="807" y="1095"/>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6770" name="Group 98"/>
            <p:cNvGrpSpPr>
              <a:grpSpLocks/>
            </p:cNvGrpSpPr>
            <p:nvPr/>
          </p:nvGrpSpPr>
          <p:grpSpPr bwMode="auto">
            <a:xfrm>
              <a:off x="573" y="1488"/>
              <a:ext cx="240" cy="240"/>
              <a:chOff x="843" y="2160"/>
              <a:chExt cx="240" cy="240"/>
            </a:xfrm>
          </p:grpSpPr>
          <p:sp>
            <p:nvSpPr>
              <p:cNvPr id="156771" name="Line 99"/>
              <p:cNvSpPr>
                <a:spLocks noChangeShapeType="1"/>
              </p:cNvSpPr>
              <p:nvPr/>
            </p:nvSpPr>
            <p:spPr bwMode="auto">
              <a:xfrm>
                <a:off x="846" y="2160"/>
                <a:ext cx="11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772" name="Line 100"/>
              <p:cNvSpPr>
                <a:spLocks noChangeShapeType="1"/>
              </p:cNvSpPr>
              <p:nvPr/>
            </p:nvSpPr>
            <p:spPr bwMode="auto">
              <a:xfrm flipH="1">
                <a:off x="963" y="2160"/>
                <a:ext cx="11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773" name="Line 101"/>
              <p:cNvSpPr>
                <a:spLocks noChangeShapeType="1"/>
              </p:cNvSpPr>
              <p:nvPr/>
            </p:nvSpPr>
            <p:spPr bwMode="auto">
              <a:xfrm>
                <a:off x="843" y="216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6774" name="AutoShape 102"/>
            <p:cNvSpPr>
              <a:spLocks noChangeArrowheads="1"/>
            </p:cNvSpPr>
            <p:nvPr/>
          </p:nvSpPr>
          <p:spPr bwMode="auto">
            <a:xfrm flipV="1">
              <a:off x="576" y="1470"/>
              <a:ext cx="240" cy="288"/>
            </a:xfrm>
            <a:prstGeom prst="triangle">
              <a:avLst>
                <a:gd name="adj" fmla="val 50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6775" name="Text Box 103"/>
          <p:cNvSpPr txBox="1">
            <a:spLocks noChangeArrowheads="1"/>
          </p:cNvSpPr>
          <p:nvPr/>
        </p:nvSpPr>
        <p:spPr bwMode="auto">
          <a:xfrm>
            <a:off x="1136650" y="1614488"/>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dirty="0"/>
              <a:t>Digest</a:t>
            </a:r>
          </a:p>
        </p:txBody>
      </p:sp>
      <p:sp>
        <p:nvSpPr>
          <p:cNvPr id="156776" name="Text Box 104"/>
          <p:cNvSpPr txBox="1">
            <a:spLocks noChangeArrowheads="1"/>
          </p:cNvSpPr>
          <p:nvPr/>
        </p:nvSpPr>
        <p:spPr bwMode="auto">
          <a:xfrm>
            <a:off x="2567940" y="2605088"/>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000" b="1" dirty="0" smtClean="0"/>
              <a:t>Peptides</a:t>
            </a:r>
            <a:endParaRPr lang="en-US" sz="2000" b="1" dirty="0"/>
          </a:p>
        </p:txBody>
      </p:sp>
      <p:sp>
        <p:nvSpPr>
          <p:cNvPr id="156777" name="Line 105"/>
          <p:cNvSpPr>
            <a:spLocks noChangeShapeType="1"/>
          </p:cNvSpPr>
          <p:nvPr/>
        </p:nvSpPr>
        <p:spPr bwMode="auto">
          <a:xfrm rot="-5400000">
            <a:off x="4381500" y="15621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778" name="Text Box 106"/>
          <p:cNvSpPr txBox="1">
            <a:spLocks noChangeArrowheads="1"/>
          </p:cNvSpPr>
          <p:nvPr/>
        </p:nvSpPr>
        <p:spPr bwMode="auto">
          <a:xfrm>
            <a:off x="3886200" y="160020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Desalt</a:t>
            </a:r>
          </a:p>
        </p:txBody>
      </p:sp>
      <p:pic>
        <p:nvPicPr>
          <p:cNvPr id="156779" name="Picture 1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1044575"/>
            <a:ext cx="3509963" cy="261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6780" name="Line 108"/>
          <p:cNvSpPr>
            <a:spLocks noChangeShapeType="1"/>
          </p:cNvSpPr>
          <p:nvPr/>
        </p:nvSpPr>
        <p:spPr bwMode="auto">
          <a:xfrm>
            <a:off x="7467600" y="36576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781" name="Line 109"/>
          <p:cNvSpPr>
            <a:spLocks noChangeShapeType="1"/>
          </p:cNvSpPr>
          <p:nvPr/>
        </p:nvSpPr>
        <p:spPr bwMode="auto">
          <a:xfrm flipH="1">
            <a:off x="6477000" y="47244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782" name="Text Box 110"/>
          <p:cNvSpPr txBox="1">
            <a:spLocks noChangeArrowheads="1"/>
          </p:cNvSpPr>
          <p:nvPr/>
        </p:nvSpPr>
        <p:spPr bwMode="auto">
          <a:xfrm>
            <a:off x="7543800" y="3810000"/>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Extract Data</a:t>
            </a:r>
          </a:p>
        </p:txBody>
      </p:sp>
      <p:grpSp>
        <p:nvGrpSpPr>
          <p:cNvPr id="156795" name="Group 123"/>
          <p:cNvGrpSpPr>
            <a:grpSpLocks/>
          </p:cNvGrpSpPr>
          <p:nvPr/>
        </p:nvGrpSpPr>
        <p:grpSpPr bwMode="auto">
          <a:xfrm>
            <a:off x="914400" y="3886200"/>
            <a:ext cx="3581400" cy="1016000"/>
            <a:chOff x="576" y="2448"/>
            <a:chExt cx="2256" cy="640"/>
          </a:xfrm>
        </p:grpSpPr>
        <p:sp>
          <p:nvSpPr>
            <p:cNvPr id="156793" name="Rectangle 121"/>
            <p:cNvSpPr>
              <a:spLocks noChangeArrowheads="1"/>
            </p:cNvSpPr>
            <p:nvPr/>
          </p:nvSpPr>
          <p:spPr bwMode="auto">
            <a:xfrm>
              <a:off x="576" y="2448"/>
              <a:ext cx="2208" cy="624"/>
            </a:xfrm>
            <a:prstGeom prst="rect">
              <a:avLst/>
            </a:prstGeom>
            <a:solidFill>
              <a:schemeClr val="bg1"/>
            </a:solidFill>
            <a:ln w="381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6791" name="Group 119"/>
            <p:cNvGrpSpPr>
              <a:grpSpLocks/>
            </p:cNvGrpSpPr>
            <p:nvPr/>
          </p:nvGrpSpPr>
          <p:grpSpPr bwMode="auto">
            <a:xfrm>
              <a:off x="576" y="2448"/>
              <a:ext cx="2256" cy="640"/>
              <a:chOff x="576" y="2448"/>
              <a:chExt cx="2256" cy="640"/>
            </a:xfrm>
          </p:grpSpPr>
          <p:grpSp>
            <p:nvGrpSpPr>
              <p:cNvPr id="156788" name="Group 116"/>
              <p:cNvGrpSpPr>
                <a:grpSpLocks/>
              </p:cNvGrpSpPr>
              <p:nvPr/>
            </p:nvGrpSpPr>
            <p:grpSpPr bwMode="auto">
              <a:xfrm>
                <a:off x="1296" y="2544"/>
                <a:ext cx="1536" cy="482"/>
                <a:chOff x="1296" y="2544"/>
                <a:chExt cx="1536" cy="482"/>
              </a:xfrm>
            </p:grpSpPr>
            <p:sp>
              <p:nvSpPr>
                <p:cNvPr id="156783" name="Text Box 111"/>
                <p:cNvSpPr txBox="1">
                  <a:spLocks noChangeArrowheads="1"/>
                </p:cNvSpPr>
                <p:nvPr/>
              </p:nvSpPr>
              <p:spPr bwMode="auto">
                <a:xfrm>
                  <a:off x="1296" y="2544"/>
                  <a:ext cx="1536"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dirty="0"/>
                    <a:t>Peak area </a:t>
                  </a:r>
                  <a:r>
                    <a:rPr lang="en-US" b="1" dirty="0" err="1"/>
                    <a:t>analyte</a:t>
                  </a:r>
                  <a:endParaRPr lang="en-US" b="1" dirty="0"/>
                </a:p>
              </p:txBody>
            </p:sp>
            <p:sp>
              <p:nvSpPr>
                <p:cNvPr id="156784" name="Text Box 112"/>
                <p:cNvSpPr txBox="1">
                  <a:spLocks noChangeArrowheads="1"/>
                </p:cNvSpPr>
                <p:nvPr/>
              </p:nvSpPr>
              <p:spPr bwMode="auto">
                <a:xfrm>
                  <a:off x="1296" y="2793"/>
                  <a:ext cx="1536"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a:t>Peak area IS</a:t>
                  </a:r>
                </a:p>
              </p:txBody>
            </p:sp>
            <p:sp>
              <p:nvSpPr>
                <p:cNvPr id="156787" name="Line 115"/>
                <p:cNvSpPr>
                  <a:spLocks noChangeShapeType="1"/>
                </p:cNvSpPr>
                <p:nvPr/>
              </p:nvSpPr>
              <p:spPr bwMode="auto">
                <a:xfrm>
                  <a:off x="1376" y="278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grpSp>
          <p:sp>
            <p:nvSpPr>
              <p:cNvPr id="156790" name="Text Box 118"/>
              <p:cNvSpPr txBox="1">
                <a:spLocks noChangeArrowheads="1"/>
              </p:cNvSpPr>
              <p:nvPr/>
            </p:nvSpPr>
            <p:spPr bwMode="auto">
              <a:xfrm>
                <a:off x="576" y="2448"/>
                <a:ext cx="720" cy="6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t>Peak area  = ratio</a:t>
                </a:r>
              </a:p>
            </p:txBody>
          </p:sp>
        </p:grpSp>
      </p:grpSp>
      <p:sp>
        <p:nvSpPr>
          <p:cNvPr id="2" name="Slide Number Placeholder 1"/>
          <p:cNvSpPr>
            <a:spLocks noGrp="1"/>
          </p:cNvSpPr>
          <p:nvPr>
            <p:ph type="sldNum" sz="quarter" idx="12"/>
          </p:nvPr>
        </p:nvSpPr>
        <p:spPr/>
        <p:txBody>
          <a:bodyPr/>
          <a:lstStyle/>
          <a:p>
            <a:fld id="{54CEDB9D-10F0-49E9-9144-12FCCBA2AF20}" type="slidenum">
              <a:rPr lang="en-US" smtClean="0"/>
              <a:pPr/>
              <a:t>22</a:t>
            </a:fld>
            <a:endParaRPr lang="en-US"/>
          </a:p>
        </p:txBody>
      </p:sp>
    </p:spTree>
    <p:extLst>
      <p:ext uri="{BB962C8B-B14F-4D97-AF65-F5344CB8AC3E}">
        <p14:creationId xmlns:p14="http://schemas.microsoft.com/office/powerpoint/2010/main" val="212245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304800" y="152400"/>
            <a:ext cx="7313612" cy="1143000"/>
          </a:xfrm>
        </p:spPr>
        <p:txBody>
          <a:bodyPr/>
          <a:lstStyle/>
          <a:p>
            <a:pPr algn="l"/>
            <a:r>
              <a:rPr lang="en-US" sz="3200" dirty="0" smtClean="0">
                <a:latin typeface="Arial" panose="020B0604020202020204" pitchFamily="34" charset="0"/>
                <a:cs typeface="Arial" panose="020B0604020202020204" pitchFamily="34" charset="0"/>
              </a:rPr>
              <a:t>SID-MS Response </a:t>
            </a:r>
            <a:endParaRPr lang="en-US" sz="3200" dirty="0">
              <a:latin typeface="Arial" panose="020B0604020202020204" pitchFamily="34" charset="0"/>
              <a:cs typeface="Arial" panose="020B0604020202020204" pitchFamily="34" charset="0"/>
            </a:endParaRPr>
          </a:p>
        </p:txBody>
      </p:sp>
      <p:graphicFrame>
        <p:nvGraphicFramePr>
          <p:cNvPr id="147461" name="Object 5"/>
          <p:cNvGraphicFramePr>
            <a:graphicFrameLocks noChangeAspect="1"/>
          </p:cNvGraphicFramePr>
          <p:nvPr>
            <p:extLst>
              <p:ext uri="{D42A27DB-BD31-4B8C-83A1-F6EECF244321}">
                <p14:modId xmlns:p14="http://schemas.microsoft.com/office/powerpoint/2010/main" val="2998456612"/>
              </p:ext>
            </p:extLst>
          </p:nvPr>
        </p:nvGraphicFramePr>
        <p:xfrm>
          <a:off x="1752600" y="3048000"/>
          <a:ext cx="5875338" cy="3748087"/>
        </p:xfrm>
        <a:graphic>
          <a:graphicData uri="http://schemas.openxmlformats.org/presentationml/2006/ole">
            <mc:AlternateContent xmlns:mc="http://schemas.openxmlformats.org/markup-compatibility/2006">
              <mc:Choice xmlns:v="urn:schemas-microsoft-com:vml" Requires="v">
                <p:oleObj spid="_x0000_s10285" name="Chart" r:id="rId3" imgW="5076757" imgH="3381285" progId="Excel.Chart.8">
                  <p:embed/>
                </p:oleObj>
              </mc:Choice>
              <mc:Fallback>
                <p:oleObj name="Chart" r:id="rId3" imgW="5076757" imgH="3381285" progId="Excel.Chart.8">
                  <p:embed/>
                  <p:pic>
                    <p:nvPicPr>
                      <p:cNvPr id="0" name=""/>
                      <p:cNvPicPr>
                        <a:picLocks noChangeAspect="1" noChangeArrowheads="1"/>
                      </p:cNvPicPr>
                      <p:nvPr/>
                    </p:nvPicPr>
                    <p:blipFill>
                      <a:blip r:embed="rId4"/>
                      <a:srcRect l="2504" t="15468" r="2504"/>
                      <a:stretch>
                        <a:fillRect/>
                      </a:stretch>
                    </p:blipFill>
                    <p:spPr bwMode="auto">
                      <a:xfrm>
                        <a:off x="1752600" y="3048000"/>
                        <a:ext cx="5875338"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3" name="Rectangle 7"/>
          <p:cNvSpPr>
            <a:spLocks noGrp="1" noChangeArrowheads="1"/>
          </p:cNvSpPr>
          <p:nvPr>
            <p:ph type="body" idx="1"/>
          </p:nvPr>
        </p:nvSpPr>
        <p:spPr>
          <a:xfrm>
            <a:off x="990600" y="1646237"/>
            <a:ext cx="8229600" cy="4525963"/>
          </a:xfrm>
          <a:noFill/>
          <a:ln/>
        </p:spPr>
        <p:txBody>
          <a:bodyPr/>
          <a:lstStyle/>
          <a:p>
            <a:r>
              <a:rPr lang="en-US" sz="2400" dirty="0"/>
              <a:t>Spike fixed amount of heavy-isotope peptide</a:t>
            </a:r>
          </a:p>
          <a:p>
            <a:r>
              <a:rPr lang="en-US" sz="2400" dirty="0"/>
              <a:t>Vary amount of light-isotope peptide</a:t>
            </a:r>
          </a:p>
          <a:p>
            <a:r>
              <a:rPr lang="en-US" sz="2400" dirty="0"/>
              <a:t>Plot Ratio of MS response vs Ratio of Amount</a:t>
            </a:r>
          </a:p>
        </p:txBody>
      </p:sp>
      <p:sp>
        <p:nvSpPr>
          <p:cNvPr id="147464" name="Text Box 8"/>
          <p:cNvSpPr txBox="1">
            <a:spLocks noChangeArrowheads="1"/>
          </p:cNvSpPr>
          <p:nvPr/>
        </p:nvSpPr>
        <p:spPr bwMode="auto">
          <a:xfrm>
            <a:off x="3187700" y="3765550"/>
            <a:ext cx="403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t>y = 1.0x + b</a:t>
            </a:r>
          </a:p>
        </p:txBody>
      </p:sp>
      <p:sp>
        <p:nvSpPr>
          <p:cNvPr id="147465" name="Text Box 9"/>
          <p:cNvSpPr txBox="1">
            <a:spLocks noChangeArrowheads="1"/>
          </p:cNvSpPr>
          <p:nvPr/>
        </p:nvSpPr>
        <p:spPr bwMode="auto">
          <a:xfrm>
            <a:off x="3187700" y="291846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dirty="0"/>
              <a:t>Model Experiment</a:t>
            </a:r>
          </a:p>
        </p:txBody>
      </p:sp>
      <p:sp>
        <p:nvSpPr>
          <p:cNvPr id="2" name="Slide Number Placeholder 1"/>
          <p:cNvSpPr>
            <a:spLocks noGrp="1"/>
          </p:cNvSpPr>
          <p:nvPr>
            <p:ph type="sldNum" sz="quarter" idx="12"/>
          </p:nvPr>
        </p:nvSpPr>
        <p:spPr>
          <a:xfrm>
            <a:off x="8001000" y="6248400"/>
            <a:ext cx="685800" cy="457200"/>
          </a:xfrm>
        </p:spPr>
        <p:txBody>
          <a:bodyPr/>
          <a:lstStyle/>
          <a:p>
            <a:fld id="{6A59DBE7-F5AA-4F66-A564-2580BEC7AB9D}" type="slidenum">
              <a:rPr lang="en-US" smtClean="0"/>
              <a:pPr/>
              <a:t>23</a:t>
            </a:fld>
            <a:endParaRPr lang="en-US"/>
          </a:p>
        </p:txBody>
      </p:sp>
    </p:spTree>
    <p:extLst>
      <p:ext uri="{BB962C8B-B14F-4D97-AF65-F5344CB8AC3E}">
        <p14:creationId xmlns:p14="http://schemas.microsoft.com/office/powerpoint/2010/main" val="360308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want to Target?</a:t>
            </a:r>
            <a:endParaRPr lang="en-US" dirty="0"/>
          </a:p>
        </p:txBody>
      </p:sp>
      <p:sp>
        <p:nvSpPr>
          <p:cNvPr id="3" name="Content Placeholder 2"/>
          <p:cNvSpPr>
            <a:spLocks noGrp="1"/>
          </p:cNvSpPr>
          <p:nvPr>
            <p:ph idx="1"/>
          </p:nvPr>
        </p:nvSpPr>
        <p:spPr/>
        <p:txBody>
          <a:bodyPr/>
          <a:lstStyle/>
          <a:p>
            <a:r>
              <a:rPr lang="en-US" dirty="0" smtClean="0"/>
              <a:t>Empirical LC-MS/MS data</a:t>
            </a:r>
          </a:p>
          <a:p>
            <a:pPr lvl="1"/>
            <a:r>
              <a:rPr lang="en-US" dirty="0" smtClean="0"/>
              <a:t>DDA runs from “discovery” samples</a:t>
            </a:r>
          </a:p>
          <a:p>
            <a:pPr lvl="1"/>
            <a:r>
              <a:rPr lang="en-US" dirty="0" smtClean="0"/>
              <a:t>Pure protein standards</a:t>
            </a:r>
          </a:p>
          <a:p>
            <a:pPr lvl="1"/>
            <a:r>
              <a:rPr lang="en-US" dirty="0" smtClean="0"/>
              <a:t>Synthetic peptides</a:t>
            </a:r>
          </a:p>
          <a:p>
            <a:r>
              <a:rPr lang="en-US" dirty="0" smtClean="0"/>
              <a:t>Protein targets from literature</a:t>
            </a:r>
          </a:p>
          <a:p>
            <a:pPr lvl="1"/>
            <a:r>
              <a:rPr lang="en-US" dirty="0" smtClean="0"/>
              <a:t>Potential peptides previously studied by MS</a:t>
            </a:r>
          </a:p>
          <a:p>
            <a:pPr lvl="1"/>
            <a:r>
              <a:rPr lang="en-US" dirty="0" smtClean="0"/>
              <a:t>Proteins in pathways of interest</a:t>
            </a:r>
          </a:p>
          <a:p>
            <a:r>
              <a:rPr lang="en-US" dirty="0" smtClean="0"/>
              <a:t>No idea?</a:t>
            </a:r>
          </a:p>
          <a:p>
            <a:pPr lvl="1"/>
            <a:endParaRPr lang="en-US" dirty="0"/>
          </a:p>
        </p:txBody>
      </p:sp>
    </p:spTree>
    <p:extLst>
      <p:ext uri="{BB962C8B-B14F-4D97-AF65-F5344CB8AC3E}">
        <p14:creationId xmlns:p14="http://schemas.microsoft.com/office/powerpoint/2010/main" val="4184069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Empirical LC-MS/MS Data</a:t>
            </a:r>
            <a:endParaRPr lang="en-US" sz="3600" dirty="0"/>
          </a:p>
        </p:txBody>
      </p:sp>
      <p:sp>
        <p:nvSpPr>
          <p:cNvPr id="3" name="Content Placeholder 2"/>
          <p:cNvSpPr>
            <a:spLocks noGrp="1"/>
          </p:cNvSpPr>
          <p:nvPr>
            <p:ph idx="1"/>
          </p:nvPr>
        </p:nvSpPr>
        <p:spPr>
          <a:xfrm>
            <a:off x="457200" y="1295400"/>
            <a:ext cx="8229600" cy="4525963"/>
          </a:xfrm>
        </p:spPr>
        <p:txBody>
          <a:bodyPr>
            <a:normAutofit/>
          </a:bodyPr>
          <a:lstStyle/>
          <a:p>
            <a:r>
              <a:rPr lang="en-US" sz="2800" dirty="0" smtClean="0"/>
              <a:t>Consult the data!</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2057400"/>
            <a:ext cx="86677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457200" y="5227637"/>
            <a:ext cx="8229600" cy="11731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Empirical data are your best starting point</a:t>
            </a:r>
          </a:p>
          <a:p>
            <a:r>
              <a:rPr lang="en-US" dirty="0" smtClean="0"/>
              <a:t>Peptides fragment similarly on different instruments, so use HRAM data as your guide!</a:t>
            </a:r>
            <a:endParaRPr lang="en-US" dirty="0"/>
          </a:p>
        </p:txBody>
      </p:sp>
    </p:spTree>
    <p:extLst>
      <p:ext uri="{BB962C8B-B14F-4D97-AF65-F5344CB8AC3E}">
        <p14:creationId xmlns:p14="http://schemas.microsoft.com/office/powerpoint/2010/main" val="915492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How do I use empirical data from LC-MS/MS experiments?</a:t>
            </a:r>
            <a:endParaRPr lang="en-US" sz="3200" dirty="0"/>
          </a:p>
        </p:txBody>
      </p:sp>
      <p:sp>
        <p:nvSpPr>
          <p:cNvPr id="3" name="Content Placeholder 2"/>
          <p:cNvSpPr>
            <a:spLocks noGrp="1"/>
          </p:cNvSpPr>
          <p:nvPr>
            <p:ph idx="1"/>
          </p:nvPr>
        </p:nvSpPr>
        <p:spPr/>
        <p:txBody>
          <a:bodyPr/>
          <a:lstStyle/>
          <a:p>
            <a:r>
              <a:rPr lang="en-US" dirty="0" smtClean="0"/>
              <a:t>Search the data against proteomic libraries</a:t>
            </a:r>
          </a:p>
          <a:p>
            <a:r>
              <a:rPr lang="en-US" dirty="0" smtClean="0"/>
              <a:t>Identify peptides with certain confidence</a:t>
            </a:r>
          </a:p>
          <a:p>
            <a:r>
              <a:rPr lang="en-US" dirty="0" smtClean="0"/>
              <a:t>Generate a list of peptides unique to a protein</a:t>
            </a:r>
          </a:p>
          <a:p>
            <a:r>
              <a:rPr lang="en-US" dirty="0" smtClean="0"/>
              <a:t>Target those peptides!</a:t>
            </a:r>
          </a:p>
        </p:txBody>
      </p:sp>
      <p:pic>
        <p:nvPicPr>
          <p:cNvPr id="2050" name="Picture 2" descr="C:\Users\susan.abbatiello\AppData\Local\Microsoft\Windows\Temporary Internet Files\Content.IE5\7TNYIMBR\bullseye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429000"/>
            <a:ext cx="4064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054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Targets from Literature</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“Hypothesis-driven” </a:t>
            </a:r>
            <a:r>
              <a:rPr lang="en-US" dirty="0" err="1" smtClean="0"/>
              <a:t>vs</a:t>
            </a:r>
            <a:r>
              <a:rPr lang="en-US" dirty="0" smtClean="0"/>
              <a:t> “Discovery-driven”</a:t>
            </a:r>
          </a:p>
          <a:p>
            <a:pPr lvl="1"/>
            <a:r>
              <a:rPr lang="en-US" dirty="0" smtClean="0"/>
              <a:t>Data other than MS data point to certain targets</a:t>
            </a:r>
          </a:p>
          <a:p>
            <a:pPr lvl="1"/>
            <a:r>
              <a:rPr lang="en-US" dirty="0" smtClean="0"/>
              <a:t>Proteins or protein pathways are indicated</a:t>
            </a:r>
          </a:p>
          <a:p>
            <a:pPr lvl="1"/>
            <a:r>
              <a:rPr lang="en-US" dirty="0" smtClean="0"/>
              <a:t>No peptide data</a:t>
            </a:r>
            <a:endParaRPr lang="en-US" dirty="0"/>
          </a:p>
        </p:txBody>
      </p:sp>
      <p:sp>
        <p:nvSpPr>
          <p:cNvPr id="4" name="AutoShape 2" descr="Image result for western blo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stern blo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3429000"/>
            <a:ext cx="3190875" cy="1428750"/>
          </a:xfrm>
          <a:prstGeom prst="rect">
            <a:avLst/>
          </a:prstGeom>
        </p:spPr>
      </p:pic>
      <p:sp>
        <p:nvSpPr>
          <p:cNvPr id="7" name="Rectangle 6"/>
          <p:cNvSpPr/>
          <p:nvPr/>
        </p:nvSpPr>
        <p:spPr>
          <a:xfrm>
            <a:off x="6781800" y="4857750"/>
            <a:ext cx="2362200" cy="276999"/>
          </a:xfrm>
          <a:prstGeom prst="rect">
            <a:avLst/>
          </a:prstGeom>
        </p:spPr>
        <p:txBody>
          <a:bodyPr wrap="square">
            <a:spAutoFit/>
          </a:bodyPr>
          <a:lstStyle/>
          <a:p>
            <a:r>
              <a:rPr lang="en-US" sz="1200" dirty="0"/>
              <a:t>http://</a:t>
            </a:r>
            <a:r>
              <a:rPr lang="en-US" sz="1200" dirty="0" smtClean="0"/>
              <a:t>www.bio-rad.com</a:t>
            </a:r>
            <a:endParaRPr lang="en-US" sz="1200" dirty="0"/>
          </a:p>
        </p:txBody>
      </p:sp>
      <p:pic>
        <p:nvPicPr>
          <p:cNvPr id="3077" name="Picture 5" descr="C:\Users\susan.abbatiello\AppData\Local\Microsoft\Windows\Temporary Internet Files\Content.IE5\ERKYMMFQ\Question-Gir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733800"/>
            <a:ext cx="2649764" cy="299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8437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600" dirty="0" smtClean="0"/>
              <a:t>Protein Targets from </a:t>
            </a:r>
            <a:r>
              <a:rPr lang="en-US" sz="3600" dirty="0" smtClean="0"/>
              <a:t>the Internet!</a:t>
            </a:r>
            <a:endParaRPr lang="en-US" sz="3600" dirty="0"/>
          </a:p>
        </p:txBody>
      </p:sp>
      <p:sp>
        <p:nvSpPr>
          <p:cNvPr id="3" name="Content Placeholder 2"/>
          <p:cNvSpPr>
            <a:spLocks noGrp="1"/>
          </p:cNvSpPr>
          <p:nvPr>
            <p:ph idx="1"/>
          </p:nvPr>
        </p:nvSpPr>
        <p:spPr>
          <a:xfrm>
            <a:off x="457200" y="838200"/>
            <a:ext cx="8229600" cy="4525963"/>
          </a:xfrm>
        </p:spPr>
        <p:txBody>
          <a:bodyPr>
            <a:normAutofit/>
          </a:bodyPr>
          <a:lstStyle/>
          <a:p>
            <a:r>
              <a:rPr lang="en-US" sz="2800" dirty="0" smtClean="0"/>
              <a:t>Consult the data</a:t>
            </a:r>
            <a:r>
              <a:rPr lang="en-US" sz="2800" dirty="0" smtClean="0"/>
              <a:t>!</a:t>
            </a:r>
          </a:p>
          <a:p>
            <a:pPr lvl="1"/>
            <a:r>
              <a:rPr lang="en-US" sz="2400" dirty="0" smtClean="0"/>
              <a:t>Check publicly available databases for empirical results</a:t>
            </a:r>
          </a:p>
          <a:p>
            <a:pPr lvl="1"/>
            <a:r>
              <a:rPr lang="en-US" sz="2400" dirty="0" smtClean="0"/>
              <a:t>HPM</a:t>
            </a:r>
          </a:p>
          <a:p>
            <a:pPr lvl="1"/>
            <a:r>
              <a:rPr lang="en-US" sz="2400" dirty="0" smtClean="0"/>
              <a:t>PRIDE</a:t>
            </a:r>
          </a:p>
          <a:p>
            <a:pPr lvl="1"/>
            <a:r>
              <a:rPr lang="en-US" sz="2400" dirty="0" smtClean="0"/>
              <a:t>GPMDB</a:t>
            </a:r>
          </a:p>
          <a:p>
            <a:pPr lvl="1"/>
            <a:r>
              <a:rPr lang="en-US" sz="2400" dirty="0" err="1" smtClean="0"/>
              <a:t>PeptideAtlas</a:t>
            </a:r>
            <a:endParaRPr lang="en-US" sz="2400" dirty="0" smtClean="0"/>
          </a:p>
          <a:p>
            <a:pPr lvl="1"/>
            <a:r>
              <a:rPr lang="en-US" sz="2400" dirty="0" err="1" smtClean="0"/>
              <a:t>SRMAtlas</a:t>
            </a:r>
            <a:endParaRPr lang="en-US" sz="2400" dirty="0" smtClean="0"/>
          </a:p>
          <a:p>
            <a:pPr lvl="1"/>
            <a:r>
              <a:rPr lang="en-US" sz="2400" dirty="0" err="1" smtClean="0"/>
              <a:t>NISTLibraries</a:t>
            </a:r>
            <a:endParaRPr lang="en-US" sz="2400" dirty="0" smtClean="0"/>
          </a:p>
          <a:p>
            <a:pPr lvl="1"/>
            <a:r>
              <a:rPr lang="en-US" sz="2400" dirty="0" smtClean="0"/>
              <a:t>Panorama</a:t>
            </a:r>
            <a:endParaRPr lang="en-US" sz="2400" dirty="0"/>
          </a:p>
          <a:p>
            <a:pPr lvl="1"/>
            <a:r>
              <a:rPr lang="en-US" sz="2400" dirty="0" smtClean="0"/>
              <a:t>Passport</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5791"/>
          <a:stretch/>
        </p:blipFill>
        <p:spPr bwMode="auto">
          <a:xfrm>
            <a:off x="3081568" y="1752600"/>
            <a:ext cx="5910032" cy="4690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6443246"/>
            <a:ext cx="8686800" cy="338554"/>
          </a:xfrm>
          <a:prstGeom prst="rect">
            <a:avLst/>
          </a:prstGeom>
          <a:noFill/>
        </p:spPr>
        <p:txBody>
          <a:bodyPr wrap="square" rtlCol="0">
            <a:spAutoFit/>
          </a:bodyPr>
          <a:lstStyle/>
          <a:p>
            <a:r>
              <a:rPr lang="en-US" sz="1600" dirty="0" smtClean="0"/>
              <a:t>“A month in the laboratory can often save an hour in the library” – Frank </a:t>
            </a:r>
            <a:r>
              <a:rPr lang="en-US" sz="1600" dirty="0" err="1" smtClean="0"/>
              <a:t>Westheimer</a:t>
            </a:r>
            <a:r>
              <a:rPr lang="en-US" sz="1600" dirty="0" smtClean="0"/>
              <a:t>, Harvard Chemist</a:t>
            </a:r>
            <a:endParaRPr lang="en-US" sz="1600" dirty="0"/>
          </a:p>
        </p:txBody>
      </p:sp>
    </p:spTree>
    <p:extLst>
      <p:ext uri="{BB962C8B-B14F-4D97-AF65-F5344CB8AC3E}">
        <p14:creationId xmlns:p14="http://schemas.microsoft.com/office/powerpoint/2010/main" val="42715224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715962"/>
          </a:xfrm>
        </p:spPr>
        <p:txBody>
          <a:bodyPr>
            <a:noAutofit/>
          </a:bodyPr>
          <a:lstStyle/>
          <a:p>
            <a:r>
              <a:rPr lang="en-US" sz="3200" dirty="0" smtClean="0"/>
              <a:t>Protein (peptide) Targets from Public Resources:</a:t>
            </a:r>
            <a:r>
              <a:rPr lang="en-US" sz="3200" dirty="0"/>
              <a:t/>
            </a:r>
            <a:br>
              <a:rPr lang="en-US" sz="3200" dirty="0"/>
            </a:br>
            <a:r>
              <a:rPr lang="en-US" sz="3200" dirty="0"/>
              <a:t>Passport </a:t>
            </a:r>
            <a:r>
              <a:rPr lang="en-US" sz="2400" dirty="0"/>
              <a:t>(http://passport.maccosslab.org</a:t>
            </a:r>
            <a:r>
              <a:rPr lang="en-US" sz="2400" dirty="0" smtClean="0"/>
              <a:t>/)</a:t>
            </a:r>
            <a:endParaRPr lang="en-US" sz="2400"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722" r="16250" b="10748"/>
          <a:stretch/>
        </p:blipFill>
        <p:spPr bwMode="auto">
          <a:xfrm>
            <a:off x="35512" y="1676400"/>
            <a:ext cx="9055607" cy="4716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2167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and Concepts</a:t>
            </a:r>
            <a:br>
              <a:rPr lang="en-US" dirty="0" smtClean="0"/>
            </a:br>
            <a:r>
              <a:rPr lang="en-US" dirty="0" smtClean="0"/>
              <a:t>Day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Absolute Quantitation and Method Validation</a:t>
            </a:r>
          </a:p>
          <a:p>
            <a:pPr lvl="1"/>
            <a:r>
              <a:rPr lang="en-US" dirty="0" smtClean="0"/>
              <a:t>Appropriate experimental design</a:t>
            </a:r>
          </a:p>
          <a:p>
            <a:pPr lvl="1"/>
            <a:r>
              <a:rPr lang="en-US" dirty="0" smtClean="0"/>
              <a:t>Internal standards</a:t>
            </a:r>
          </a:p>
          <a:p>
            <a:r>
              <a:rPr lang="en-US" dirty="0" smtClean="0"/>
              <a:t>Calibration curves</a:t>
            </a:r>
          </a:p>
          <a:p>
            <a:pPr lvl="1"/>
            <a:r>
              <a:rPr lang="en-US" dirty="0" smtClean="0"/>
              <a:t>Appropriate design and execution</a:t>
            </a:r>
          </a:p>
          <a:p>
            <a:pPr lvl="1"/>
            <a:r>
              <a:rPr lang="en-US" dirty="0" smtClean="0"/>
              <a:t>Statistical analysis, LOD/LOQ calculations</a:t>
            </a:r>
          </a:p>
          <a:p>
            <a:r>
              <a:rPr lang="en-US" dirty="0" smtClean="0"/>
              <a:t>Peptide Stability</a:t>
            </a:r>
          </a:p>
          <a:p>
            <a:r>
              <a:rPr lang="en-US" dirty="0" smtClean="0"/>
              <a:t>Method Reproducibility</a:t>
            </a:r>
          </a:p>
          <a:p>
            <a:r>
              <a:rPr lang="en-US" dirty="0" smtClean="0"/>
              <a:t>Method </a:t>
            </a:r>
            <a:r>
              <a:rPr lang="en-US" dirty="0" err="1" smtClean="0"/>
              <a:t>Repeatibility</a:t>
            </a:r>
            <a:endParaRPr lang="en-US" dirty="0"/>
          </a:p>
        </p:txBody>
      </p:sp>
    </p:spTree>
    <p:extLst>
      <p:ext uri="{BB962C8B-B14F-4D97-AF65-F5344CB8AC3E}">
        <p14:creationId xmlns:p14="http://schemas.microsoft.com/office/powerpoint/2010/main" val="824690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Protein (peptide) </a:t>
            </a:r>
            <a:r>
              <a:rPr lang="en-US" sz="3200" dirty="0"/>
              <a:t>Targets from Public Resources:</a:t>
            </a:r>
            <a:br>
              <a:rPr lang="en-US" sz="3200" dirty="0"/>
            </a:br>
            <a:r>
              <a:rPr lang="en-US" sz="3200" dirty="0" smtClean="0"/>
              <a:t>CPTAC Assay Portal </a:t>
            </a:r>
            <a:r>
              <a:rPr lang="en-US" sz="2400" dirty="0" smtClean="0"/>
              <a:t>(https://assays.cancer.gov)</a:t>
            </a:r>
            <a:endParaRPr lang="en-US" sz="2400"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43" t="8737" r="27831" b="8294"/>
          <a:stretch/>
        </p:blipFill>
        <p:spPr bwMode="auto">
          <a:xfrm>
            <a:off x="3886200" y="1413029"/>
            <a:ext cx="5202636" cy="5368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600200"/>
            <a:ext cx="3331764" cy="4525963"/>
          </a:xfrm>
        </p:spPr>
        <p:txBody>
          <a:bodyPr>
            <a:normAutofit/>
          </a:bodyPr>
          <a:lstStyle/>
          <a:p>
            <a:r>
              <a:rPr lang="en-US" sz="2400" dirty="0" smtClean="0"/>
              <a:t>Assays developed with internal standards</a:t>
            </a:r>
          </a:p>
          <a:p>
            <a:r>
              <a:rPr lang="en-US" sz="2400" dirty="0" smtClean="0"/>
              <a:t>Experimental details</a:t>
            </a:r>
          </a:p>
          <a:p>
            <a:r>
              <a:rPr lang="en-US" sz="2400" dirty="0" smtClean="0"/>
              <a:t>LOD/LOQ</a:t>
            </a:r>
          </a:p>
          <a:p>
            <a:r>
              <a:rPr lang="en-US" sz="2400" dirty="0" smtClean="0"/>
              <a:t>Precision</a:t>
            </a:r>
          </a:p>
          <a:p>
            <a:r>
              <a:rPr lang="en-US" sz="2400" dirty="0" err="1" smtClean="0"/>
              <a:t>Repeatibility</a:t>
            </a:r>
            <a:r>
              <a:rPr lang="en-US" sz="2400" dirty="0" smtClean="0"/>
              <a:t> </a:t>
            </a:r>
            <a:endParaRPr lang="en-US" sz="2400" dirty="0"/>
          </a:p>
        </p:txBody>
      </p:sp>
      <p:sp>
        <p:nvSpPr>
          <p:cNvPr id="4" name="TextBox 3"/>
          <p:cNvSpPr txBox="1"/>
          <p:nvPr/>
        </p:nvSpPr>
        <p:spPr>
          <a:xfrm>
            <a:off x="152400" y="6553200"/>
            <a:ext cx="3641766" cy="646331"/>
          </a:xfrm>
          <a:prstGeom prst="rect">
            <a:avLst/>
          </a:prstGeom>
          <a:noFill/>
        </p:spPr>
        <p:txBody>
          <a:bodyPr wrap="none" rtlCol="0">
            <a:spAutoFit/>
          </a:bodyPr>
          <a:lstStyle/>
          <a:p>
            <a:r>
              <a:rPr lang="en-US" dirty="0"/>
              <a:t>https://assays.cancer.gov/CPTAC-795</a:t>
            </a:r>
          </a:p>
          <a:p>
            <a:endParaRPr lang="en-US" dirty="0"/>
          </a:p>
        </p:txBody>
      </p:sp>
    </p:spTree>
    <p:extLst>
      <p:ext uri="{BB962C8B-B14F-4D97-AF65-F5344CB8AC3E}">
        <p14:creationId xmlns:p14="http://schemas.microsoft.com/office/powerpoint/2010/main" val="35054522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No Idea?</a:t>
            </a:r>
            <a:endParaRPr lang="en-US" sz="3600"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Generate the Data!</a:t>
            </a:r>
          </a:p>
          <a:p>
            <a:r>
              <a:rPr lang="en-US" dirty="0" smtClean="0"/>
              <a:t>Start with general “rules”</a:t>
            </a:r>
          </a:p>
          <a:p>
            <a:pPr lvl="1"/>
            <a:r>
              <a:rPr lang="en-US" dirty="0" err="1" smtClean="0"/>
              <a:t>Proteotypic</a:t>
            </a:r>
            <a:r>
              <a:rPr lang="en-US" dirty="0" smtClean="0"/>
              <a:t> peptide</a:t>
            </a:r>
          </a:p>
          <a:p>
            <a:pPr lvl="1"/>
            <a:r>
              <a:rPr lang="en-US" dirty="0" smtClean="0"/>
              <a:t>Missed cleavages</a:t>
            </a:r>
          </a:p>
          <a:p>
            <a:pPr lvl="1"/>
            <a:r>
              <a:rPr lang="en-US" dirty="0" smtClean="0"/>
              <a:t>Optimal Length</a:t>
            </a:r>
          </a:p>
          <a:p>
            <a:pPr lvl="1"/>
            <a:r>
              <a:rPr lang="en-US" dirty="0" smtClean="0"/>
              <a:t>Not close to N-terminus</a:t>
            </a:r>
          </a:p>
          <a:p>
            <a:pPr lvl="1"/>
            <a:r>
              <a:rPr lang="en-US" dirty="0" smtClean="0"/>
              <a:t>Exclude labile amino acids</a:t>
            </a:r>
          </a:p>
          <a:p>
            <a:pPr lvl="2"/>
            <a:r>
              <a:rPr lang="en-US" dirty="0" smtClean="0"/>
              <a:t>Met (oxidation)</a:t>
            </a:r>
          </a:p>
          <a:p>
            <a:pPr lvl="2"/>
            <a:r>
              <a:rPr lang="en-US" dirty="0" smtClean="0"/>
              <a:t>N-terminal </a:t>
            </a:r>
            <a:r>
              <a:rPr lang="en-US" dirty="0" err="1" smtClean="0"/>
              <a:t>Gln</a:t>
            </a:r>
            <a:r>
              <a:rPr lang="en-US" dirty="0" smtClean="0"/>
              <a:t> (cyclization)</a:t>
            </a:r>
          </a:p>
          <a:p>
            <a:pPr lvl="2"/>
            <a:r>
              <a:rPr lang="en-US" dirty="0" smtClean="0"/>
              <a:t>Cysteine (reduction/alkylation)</a:t>
            </a:r>
          </a:p>
          <a:p>
            <a:pPr lvl="1"/>
            <a:r>
              <a:rPr lang="en-US" dirty="0" smtClean="0"/>
              <a:t>Beware of PTMs</a:t>
            </a:r>
          </a:p>
          <a:p>
            <a:pPr lvl="1"/>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507808"/>
            <a:ext cx="2740343" cy="3673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879408"/>
            <a:ext cx="2740343" cy="3673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019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Examples Using Empirical Data</a:t>
            </a:r>
            <a:endParaRPr lang="en-US" sz="3600" dirty="0"/>
          </a:p>
        </p:txBody>
      </p:sp>
      <p:sp>
        <p:nvSpPr>
          <p:cNvPr id="3" name="Content Placeholder 2"/>
          <p:cNvSpPr>
            <a:spLocks noGrp="1"/>
          </p:cNvSpPr>
          <p:nvPr>
            <p:ph idx="1"/>
          </p:nvPr>
        </p:nvSpPr>
        <p:spPr>
          <a:xfrm>
            <a:off x="457200" y="1295400"/>
            <a:ext cx="8229600" cy="1828800"/>
          </a:xfrm>
        </p:spPr>
        <p:txBody>
          <a:bodyPr>
            <a:normAutofit/>
          </a:bodyPr>
          <a:lstStyle/>
          <a:p>
            <a:pPr marL="461963" indent="-461963">
              <a:buNone/>
            </a:pPr>
            <a:r>
              <a:rPr lang="en-US" sz="2800" dirty="0" smtClean="0"/>
              <a:t>Q: I have spectral libraries! </a:t>
            </a:r>
            <a:r>
              <a:rPr lang="en-US" sz="2800" dirty="0" smtClean="0"/>
              <a:t>How do I pick the best peptide transitions?</a:t>
            </a:r>
          </a:p>
          <a:p>
            <a:pPr marL="0" indent="0">
              <a:buNone/>
            </a:pPr>
            <a:r>
              <a:rPr lang="en-US" sz="2800" dirty="0" smtClean="0"/>
              <a:t>A: Look at the data!</a:t>
            </a:r>
            <a:endParaRPr lang="en-US" sz="2800" dirty="0"/>
          </a:p>
        </p:txBody>
      </p:sp>
      <p:pic>
        <p:nvPicPr>
          <p:cNvPr id="5" name="Picture 17"/>
          <p:cNvPicPr>
            <a:picLocks noChangeAspect="1" noChangeArrowheads="1"/>
          </p:cNvPicPr>
          <p:nvPr/>
        </p:nvPicPr>
        <p:blipFill>
          <a:blip r:embed="rId2" cstate="print"/>
          <a:srcRect/>
          <a:stretch>
            <a:fillRect/>
          </a:stretch>
        </p:blipFill>
        <p:spPr bwMode="auto">
          <a:xfrm>
            <a:off x="5715000" y="3150617"/>
            <a:ext cx="898525" cy="1219200"/>
          </a:xfrm>
          <a:prstGeom prst="rect">
            <a:avLst/>
          </a:prstGeom>
          <a:noFill/>
          <a:ln w="9525">
            <a:noFill/>
            <a:miter lim="800000"/>
            <a:headEnd/>
            <a:tailEnd/>
          </a:ln>
        </p:spPr>
      </p:pic>
      <p:sp>
        <p:nvSpPr>
          <p:cNvPr id="6" name="Bent Arrow 5"/>
          <p:cNvSpPr/>
          <p:nvPr/>
        </p:nvSpPr>
        <p:spPr bwMode="auto">
          <a:xfrm rot="10800000">
            <a:off x="7010400" y="5000348"/>
            <a:ext cx="1219200" cy="457200"/>
          </a:xfrm>
          <a:prstGeom prst="bentArrow">
            <a:avLst>
              <a:gd name="adj1" fmla="val 25000"/>
              <a:gd name="adj2" fmla="val 25000"/>
              <a:gd name="adj3" fmla="val 25000"/>
              <a:gd name="adj4" fmla="val 43750"/>
            </a:avLst>
          </a:prstGeom>
          <a:solidFill>
            <a:srgbClr val="006699"/>
          </a:solidFill>
          <a:ln w="9525" cap="flat" cmpd="sng" algn="ctr">
            <a:solidFill>
              <a:schemeClr val="tx1"/>
            </a:solidFill>
            <a:prstDash val="solid"/>
            <a:round/>
            <a:headEnd type="none" w="med" len="med"/>
            <a:tailEnd type="none" w="med" len="med"/>
          </a:ln>
          <a:effectLst/>
        </p:spPr>
        <p:txBody>
          <a:bodyPr/>
          <a:lstStyle/>
          <a:p>
            <a:pPr>
              <a:spcBef>
                <a:spcPct val="50000"/>
              </a:spcBef>
              <a:defRPr/>
            </a:pPr>
            <a:endParaRPr lang="en-US">
              <a:ea typeface="+mn-ea"/>
              <a:cs typeface="+mn-cs"/>
            </a:endParaRPr>
          </a:p>
        </p:txBody>
      </p:sp>
      <p:sp>
        <p:nvSpPr>
          <p:cNvPr id="7" name="Left Arrow 74"/>
          <p:cNvSpPr>
            <a:spLocks noChangeArrowheads="1"/>
          </p:cNvSpPr>
          <p:nvPr/>
        </p:nvSpPr>
        <p:spPr bwMode="auto">
          <a:xfrm rot="10800000">
            <a:off x="6781800" y="3554766"/>
            <a:ext cx="762000" cy="228600"/>
          </a:xfrm>
          <a:prstGeom prst="leftArrow">
            <a:avLst>
              <a:gd name="adj1" fmla="val 50000"/>
              <a:gd name="adj2" fmla="val 50000"/>
            </a:avLst>
          </a:prstGeom>
          <a:solidFill>
            <a:srgbClr val="006699"/>
          </a:solidFill>
          <a:ln w="9525" algn="ctr">
            <a:solidFill>
              <a:schemeClr val="tx1"/>
            </a:solidFill>
            <a:round/>
            <a:headEnd/>
            <a:tailEnd/>
          </a:ln>
        </p:spPr>
        <p:txBody>
          <a:bodyPr/>
          <a:lstStyle/>
          <a:p>
            <a:pPr>
              <a:spcBef>
                <a:spcPct val="50000"/>
              </a:spcBef>
            </a:pPr>
            <a:endParaRPr lang="en-US"/>
          </a:p>
        </p:txBody>
      </p:sp>
      <p:sp>
        <p:nvSpPr>
          <p:cNvPr id="8" name="Rectangle 75"/>
          <p:cNvSpPr>
            <a:spLocks noChangeArrowheads="1"/>
          </p:cNvSpPr>
          <p:nvPr/>
        </p:nvSpPr>
        <p:spPr bwMode="auto">
          <a:xfrm>
            <a:off x="4148137" y="3179101"/>
            <a:ext cx="990600" cy="954087"/>
          </a:xfrm>
          <a:prstGeom prst="rect">
            <a:avLst/>
          </a:prstGeom>
          <a:noFill/>
          <a:ln w="9525">
            <a:solidFill>
              <a:srgbClr val="006699"/>
            </a:solidFill>
            <a:prstDash val="dash"/>
            <a:miter lim="800000"/>
            <a:headEnd/>
            <a:tailEnd/>
          </a:ln>
        </p:spPr>
        <p:txBody>
          <a:bodyPr>
            <a:spAutoFit/>
          </a:bodyPr>
          <a:lstStyle/>
          <a:p>
            <a:pPr algn="ctr"/>
            <a:r>
              <a:rPr lang="en-US" sz="1400" dirty="0"/>
              <a:t>Selection of </a:t>
            </a:r>
            <a:br>
              <a:rPr lang="en-US" sz="1400" dirty="0"/>
            </a:br>
            <a:r>
              <a:rPr lang="en-US" sz="1400" dirty="0"/>
              <a:t>123 target </a:t>
            </a:r>
            <a:br>
              <a:rPr lang="en-US" sz="1400" dirty="0"/>
            </a:br>
            <a:r>
              <a:rPr lang="en-US" sz="1400" dirty="0"/>
              <a:t>peptides</a:t>
            </a:r>
          </a:p>
        </p:txBody>
      </p:sp>
      <p:sp>
        <p:nvSpPr>
          <p:cNvPr id="9" name="Rectangle 76"/>
          <p:cNvSpPr>
            <a:spLocks noChangeArrowheads="1"/>
          </p:cNvSpPr>
          <p:nvPr/>
        </p:nvSpPr>
        <p:spPr bwMode="auto">
          <a:xfrm>
            <a:off x="5334000" y="4372992"/>
            <a:ext cx="1828800" cy="307777"/>
          </a:xfrm>
          <a:prstGeom prst="rect">
            <a:avLst/>
          </a:prstGeom>
          <a:noFill/>
          <a:ln w="9525">
            <a:solidFill>
              <a:srgbClr val="006699"/>
            </a:solidFill>
            <a:prstDash val="dash"/>
            <a:miter lim="800000"/>
            <a:headEnd/>
            <a:tailEnd/>
          </a:ln>
        </p:spPr>
        <p:txBody>
          <a:bodyPr wrap="square">
            <a:spAutoFit/>
          </a:bodyPr>
          <a:lstStyle/>
          <a:p>
            <a:pPr algn="ctr"/>
            <a:r>
              <a:rPr lang="en-US" sz="1400" dirty="0"/>
              <a:t>Top </a:t>
            </a:r>
            <a:r>
              <a:rPr lang="en-US" sz="1400" dirty="0" smtClean="0"/>
              <a:t>8-10 </a:t>
            </a:r>
            <a:r>
              <a:rPr lang="en-US" sz="1400" dirty="0"/>
              <a:t>Product Ions </a:t>
            </a:r>
          </a:p>
        </p:txBody>
      </p:sp>
      <p:pic>
        <p:nvPicPr>
          <p:cNvPr id="16" name="Picture 17"/>
          <p:cNvPicPr>
            <a:picLocks noChangeAspect="1" noChangeArrowheads="1"/>
          </p:cNvPicPr>
          <p:nvPr/>
        </p:nvPicPr>
        <p:blipFill>
          <a:blip r:embed="rId2" cstate="print"/>
          <a:srcRect/>
          <a:stretch>
            <a:fillRect/>
          </a:stretch>
        </p:blipFill>
        <p:spPr bwMode="auto">
          <a:xfrm>
            <a:off x="5883275" y="4847949"/>
            <a:ext cx="898525" cy="1219200"/>
          </a:xfrm>
          <a:prstGeom prst="rect">
            <a:avLst/>
          </a:prstGeom>
          <a:noFill/>
          <a:ln w="9525">
            <a:noFill/>
            <a:miter lim="800000"/>
            <a:headEnd/>
            <a:tailEnd/>
          </a:ln>
        </p:spPr>
      </p:pic>
      <p:sp>
        <p:nvSpPr>
          <p:cNvPr id="18" name="Rectangle 87"/>
          <p:cNvSpPr>
            <a:spLocks noChangeArrowheads="1"/>
          </p:cNvSpPr>
          <p:nvPr/>
        </p:nvSpPr>
        <p:spPr bwMode="auto">
          <a:xfrm>
            <a:off x="5313285" y="6067149"/>
            <a:ext cx="2143125" cy="523875"/>
          </a:xfrm>
          <a:prstGeom prst="rect">
            <a:avLst/>
          </a:prstGeom>
          <a:noFill/>
          <a:ln w="9525">
            <a:solidFill>
              <a:srgbClr val="006699"/>
            </a:solidFill>
            <a:prstDash val="dash"/>
            <a:miter lim="800000"/>
            <a:headEnd/>
            <a:tailEnd/>
          </a:ln>
        </p:spPr>
        <p:txBody>
          <a:bodyPr>
            <a:spAutoFit/>
          </a:bodyPr>
          <a:lstStyle/>
          <a:p>
            <a:pPr marL="115888" indent="-115888">
              <a:buFont typeface="Arial" pitchFamily="34" charset="0"/>
              <a:buChar char="•"/>
            </a:pPr>
            <a:r>
              <a:rPr lang="en-US" sz="1400" dirty="0"/>
              <a:t>Selection of best </a:t>
            </a:r>
            <a:r>
              <a:rPr lang="en-US" sz="1400" dirty="0" smtClean="0"/>
              <a:t>3-5 </a:t>
            </a:r>
            <a:r>
              <a:rPr lang="en-US" sz="1400" dirty="0"/>
              <a:t>ions</a:t>
            </a:r>
          </a:p>
          <a:p>
            <a:pPr marL="115888" indent="-115888">
              <a:buFont typeface="Arial" pitchFamily="34" charset="0"/>
              <a:buChar char="•"/>
            </a:pPr>
            <a:r>
              <a:rPr lang="en-US" sz="1400" dirty="0"/>
              <a:t>CE Calculation</a:t>
            </a:r>
          </a:p>
        </p:txBody>
      </p:sp>
      <p:sp>
        <p:nvSpPr>
          <p:cNvPr id="19" name="Rectangle 89"/>
          <p:cNvSpPr>
            <a:spLocks noChangeArrowheads="1"/>
          </p:cNvSpPr>
          <p:nvPr/>
        </p:nvSpPr>
        <p:spPr bwMode="auto">
          <a:xfrm>
            <a:off x="1176337" y="5334000"/>
            <a:ext cx="2971800" cy="646331"/>
          </a:xfrm>
          <a:prstGeom prst="rect">
            <a:avLst/>
          </a:prstGeom>
          <a:noFill/>
          <a:ln w="28575">
            <a:solidFill>
              <a:srgbClr val="006699"/>
            </a:solidFill>
            <a:prstDash val="sysDot"/>
            <a:miter lim="800000"/>
            <a:headEnd/>
            <a:tailEnd/>
          </a:ln>
        </p:spPr>
        <p:txBody>
          <a:bodyPr wrap="square">
            <a:spAutoFit/>
          </a:bodyPr>
          <a:lstStyle/>
          <a:p>
            <a:pPr algn="ctr"/>
            <a:r>
              <a:rPr lang="en-US" sz="1800" b="1" dirty="0" smtClean="0">
                <a:solidFill>
                  <a:srgbClr val="C00000"/>
                </a:solidFill>
              </a:rPr>
              <a:t>Refined Transition List for</a:t>
            </a:r>
          </a:p>
          <a:p>
            <a:pPr algn="ctr"/>
            <a:r>
              <a:rPr lang="en-US" b="1" dirty="0" smtClean="0">
                <a:solidFill>
                  <a:srgbClr val="C00000"/>
                </a:solidFill>
              </a:rPr>
              <a:t>Method Optimization</a:t>
            </a:r>
            <a:endParaRPr lang="en-US" sz="1800" b="1" dirty="0">
              <a:solidFill>
                <a:srgbClr val="C00000"/>
              </a:solidFill>
            </a:endParaRPr>
          </a:p>
        </p:txBody>
      </p:sp>
      <p:sp>
        <p:nvSpPr>
          <p:cNvPr id="20" name="Left Arrow 91"/>
          <p:cNvSpPr>
            <a:spLocks noChangeArrowheads="1"/>
          </p:cNvSpPr>
          <p:nvPr/>
        </p:nvSpPr>
        <p:spPr bwMode="auto">
          <a:xfrm>
            <a:off x="4648200" y="5486400"/>
            <a:ext cx="457200" cy="228600"/>
          </a:xfrm>
          <a:prstGeom prst="leftArrow">
            <a:avLst>
              <a:gd name="adj1" fmla="val 50000"/>
              <a:gd name="adj2" fmla="val 50000"/>
            </a:avLst>
          </a:prstGeom>
          <a:solidFill>
            <a:srgbClr val="006699"/>
          </a:solidFill>
          <a:ln w="9525" algn="ctr">
            <a:solidFill>
              <a:schemeClr val="tx1"/>
            </a:solidFill>
            <a:round/>
            <a:headEnd/>
            <a:tailEnd/>
          </a:ln>
        </p:spPr>
        <p:txBody>
          <a:bodyPr/>
          <a:lstStyle/>
          <a:p>
            <a:pPr>
              <a:spcBef>
                <a:spcPct val="50000"/>
              </a:spcBef>
            </a:pPr>
            <a:endParaRPr lang="en-US"/>
          </a:p>
        </p:txBody>
      </p:sp>
      <p:pic>
        <p:nvPicPr>
          <p:cNvPr id="21" name="Picture 17"/>
          <p:cNvPicPr>
            <a:picLocks noChangeAspect="1" noChangeArrowheads="1"/>
          </p:cNvPicPr>
          <p:nvPr/>
        </p:nvPicPr>
        <p:blipFill>
          <a:blip r:embed="rId2" cstate="print"/>
          <a:srcRect/>
          <a:stretch>
            <a:fillRect/>
          </a:stretch>
        </p:blipFill>
        <p:spPr bwMode="auto">
          <a:xfrm>
            <a:off x="2530475" y="3048000"/>
            <a:ext cx="898525" cy="1219200"/>
          </a:xfrm>
          <a:prstGeom prst="rect">
            <a:avLst/>
          </a:prstGeom>
          <a:noFill/>
          <a:ln w="9525">
            <a:noFill/>
            <a:miter lim="800000"/>
            <a:headEnd/>
            <a:tailEnd/>
          </a:ln>
        </p:spPr>
      </p:pic>
      <p:sp>
        <p:nvSpPr>
          <p:cNvPr id="22" name="Rectangle 75"/>
          <p:cNvSpPr>
            <a:spLocks noChangeArrowheads="1"/>
          </p:cNvSpPr>
          <p:nvPr/>
        </p:nvSpPr>
        <p:spPr bwMode="auto">
          <a:xfrm>
            <a:off x="571130" y="3200400"/>
            <a:ext cx="1219200" cy="952500"/>
          </a:xfrm>
          <a:prstGeom prst="rect">
            <a:avLst/>
          </a:prstGeom>
          <a:noFill/>
          <a:ln w="9525">
            <a:solidFill>
              <a:srgbClr val="006699"/>
            </a:solidFill>
            <a:prstDash val="dash"/>
            <a:miter lim="800000"/>
            <a:headEnd/>
            <a:tailEnd/>
          </a:ln>
        </p:spPr>
        <p:txBody>
          <a:bodyPr>
            <a:spAutoFit/>
          </a:bodyPr>
          <a:lstStyle/>
          <a:p>
            <a:pPr algn="ctr"/>
            <a:r>
              <a:rPr lang="en-US" sz="1400" dirty="0"/>
              <a:t>DDA </a:t>
            </a:r>
            <a:br>
              <a:rPr lang="en-US" sz="1400" dirty="0"/>
            </a:br>
            <a:r>
              <a:rPr lang="en-US" sz="1400" dirty="0"/>
              <a:t>LC-MS/MS, Database search</a:t>
            </a:r>
          </a:p>
        </p:txBody>
      </p:sp>
      <p:sp>
        <p:nvSpPr>
          <p:cNvPr id="23" name="Rectangle 76"/>
          <p:cNvSpPr>
            <a:spLocks noChangeArrowheads="1"/>
          </p:cNvSpPr>
          <p:nvPr/>
        </p:nvSpPr>
        <p:spPr bwMode="auto">
          <a:xfrm>
            <a:off x="2133600" y="4267200"/>
            <a:ext cx="1676400" cy="307975"/>
          </a:xfrm>
          <a:prstGeom prst="rect">
            <a:avLst/>
          </a:prstGeom>
          <a:noFill/>
          <a:ln w="9525">
            <a:solidFill>
              <a:srgbClr val="006699"/>
            </a:solidFill>
            <a:prstDash val="dash"/>
            <a:miter lim="800000"/>
            <a:headEnd/>
            <a:tailEnd/>
          </a:ln>
        </p:spPr>
        <p:txBody>
          <a:bodyPr>
            <a:spAutoFit/>
          </a:bodyPr>
          <a:lstStyle/>
          <a:p>
            <a:pPr algn="ctr"/>
            <a:r>
              <a:rPr lang="en-US" sz="1400" smtClean="0"/>
              <a:t>Spectral Library</a:t>
            </a:r>
            <a:endParaRPr lang="en-US" sz="1400"/>
          </a:p>
        </p:txBody>
      </p:sp>
      <p:sp>
        <p:nvSpPr>
          <p:cNvPr id="24" name="TextBox 23"/>
          <p:cNvSpPr txBox="1"/>
          <p:nvPr/>
        </p:nvSpPr>
        <p:spPr>
          <a:xfrm>
            <a:off x="7772400" y="3352800"/>
            <a:ext cx="1143000" cy="646331"/>
          </a:xfrm>
          <a:prstGeom prst="rect">
            <a:avLst/>
          </a:prstGeom>
          <a:noFill/>
        </p:spPr>
        <p:txBody>
          <a:bodyPr wrap="square" rtlCol="0">
            <a:spAutoFit/>
          </a:bodyPr>
          <a:lstStyle/>
          <a:p>
            <a:r>
              <a:rPr lang="en-US" dirty="0" smtClean="0"/>
              <a:t>SRM or PRM</a:t>
            </a:r>
            <a:endParaRPr lang="en-US" dirty="0"/>
          </a:p>
        </p:txBody>
      </p:sp>
      <p:sp>
        <p:nvSpPr>
          <p:cNvPr id="25" name="Left Arrow 91"/>
          <p:cNvSpPr>
            <a:spLocks noChangeArrowheads="1"/>
          </p:cNvSpPr>
          <p:nvPr/>
        </p:nvSpPr>
        <p:spPr bwMode="auto">
          <a:xfrm rot="10800000">
            <a:off x="1905000" y="3562350"/>
            <a:ext cx="457200" cy="228600"/>
          </a:xfrm>
          <a:prstGeom prst="leftArrow">
            <a:avLst>
              <a:gd name="adj1" fmla="val 50000"/>
              <a:gd name="adj2" fmla="val 50000"/>
            </a:avLst>
          </a:prstGeom>
          <a:solidFill>
            <a:srgbClr val="006699"/>
          </a:solidFill>
          <a:ln w="9525" algn="ctr">
            <a:solidFill>
              <a:schemeClr val="tx1"/>
            </a:solidFill>
            <a:round/>
            <a:headEnd/>
            <a:tailEnd/>
          </a:ln>
        </p:spPr>
        <p:txBody>
          <a:bodyPr/>
          <a:lstStyle/>
          <a:p>
            <a:pPr>
              <a:spcBef>
                <a:spcPct val="50000"/>
              </a:spcBef>
            </a:pPr>
            <a:endParaRPr lang="en-US"/>
          </a:p>
        </p:txBody>
      </p:sp>
      <p:sp>
        <p:nvSpPr>
          <p:cNvPr id="26" name="Left Arrow 91"/>
          <p:cNvSpPr>
            <a:spLocks noChangeArrowheads="1"/>
          </p:cNvSpPr>
          <p:nvPr/>
        </p:nvSpPr>
        <p:spPr bwMode="auto">
          <a:xfrm rot="10800000">
            <a:off x="3581400" y="3554765"/>
            <a:ext cx="457200" cy="228600"/>
          </a:xfrm>
          <a:prstGeom prst="leftArrow">
            <a:avLst>
              <a:gd name="adj1" fmla="val 50000"/>
              <a:gd name="adj2" fmla="val 50000"/>
            </a:avLst>
          </a:prstGeom>
          <a:solidFill>
            <a:srgbClr val="006699"/>
          </a:solidFill>
          <a:ln w="9525" algn="ctr">
            <a:solidFill>
              <a:schemeClr val="tx1"/>
            </a:solidFill>
            <a:round/>
            <a:headEnd/>
            <a:tailEnd/>
          </a:ln>
        </p:spPr>
        <p:txBody>
          <a:bodyPr/>
          <a:lstStyle/>
          <a:p>
            <a:pPr>
              <a:spcBef>
                <a:spcPct val="50000"/>
              </a:spcBef>
            </a:pPr>
            <a:endParaRPr lang="en-US"/>
          </a:p>
        </p:txBody>
      </p:sp>
      <p:sp>
        <p:nvSpPr>
          <p:cNvPr id="27" name="Left Arrow 91"/>
          <p:cNvSpPr>
            <a:spLocks noChangeArrowheads="1"/>
          </p:cNvSpPr>
          <p:nvPr/>
        </p:nvSpPr>
        <p:spPr bwMode="auto">
          <a:xfrm rot="10800000">
            <a:off x="5257800" y="3547180"/>
            <a:ext cx="457200" cy="228600"/>
          </a:xfrm>
          <a:prstGeom prst="leftArrow">
            <a:avLst>
              <a:gd name="adj1" fmla="val 50000"/>
              <a:gd name="adj2" fmla="val 50000"/>
            </a:avLst>
          </a:prstGeom>
          <a:solidFill>
            <a:srgbClr val="006699"/>
          </a:solidFill>
          <a:ln w="9525" algn="ctr">
            <a:solidFill>
              <a:schemeClr val="tx1"/>
            </a:solidFill>
            <a:round/>
            <a:headEnd/>
            <a:tailEnd/>
          </a:ln>
        </p:spPr>
        <p:txBody>
          <a:bodyPr/>
          <a:lstStyle/>
          <a:p>
            <a:pPr>
              <a:spcBef>
                <a:spcPct val="50000"/>
              </a:spcBef>
            </a:pPr>
            <a:endParaRPr lang="en-US"/>
          </a:p>
        </p:txBody>
      </p:sp>
    </p:spTree>
    <p:extLst>
      <p:ext uri="{BB962C8B-B14F-4D97-AF65-F5344CB8AC3E}">
        <p14:creationId xmlns:p14="http://schemas.microsoft.com/office/powerpoint/2010/main" val="15028143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7868"/>
          </a:xfrm>
        </p:spPr>
        <p:txBody>
          <a:bodyPr>
            <a:normAutofit/>
          </a:bodyPr>
          <a:lstStyle/>
          <a:p>
            <a:r>
              <a:rPr lang="en-US" sz="4000" dirty="0" smtClean="0"/>
              <a:t>Which charge state do you pick?</a:t>
            </a:r>
            <a:endParaRPr lang="en-US" sz="4000" dirty="0"/>
          </a:p>
        </p:txBody>
      </p:sp>
      <p:sp>
        <p:nvSpPr>
          <p:cNvPr id="3" name="Content Placeholder 2"/>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82" y="1112506"/>
            <a:ext cx="8742618" cy="5612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5217" t="11338" b="45892"/>
          <a:stretch/>
        </p:blipFill>
        <p:spPr bwMode="auto">
          <a:xfrm>
            <a:off x="2377441" y="4114800"/>
            <a:ext cx="6537959"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4769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Some peptides are beautiful…</a:t>
            </a:r>
            <a:endParaRPr lang="en-US"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534400" cy="5478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2469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22614"/>
          </a:xfrm>
        </p:spPr>
        <p:txBody>
          <a:bodyPr>
            <a:normAutofit/>
          </a:bodyPr>
          <a:lstStyle/>
          <a:p>
            <a:r>
              <a:rPr lang="en-US" sz="3600" dirty="0" smtClean="0"/>
              <a:t>Some peptides are not…</a:t>
            </a:r>
            <a:endParaRPr lang="en-US" sz="3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12" y="1066800"/>
            <a:ext cx="8610600" cy="5527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98582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a:bodyPr>
          <a:lstStyle/>
          <a:p>
            <a:r>
              <a:rPr lang="en-US" sz="4000" dirty="0" smtClean="0"/>
              <a:t>For best results…</a:t>
            </a:r>
            <a:endParaRPr lang="en-US" sz="4000" dirty="0"/>
          </a:p>
        </p:txBody>
      </p:sp>
      <p:sp>
        <p:nvSpPr>
          <p:cNvPr id="3" name="Content Placeholder 2"/>
          <p:cNvSpPr>
            <a:spLocks noGrp="1"/>
          </p:cNvSpPr>
          <p:nvPr>
            <p:ph idx="1"/>
          </p:nvPr>
        </p:nvSpPr>
        <p:spPr>
          <a:xfrm>
            <a:off x="457200" y="1219200"/>
            <a:ext cx="8229600" cy="2362200"/>
          </a:xfrm>
        </p:spPr>
        <p:txBody>
          <a:bodyPr>
            <a:normAutofit/>
          </a:bodyPr>
          <a:lstStyle/>
          <a:p>
            <a:r>
              <a:rPr lang="en-US" sz="2800" dirty="0" smtClean="0"/>
              <a:t>Explore the data to understand it.  </a:t>
            </a:r>
          </a:p>
          <a:p>
            <a:r>
              <a:rPr lang="en-US" sz="2800" dirty="0" smtClean="0"/>
              <a:t>Use predictions and algorithms as a guide</a:t>
            </a:r>
          </a:p>
          <a:p>
            <a:pPr lvl="1"/>
            <a:r>
              <a:rPr lang="en-US" sz="2400" dirty="0" smtClean="0"/>
              <a:t>Check the data manually…you might learn something!</a:t>
            </a:r>
          </a:p>
          <a:p>
            <a:pPr lvl="1"/>
            <a:r>
              <a:rPr lang="en-US" sz="2400" dirty="0" smtClean="0"/>
              <a:t>You’ll build experience in generating targeted methods!</a:t>
            </a:r>
          </a:p>
          <a:p>
            <a:pPr lvl="1"/>
            <a:r>
              <a:rPr lang="en-US" sz="2400" dirty="0" smtClean="0"/>
              <a:t>You’ll become more confident in your data!</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4191000"/>
            <a:ext cx="3352800" cy="21253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3961660"/>
            <a:ext cx="1295892" cy="19473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3962400"/>
            <a:ext cx="1295400" cy="194663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3962400"/>
            <a:ext cx="1295400" cy="194663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7654" y="3961660"/>
            <a:ext cx="1309896" cy="1947379"/>
          </a:xfrm>
          <a:prstGeom prst="rect">
            <a:avLst/>
          </a:prstGeom>
        </p:spPr>
      </p:pic>
      <p:sp>
        <p:nvSpPr>
          <p:cNvPr id="10" name="TextBox 9"/>
          <p:cNvSpPr txBox="1"/>
          <p:nvPr/>
        </p:nvSpPr>
        <p:spPr>
          <a:xfrm>
            <a:off x="2057400" y="6550223"/>
            <a:ext cx="7086600" cy="307777"/>
          </a:xfrm>
          <a:prstGeom prst="rect">
            <a:avLst/>
          </a:prstGeom>
          <a:noFill/>
        </p:spPr>
        <p:txBody>
          <a:bodyPr wrap="square" rtlCol="0">
            <a:spAutoFit/>
          </a:bodyPr>
          <a:lstStyle/>
          <a:p>
            <a:pPr algn="r"/>
            <a:r>
              <a:rPr lang="en-US" sz="1400" dirty="0" smtClean="0"/>
              <a:t>Credit to: Various internet searches for elephants, Mr. </a:t>
            </a:r>
            <a:r>
              <a:rPr lang="en-US" sz="1400" dirty="0" err="1" smtClean="0"/>
              <a:t>Snuffleupagus</a:t>
            </a:r>
            <a:r>
              <a:rPr lang="en-US" sz="1400" dirty="0" smtClean="0"/>
              <a:t> and chameleons</a:t>
            </a:r>
            <a:endParaRPr lang="en-US" sz="1400" dirty="0"/>
          </a:p>
        </p:txBody>
      </p:sp>
      <p:pic>
        <p:nvPicPr>
          <p:cNvPr id="5122" name="Picture 2" descr="C:\Users\susan.abbatiello\AppData\Local\Microsoft\Windows\Temporary Internet Files\Content.IE5\CQCNDW65\120px-Yes_Check_Circle.svg[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2900" y="354330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susan.abbatiello\AppData\Local\Microsoft\Windows\Temporary Internet Files\Content.IE5\CQCNDW65\120px-Yes_Check_Circle.svg[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4500" y="354330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susan.abbatiello\AppData\Local\Microsoft\Windows\Temporary Internet Files\Content.IE5\7TNYIMBR\Emblem-question-red.svg[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0" y="3505200"/>
            <a:ext cx="457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a:grpSpLocks noChangeAspect="1"/>
          </p:cNvGrpSpPr>
          <p:nvPr/>
        </p:nvGrpSpPr>
        <p:grpSpPr>
          <a:xfrm>
            <a:off x="8215433" y="3608034"/>
            <a:ext cx="318967" cy="335280"/>
            <a:chOff x="8135691" y="3552178"/>
            <a:chExt cx="398709" cy="419100"/>
          </a:xfrm>
        </p:grpSpPr>
        <p:pic>
          <p:nvPicPr>
            <p:cNvPr id="5125" name="Picture 5" descr="C:\Users\susan.abbatiello\AppData\Local\Microsoft\Windows\Temporary Internet Files\Content.IE5\Z1TU9SXQ\X-marks-the-spot[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11024" y="3657600"/>
              <a:ext cx="247176" cy="228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8135691" y="3552178"/>
              <a:ext cx="398709" cy="4191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664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71001" y="457200"/>
            <a:ext cx="7396162" cy="1444625"/>
          </a:xfrm>
        </p:spPr>
        <p:txBody>
          <a:bodyPr/>
          <a:lstStyle/>
          <a:p>
            <a:r>
              <a:rPr lang="en-US" dirty="0" smtClean="0"/>
              <a:t>Choices of Mass Spectrometers</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5511"/>
          <a:stretch/>
        </p:blipFill>
        <p:spPr>
          <a:xfrm>
            <a:off x="811699" y="1807804"/>
            <a:ext cx="7506980" cy="3601323"/>
          </a:xfrm>
          <a:prstGeom prst="rect">
            <a:avLst/>
          </a:prstGeom>
        </p:spPr>
      </p:pic>
      <p:sp>
        <p:nvSpPr>
          <p:cNvPr id="6" name="Subtitle 5"/>
          <p:cNvSpPr>
            <a:spLocks noGrp="1"/>
          </p:cNvSpPr>
          <p:nvPr>
            <p:ph type="subTitle" idx="1"/>
          </p:nvPr>
        </p:nvSpPr>
        <p:spPr>
          <a:xfrm>
            <a:off x="228600" y="4419600"/>
            <a:ext cx="6400800" cy="1295400"/>
          </a:xfrm>
        </p:spPr>
        <p:txBody>
          <a:bodyPr/>
          <a:lstStyle/>
          <a:p>
            <a:r>
              <a:rPr lang="en-US" dirty="0" smtClean="0"/>
              <a:t>Triple </a:t>
            </a:r>
            <a:r>
              <a:rPr lang="en-US" dirty="0" err="1" smtClean="0"/>
              <a:t>Quadrupole</a:t>
            </a:r>
            <a:r>
              <a:rPr lang="en-US" dirty="0" smtClean="0"/>
              <a:t> or High Res?</a:t>
            </a:r>
          </a:p>
          <a:p>
            <a:r>
              <a:rPr lang="en-US" dirty="0" smtClean="0"/>
              <a:t>(do you have a choice?)</a:t>
            </a:r>
            <a:endParaRPr lang="en-US" dirty="0"/>
          </a:p>
        </p:txBody>
      </p:sp>
      <p:sp>
        <p:nvSpPr>
          <p:cNvPr id="3" name="Rectangle 2"/>
          <p:cNvSpPr/>
          <p:nvPr/>
        </p:nvSpPr>
        <p:spPr>
          <a:xfrm>
            <a:off x="3200400" y="6412468"/>
            <a:ext cx="5867400" cy="369332"/>
          </a:xfrm>
          <a:prstGeom prst="rect">
            <a:avLst/>
          </a:prstGeom>
        </p:spPr>
        <p:txBody>
          <a:bodyPr wrap="square">
            <a:spAutoFit/>
          </a:bodyPr>
          <a:lstStyle/>
          <a:p>
            <a:pPr algn="r"/>
            <a:r>
              <a:rPr lang="en-US" dirty="0"/>
              <a:t>http://people.stfx.ca/tsmithpa/chem361/labs/ms.html</a:t>
            </a:r>
          </a:p>
        </p:txBody>
      </p:sp>
    </p:spTree>
    <p:extLst>
      <p:ext uri="{BB962C8B-B14F-4D97-AF65-F5344CB8AC3E}">
        <p14:creationId xmlns:p14="http://schemas.microsoft.com/office/powerpoint/2010/main" val="4292371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44" y="1451049"/>
            <a:ext cx="8302056" cy="5102151"/>
          </a:xfrm>
          <a:prstGeom prst="rect">
            <a:avLst/>
          </a:prstGeom>
        </p:spPr>
      </p:pic>
      <p:sp>
        <p:nvSpPr>
          <p:cNvPr id="2" name="Title 1"/>
          <p:cNvSpPr>
            <a:spLocks noGrp="1"/>
          </p:cNvSpPr>
          <p:nvPr>
            <p:ph type="title"/>
          </p:nvPr>
        </p:nvSpPr>
        <p:spPr>
          <a:xfrm>
            <a:off x="457200" y="76200"/>
            <a:ext cx="8229600" cy="639762"/>
          </a:xfrm>
        </p:spPr>
        <p:txBody>
          <a:bodyPr>
            <a:normAutofit fontScale="90000"/>
          </a:bodyPr>
          <a:lstStyle/>
          <a:p>
            <a:r>
              <a:rPr lang="en-US" sz="3600" dirty="0" smtClean="0"/>
              <a:t>Differences in Mass Analyzers</a:t>
            </a:r>
            <a:endParaRPr lang="en-US" sz="3600" dirty="0"/>
          </a:p>
        </p:txBody>
      </p:sp>
      <p:sp>
        <p:nvSpPr>
          <p:cNvPr id="6" name="Text Placeholder 5"/>
          <p:cNvSpPr>
            <a:spLocks noGrp="1"/>
          </p:cNvSpPr>
          <p:nvPr>
            <p:ph type="body" idx="1"/>
          </p:nvPr>
        </p:nvSpPr>
        <p:spPr>
          <a:xfrm>
            <a:off x="457200" y="533400"/>
            <a:ext cx="4040188" cy="639762"/>
          </a:xfrm>
        </p:spPr>
        <p:txBody>
          <a:bodyPr/>
          <a:lstStyle/>
          <a:p>
            <a:pPr algn="ctr"/>
            <a:r>
              <a:rPr lang="en-US" dirty="0" smtClean="0"/>
              <a:t>Low Resolving Power</a:t>
            </a:r>
            <a:endParaRPr lang="en-US" dirty="0"/>
          </a:p>
        </p:txBody>
      </p:sp>
      <p:sp>
        <p:nvSpPr>
          <p:cNvPr id="8" name="Text Placeholder 7"/>
          <p:cNvSpPr>
            <a:spLocks noGrp="1"/>
          </p:cNvSpPr>
          <p:nvPr>
            <p:ph type="body" sz="quarter" idx="3"/>
          </p:nvPr>
        </p:nvSpPr>
        <p:spPr>
          <a:xfrm>
            <a:off x="4645025" y="533400"/>
            <a:ext cx="4041775" cy="639762"/>
          </a:xfrm>
        </p:spPr>
        <p:txBody>
          <a:bodyPr/>
          <a:lstStyle/>
          <a:p>
            <a:pPr algn="ctr"/>
            <a:r>
              <a:rPr lang="en-US" dirty="0" smtClean="0"/>
              <a:t>High Resolving Power</a:t>
            </a:r>
            <a:endParaRPr lang="en-US" dirty="0"/>
          </a:p>
        </p:txBody>
      </p:sp>
      <p:sp>
        <p:nvSpPr>
          <p:cNvPr id="5" name="Rectangle 4"/>
          <p:cNvSpPr/>
          <p:nvPr/>
        </p:nvSpPr>
        <p:spPr>
          <a:xfrm>
            <a:off x="2080334" y="6550223"/>
            <a:ext cx="7063666" cy="307777"/>
          </a:xfrm>
          <a:prstGeom prst="rect">
            <a:avLst/>
          </a:prstGeom>
        </p:spPr>
        <p:txBody>
          <a:bodyPr wrap="square">
            <a:spAutoFit/>
          </a:bodyPr>
          <a:lstStyle/>
          <a:p>
            <a:pPr algn="r"/>
            <a:r>
              <a:rPr lang="en-US" sz="1400" dirty="0"/>
              <a:t>https://www.intechopen.com/source/html/44881/media/image2.png</a:t>
            </a:r>
          </a:p>
        </p:txBody>
      </p:sp>
      <p:sp>
        <p:nvSpPr>
          <p:cNvPr id="10" name="TextBox 9"/>
          <p:cNvSpPr txBox="1"/>
          <p:nvPr/>
        </p:nvSpPr>
        <p:spPr>
          <a:xfrm>
            <a:off x="2362200" y="1600200"/>
            <a:ext cx="685800" cy="369332"/>
          </a:xfrm>
          <a:prstGeom prst="rect">
            <a:avLst/>
          </a:prstGeom>
          <a:noFill/>
          <a:ln w="28575">
            <a:solidFill>
              <a:srgbClr val="00B0F0"/>
            </a:solidFill>
          </a:ln>
        </p:spPr>
        <p:txBody>
          <a:bodyPr wrap="square" rtlCol="0">
            <a:spAutoFit/>
          </a:bodyPr>
          <a:lstStyle/>
          <a:p>
            <a:r>
              <a:rPr lang="en-US" b="1" dirty="0" err="1" smtClean="0"/>
              <a:t>QqQ</a:t>
            </a:r>
            <a:endParaRPr lang="en-US" b="1" dirty="0"/>
          </a:p>
        </p:txBody>
      </p:sp>
      <p:sp>
        <p:nvSpPr>
          <p:cNvPr id="11" name="TextBox 10"/>
          <p:cNvSpPr txBox="1"/>
          <p:nvPr/>
        </p:nvSpPr>
        <p:spPr>
          <a:xfrm>
            <a:off x="2971800" y="3962400"/>
            <a:ext cx="1143000" cy="369332"/>
          </a:xfrm>
          <a:prstGeom prst="rect">
            <a:avLst/>
          </a:prstGeom>
          <a:noFill/>
          <a:ln w="28575">
            <a:solidFill>
              <a:srgbClr val="00B0F0"/>
            </a:solidFill>
          </a:ln>
        </p:spPr>
        <p:txBody>
          <a:bodyPr wrap="square" rtlCol="0">
            <a:spAutoFit/>
          </a:bodyPr>
          <a:lstStyle/>
          <a:p>
            <a:pPr algn="ctr"/>
            <a:r>
              <a:rPr lang="en-US" b="1" dirty="0" smtClean="0"/>
              <a:t>Ion Trap</a:t>
            </a:r>
            <a:endParaRPr lang="en-US" b="1" dirty="0"/>
          </a:p>
        </p:txBody>
      </p:sp>
      <p:sp>
        <p:nvSpPr>
          <p:cNvPr id="12" name="TextBox 11"/>
          <p:cNvSpPr txBox="1"/>
          <p:nvPr/>
        </p:nvSpPr>
        <p:spPr>
          <a:xfrm>
            <a:off x="6553200" y="4359559"/>
            <a:ext cx="2438400" cy="369332"/>
          </a:xfrm>
          <a:prstGeom prst="rect">
            <a:avLst/>
          </a:prstGeom>
          <a:noFill/>
          <a:ln w="28575">
            <a:solidFill>
              <a:srgbClr val="00B0F0"/>
            </a:solidFill>
          </a:ln>
        </p:spPr>
        <p:txBody>
          <a:bodyPr wrap="square" rtlCol="0">
            <a:spAutoFit/>
          </a:bodyPr>
          <a:lstStyle/>
          <a:p>
            <a:pPr algn="ctr"/>
            <a:r>
              <a:rPr lang="en-US" b="1" dirty="0" smtClean="0"/>
              <a:t>FTICR and </a:t>
            </a:r>
            <a:r>
              <a:rPr lang="en-US" b="1" dirty="0" err="1" smtClean="0"/>
              <a:t>Orbitrap</a:t>
            </a:r>
            <a:endParaRPr lang="en-US" b="1" dirty="0"/>
          </a:p>
        </p:txBody>
      </p:sp>
      <p:sp>
        <p:nvSpPr>
          <p:cNvPr id="13" name="TextBox 12"/>
          <p:cNvSpPr txBox="1"/>
          <p:nvPr/>
        </p:nvSpPr>
        <p:spPr>
          <a:xfrm>
            <a:off x="5791200" y="1228078"/>
            <a:ext cx="2819400" cy="369332"/>
          </a:xfrm>
          <a:prstGeom prst="rect">
            <a:avLst/>
          </a:prstGeom>
          <a:noFill/>
          <a:ln w="28575">
            <a:solidFill>
              <a:srgbClr val="00B0F0"/>
            </a:solidFill>
          </a:ln>
        </p:spPr>
        <p:txBody>
          <a:bodyPr wrap="square" rtlCol="0">
            <a:spAutoFit/>
          </a:bodyPr>
          <a:lstStyle/>
          <a:p>
            <a:pPr algn="ctr"/>
            <a:r>
              <a:rPr lang="en-US" b="1" dirty="0" err="1" smtClean="0"/>
              <a:t>Quadrupole</a:t>
            </a:r>
            <a:r>
              <a:rPr lang="en-US" b="1" dirty="0" smtClean="0"/>
              <a:t>-Time of Flight</a:t>
            </a:r>
            <a:endParaRPr lang="en-US" b="1" dirty="0"/>
          </a:p>
        </p:txBody>
      </p:sp>
    </p:spTree>
    <p:extLst>
      <p:ext uri="{BB962C8B-B14F-4D97-AF65-F5344CB8AC3E}">
        <p14:creationId xmlns:p14="http://schemas.microsoft.com/office/powerpoint/2010/main" val="27484799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MS Instrument to Use?</a:t>
            </a:r>
            <a:endParaRPr lang="en-US" sz="4000" dirty="0"/>
          </a:p>
        </p:txBody>
      </p:sp>
      <p:sp>
        <p:nvSpPr>
          <p:cNvPr id="4" name="Text Placeholder 3"/>
          <p:cNvSpPr>
            <a:spLocks noGrp="1"/>
          </p:cNvSpPr>
          <p:nvPr>
            <p:ph type="body" idx="1"/>
          </p:nvPr>
        </p:nvSpPr>
        <p:spPr>
          <a:xfrm>
            <a:off x="4799012" y="1600200"/>
            <a:ext cx="4040188" cy="639762"/>
          </a:xfrm>
        </p:spPr>
        <p:txBody>
          <a:bodyPr/>
          <a:lstStyle/>
          <a:p>
            <a:pPr algn="ctr"/>
            <a:r>
              <a:rPr lang="en-US" sz="2800" dirty="0" smtClean="0"/>
              <a:t>HRAM</a:t>
            </a:r>
            <a:endParaRPr lang="en-US" sz="2800" dirty="0"/>
          </a:p>
        </p:txBody>
      </p:sp>
      <p:sp>
        <p:nvSpPr>
          <p:cNvPr id="5" name="Content Placeholder 4"/>
          <p:cNvSpPr>
            <a:spLocks noGrp="1"/>
          </p:cNvSpPr>
          <p:nvPr>
            <p:ph sz="half" idx="2"/>
          </p:nvPr>
        </p:nvSpPr>
        <p:spPr>
          <a:xfrm>
            <a:off x="4799012" y="2239962"/>
            <a:ext cx="4040188" cy="3951288"/>
          </a:xfrm>
        </p:spPr>
        <p:txBody>
          <a:bodyPr/>
          <a:lstStyle/>
          <a:p>
            <a:r>
              <a:rPr lang="en-US" dirty="0" smtClean="0"/>
              <a:t>High Resolution</a:t>
            </a:r>
          </a:p>
          <a:p>
            <a:r>
              <a:rPr lang="en-US" dirty="0" smtClean="0"/>
              <a:t>Accurate Mass</a:t>
            </a:r>
          </a:p>
          <a:p>
            <a:r>
              <a:rPr lang="en-US" dirty="0" smtClean="0"/>
              <a:t>Generates all product ions</a:t>
            </a:r>
          </a:p>
          <a:p>
            <a:r>
              <a:rPr lang="en-US" dirty="0" smtClean="0"/>
              <a:t>No CE optimization needed</a:t>
            </a:r>
          </a:p>
          <a:p>
            <a:r>
              <a:rPr lang="en-US" dirty="0" smtClean="0"/>
              <a:t>Precursors can be monitored</a:t>
            </a:r>
          </a:p>
          <a:p>
            <a:r>
              <a:rPr lang="en-US" dirty="0" smtClean="0"/>
              <a:t>Higher Cost</a:t>
            </a:r>
          </a:p>
          <a:p>
            <a:r>
              <a:rPr lang="en-US" dirty="0" smtClean="0"/>
              <a:t>20-100 spectra/sec</a:t>
            </a:r>
          </a:p>
          <a:p>
            <a:pPr lvl="1"/>
            <a:r>
              <a:rPr lang="en-US" dirty="0" smtClean="0"/>
              <a:t>~100 peptides</a:t>
            </a:r>
            <a:endParaRPr lang="en-US" dirty="0"/>
          </a:p>
        </p:txBody>
      </p:sp>
      <p:sp>
        <p:nvSpPr>
          <p:cNvPr id="6" name="Text Placeholder 5"/>
          <p:cNvSpPr>
            <a:spLocks noGrp="1"/>
          </p:cNvSpPr>
          <p:nvPr>
            <p:ph type="body" sz="quarter" idx="3"/>
          </p:nvPr>
        </p:nvSpPr>
        <p:spPr>
          <a:xfrm>
            <a:off x="377824" y="1600200"/>
            <a:ext cx="4041775" cy="639762"/>
          </a:xfrm>
        </p:spPr>
        <p:txBody>
          <a:bodyPr>
            <a:normAutofit/>
          </a:bodyPr>
          <a:lstStyle/>
          <a:p>
            <a:pPr algn="ctr"/>
            <a:r>
              <a:rPr lang="en-US" sz="2800" dirty="0" err="1" smtClean="0"/>
              <a:t>QqQ</a:t>
            </a:r>
            <a:endParaRPr lang="en-US" sz="2800" dirty="0"/>
          </a:p>
        </p:txBody>
      </p:sp>
      <p:sp>
        <p:nvSpPr>
          <p:cNvPr id="7" name="Content Placeholder 6"/>
          <p:cNvSpPr>
            <a:spLocks noGrp="1"/>
          </p:cNvSpPr>
          <p:nvPr>
            <p:ph sz="quarter" idx="4"/>
          </p:nvPr>
        </p:nvSpPr>
        <p:spPr>
          <a:xfrm>
            <a:off x="304800" y="2239962"/>
            <a:ext cx="4114800" cy="3951288"/>
          </a:xfrm>
        </p:spPr>
        <p:txBody>
          <a:bodyPr/>
          <a:lstStyle/>
          <a:p>
            <a:r>
              <a:rPr lang="en-US" dirty="0" smtClean="0"/>
              <a:t>Low resolution</a:t>
            </a:r>
          </a:p>
          <a:p>
            <a:r>
              <a:rPr lang="en-US" dirty="0" smtClean="0"/>
              <a:t>Nominal mass</a:t>
            </a:r>
          </a:p>
          <a:p>
            <a:r>
              <a:rPr lang="en-US" dirty="0" smtClean="0"/>
              <a:t>Detects product ions on a list</a:t>
            </a:r>
          </a:p>
          <a:p>
            <a:r>
              <a:rPr lang="en-US" dirty="0" smtClean="0"/>
              <a:t>CE optimization possible</a:t>
            </a:r>
          </a:p>
          <a:p>
            <a:r>
              <a:rPr lang="en-US" dirty="0" smtClean="0"/>
              <a:t>Precursors not usually monitored</a:t>
            </a:r>
          </a:p>
          <a:p>
            <a:r>
              <a:rPr lang="en-US" dirty="0" smtClean="0"/>
              <a:t>Lower Cost</a:t>
            </a:r>
          </a:p>
          <a:p>
            <a:r>
              <a:rPr lang="en-US" dirty="0" smtClean="0"/>
              <a:t>200-500 SRMS/sec</a:t>
            </a:r>
          </a:p>
          <a:p>
            <a:pPr lvl="1"/>
            <a:r>
              <a:rPr lang="en-US" dirty="0" smtClean="0"/>
              <a:t>~100 peptides (5 SRMS each)</a:t>
            </a:r>
            <a:endParaRPr lang="en-US" dirty="0"/>
          </a:p>
        </p:txBody>
      </p:sp>
    </p:spTree>
    <p:extLst>
      <p:ext uri="{BB962C8B-B14F-4D97-AF65-F5344CB8AC3E}">
        <p14:creationId xmlns:p14="http://schemas.microsoft.com/office/powerpoint/2010/main" val="215707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and Concepts</a:t>
            </a:r>
            <a:br>
              <a:rPr lang="en-US" dirty="0" smtClean="0"/>
            </a:br>
            <a:r>
              <a:rPr lang="en-US" dirty="0" smtClean="0"/>
              <a:t>Day 3</a:t>
            </a:r>
            <a:endParaRPr lang="en-US" dirty="0"/>
          </a:p>
        </p:txBody>
      </p:sp>
      <p:sp>
        <p:nvSpPr>
          <p:cNvPr id="3" name="Content Placeholder 2"/>
          <p:cNvSpPr>
            <a:spLocks noGrp="1"/>
          </p:cNvSpPr>
          <p:nvPr>
            <p:ph idx="1"/>
          </p:nvPr>
        </p:nvSpPr>
        <p:spPr/>
        <p:txBody>
          <a:bodyPr/>
          <a:lstStyle/>
          <a:p>
            <a:r>
              <a:rPr lang="en-US" dirty="0" smtClean="0"/>
              <a:t>System Suitability</a:t>
            </a:r>
          </a:p>
          <a:p>
            <a:pPr lvl="1"/>
            <a:r>
              <a:rPr lang="en-US" dirty="0" smtClean="0"/>
              <a:t>Method design</a:t>
            </a:r>
          </a:p>
          <a:p>
            <a:pPr lvl="1"/>
            <a:r>
              <a:rPr lang="en-US" dirty="0" err="1" smtClean="0"/>
              <a:t>Analyte</a:t>
            </a:r>
            <a:r>
              <a:rPr lang="en-US" dirty="0" smtClean="0"/>
              <a:t> selection</a:t>
            </a:r>
          </a:p>
          <a:p>
            <a:r>
              <a:rPr lang="en-US" dirty="0" smtClean="0"/>
              <a:t>Data evaluation</a:t>
            </a:r>
          </a:p>
          <a:p>
            <a:r>
              <a:rPr lang="en-US" smtClean="0"/>
              <a:t>AutoQC</a:t>
            </a:r>
            <a:endParaRPr lang="en-US"/>
          </a:p>
        </p:txBody>
      </p:sp>
    </p:spTree>
    <p:extLst>
      <p:ext uri="{BB962C8B-B14F-4D97-AF65-F5344CB8AC3E}">
        <p14:creationId xmlns:p14="http://schemas.microsoft.com/office/powerpoint/2010/main" val="2487973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 Cycle Time*</a:t>
            </a:r>
            <a:endParaRPr lang="en-US" dirty="0"/>
          </a:p>
        </p:txBody>
      </p:sp>
      <p:sp>
        <p:nvSpPr>
          <p:cNvPr id="6" name="Content Placeholder 5"/>
          <p:cNvSpPr>
            <a:spLocks noGrp="1"/>
          </p:cNvSpPr>
          <p:nvPr>
            <p:ph idx="1"/>
          </p:nvPr>
        </p:nvSpPr>
        <p:spPr>
          <a:xfrm>
            <a:off x="914400" y="1600200"/>
            <a:ext cx="7772400" cy="4114800"/>
          </a:xfrm>
        </p:spPr>
        <p:txBody>
          <a:bodyPr/>
          <a:lstStyle/>
          <a:p>
            <a:r>
              <a:rPr lang="en-US" sz="2400" dirty="0" smtClean="0"/>
              <a:t>The amount of time it takes to acquire all data points in a given timeframe</a:t>
            </a:r>
          </a:p>
          <a:p>
            <a:r>
              <a:rPr lang="en-US" sz="2400" dirty="0" smtClean="0"/>
              <a:t>Choose based on your chromatography</a:t>
            </a:r>
          </a:p>
          <a:p>
            <a:r>
              <a:rPr lang="en-US" sz="2400" dirty="0" smtClean="0"/>
              <a:t>Aim for 10-15 points across the chromatographic peak</a:t>
            </a:r>
          </a:p>
          <a:p>
            <a:pPr lvl="1"/>
            <a:r>
              <a:rPr lang="en-US" sz="2000" dirty="0" smtClean="0"/>
              <a:t>Dwell time (plus overhead/</a:t>
            </a:r>
            <a:r>
              <a:rPr lang="en-US" sz="2000" dirty="0" err="1" smtClean="0"/>
              <a:t>interscan</a:t>
            </a:r>
            <a:r>
              <a:rPr lang="en-US" sz="2000" dirty="0" smtClean="0"/>
              <a:t> delay) for </a:t>
            </a:r>
            <a:r>
              <a:rPr lang="en-US" sz="2000" dirty="0" err="1" smtClean="0"/>
              <a:t>QqQs</a:t>
            </a:r>
            <a:endParaRPr lang="en-US" sz="2000" dirty="0" smtClean="0"/>
          </a:p>
          <a:p>
            <a:pPr lvl="1"/>
            <a:r>
              <a:rPr lang="en-US" sz="2000" dirty="0" smtClean="0"/>
              <a:t>Injection time and detection time for HR</a:t>
            </a:r>
          </a:p>
          <a:p>
            <a:r>
              <a:rPr lang="en-US" sz="2400" dirty="0" smtClean="0"/>
              <a:t>Current </a:t>
            </a:r>
            <a:r>
              <a:rPr lang="en-US" sz="2400" dirty="0" err="1" smtClean="0"/>
              <a:t>QqQs</a:t>
            </a:r>
            <a:r>
              <a:rPr lang="en-US" sz="2400" dirty="0" smtClean="0"/>
              <a:t> can target ~500 transitions/second (~100 peptides)</a:t>
            </a:r>
          </a:p>
          <a:p>
            <a:r>
              <a:rPr lang="en-US" sz="2400" dirty="0" smtClean="0"/>
              <a:t>Current HR-MS can target 10-50 peptides/sec</a:t>
            </a:r>
          </a:p>
          <a:p>
            <a:r>
              <a:rPr lang="en-US" sz="2400" dirty="0" smtClean="0"/>
              <a:t>Dwell time + “overhead” or “</a:t>
            </a:r>
            <a:r>
              <a:rPr lang="en-US" sz="2400" dirty="0" err="1" smtClean="0"/>
              <a:t>interscan</a:t>
            </a:r>
            <a:r>
              <a:rPr lang="en-US" sz="2400" dirty="0" smtClean="0"/>
              <a:t> delay”  </a:t>
            </a:r>
            <a:endParaRPr lang="en-US" sz="2400" dirty="0"/>
          </a:p>
        </p:txBody>
      </p:sp>
      <p:sp>
        <p:nvSpPr>
          <p:cNvPr id="5" name="Slide Number Placeholder 4"/>
          <p:cNvSpPr>
            <a:spLocks noGrp="1"/>
          </p:cNvSpPr>
          <p:nvPr>
            <p:ph type="sldNum" sz="quarter" idx="12"/>
          </p:nvPr>
        </p:nvSpPr>
        <p:spPr/>
        <p:txBody>
          <a:bodyPr/>
          <a:lstStyle/>
          <a:p>
            <a:fld id="{C59AC550-EE7E-49D7-9588-B5279206A8AE}" type="slidenum">
              <a:rPr lang="en-US" smtClean="0"/>
              <a:pPr/>
              <a:t>40</a:t>
            </a:fld>
            <a:endParaRPr lang="en-US"/>
          </a:p>
        </p:txBody>
      </p:sp>
      <p:sp>
        <p:nvSpPr>
          <p:cNvPr id="7" name="TextBox 6"/>
          <p:cNvSpPr txBox="1"/>
          <p:nvPr/>
        </p:nvSpPr>
        <p:spPr>
          <a:xfrm>
            <a:off x="228600" y="6172200"/>
            <a:ext cx="8534400" cy="646331"/>
          </a:xfrm>
          <a:prstGeom prst="rect">
            <a:avLst/>
          </a:prstGeom>
          <a:noFill/>
        </p:spPr>
        <p:txBody>
          <a:bodyPr wrap="square" rtlCol="0">
            <a:spAutoFit/>
          </a:bodyPr>
          <a:lstStyle/>
          <a:p>
            <a:r>
              <a:rPr lang="en-US" dirty="0" smtClean="0"/>
              <a:t>*Not to be confused with “duty cycle”, which is the percentage of time your instrument is actively producing data.</a:t>
            </a:r>
            <a:endParaRPr lang="en-US" dirty="0"/>
          </a:p>
        </p:txBody>
      </p:sp>
    </p:spTree>
    <p:extLst>
      <p:ext uri="{BB962C8B-B14F-4D97-AF65-F5344CB8AC3E}">
        <p14:creationId xmlns:p14="http://schemas.microsoft.com/office/powerpoint/2010/main" val="816290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the time go?</a:t>
            </a:r>
            <a:endParaRPr lang="en-US" dirty="0"/>
          </a:p>
        </p:txBody>
      </p:sp>
      <p:sp>
        <p:nvSpPr>
          <p:cNvPr id="5" name="Content Placeholder 4"/>
          <p:cNvSpPr>
            <a:spLocks noGrp="1"/>
          </p:cNvSpPr>
          <p:nvPr>
            <p:ph sz="half" idx="1"/>
          </p:nvPr>
        </p:nvSpPr>
        <p:spPr/>
        <p:txBody>
          <a:bodyPr>
            <a:normAutofit/>
          </a:bodyPr>
          <a:lstStyle/>
          <a:p>
            <a:r>
              <a:rPr lang="en-US" sz="2400" dirty="0" err="1" smtClean="0"/>
              <a:t>QqQ</a:t>
            </a:r>
            <a:endParaRPr lang="en-US" sz="2400" dirty="0" smtClean="0"/>
          </a:p>
          <a:p>
            <a:pPr lvl="1"/>
            <a:r>
              <a:rPr lang="en-US" sz="2000" u="sng" dirty="0" err="1" smtClean="0"/>
              <a:t>Interscan</a:t>
            </a:r>
            <a:r>
              <a:rPr lang="en-US" sz="2000" u="sng" dirty="0" smtClean="0"/>
              <a:t> delay</a:t>
            </a:r>
            <a:r>
              <a:rPr lang="en-US" sz="2000" dirty="0" smtClean="0"/>
              <a:t>: Time to clear quads for next experiment (1-5 </a:t>
            </a:r>
            <a:r>
              <a:rPr lang="en-US" sz="2000" dirty="0" err="1" smtClean="0"/>
              <a:t>msec</a:t>
            </a:r>
            <a:r>
              <a:rPr lang="en-US" sz="2000" dirty="0" smtClean="0"/>
              <a:t>/transition)</a:t>
            </a:r>
          </a:p>
          <a:p>
            <a:pPr lvl="1"/>
            <a:r>
              <a:rPr lang="en-US" sz="2000" u="sng" dirty="0" smtClean="0"/>
              <a:t>Dwell Time</a:t>
            </a:r>
            <a:r>
              <a:rPr lang="en-US" sz="2000" dirty="0" smtClean="0"/>
              <a:t>: Time spent monitoring signal from each transition (≥ 1msec/transition)</a:t>
            </a:r>
          </a:p>
          <a:p>
            <a:r>
              <a:rPr lang="en-US" sz="2400" dirty="0" smtClean="0"/>
              <a:t>PREDICTABLE</a:t>
            </a:r>
          </a:p>
          <a:p>
            <a:pPr lvl="1"/>
            <a:r>
              <a:rPr lang="en-US" sz="2000" dirty="0" smtClean="0"/>
              <a:t>Independent of ion flux</a:t>
            </a:r>
          </a:p>
        </p:txBody>
      </p:sp>
      <p:sp>
        <p:nvSpPr>
          <p:cNvPr id="6" name="Content Placeholder 5"/>
          <p:cNvSpPr>
            <a:spLocks noGrp="1"/>
          </p:cNvSpPr>
          <p:nvPr>
            <p:ph sz="half" idx="2"/>
          </p:nvPr>
        </p:nvSpPr>
        <p:spPr/>
        <p:txBody>
          <a:bodyPr>
            <a:noAutofit/>
          </a:bodyPr>
          <a:lstStyle/>
          <a:p>
            <a:r>
              <a:rPr lang="en-US" sz="2400" dirty="0" smtClean="0"/>
              <a:t>HRAM</a:t>
            </a:r>
          </a:p>
          <a:p>
            <a:pPr lvl="1"/>
            <a:r>
              <a:rPr lang="en-US" sz="2000" u="sng" dirty="0" smtClean="0"/>
              <a:t>Injection time</a:t>
            </a:r>
            <a:r>
              <a:rPr lang="en-US" sz="2000" dirty="0" smtClean="0"/>
              <a:t>: Max time to accumulate ions in trap</a:t>
            </a:r>
          </a:p>
          <a:p>
            <a:pPr lvl="1"/>
            <a:r>
              <a:rPr lang="en-US" sz="2000" u="sng" dirty="0" smtClean="0"/>
              <a:t>Detection time</a:t>
            </a:r>
            <a:r>
              <a:rPr lang="en-US" sz="2000" dirty="0" smtClean="0"/>
              <a:t>: frequency at which data can be detected/transformed (depends on Resolving Power)</a:t>
            </a:r>
          </a:p>
          <a:p>
            <a:r>
              <a:rPr lang="en-US" sz="2400" dirty="0" smtClean="0"/>
              <a:t>NOT PREDICTABLE</a:t>
            </a:r>
          </a:p>
          <a:p>
            <a:pPr lvl="1"/>
            <a:r>
              <a:rPr lang="en-US" sz="2000" dirty="0" smtClean="0"/>
              <a:t>Dependent upon ion flux</a:t>
            </a:r>
          </a:p>
          <a:p>
            <a:pPr lvl="2"/>
            <a:endParaRPr lang="en-US" sz="1600" dirty="0"/>
          </a:p>
        </p:txBody>
      </p:sp>
      <p:sp>
        <p:nvSpPr>
          <p:cNvPr id="4" name="Slide Number Placeholder 3"/>
          <p:cNvSpPr>
            <a:spLocks noGrp="1"/>
          </p:cNvSpPr>
          <p:nvPr>
            <p:ph type="sldNum" sz="quarter" idx="12"/>
          </p:nvPr>
        </p:nvSpPr>
        <p:spPr/>
        <p:txBody>
          <a:bodyPr/>
          <a:lstStyle/>
          <a:p>
            <a:fld id="{6A59DBE7-F5AA-4F66-A564-2580BEC7AB9D}" type="slidenum">
              <a:rPr lang="en-US" smtClean="0"/>
              <a:pPr/>
              <a:t>41</a:t>
            </a:fld>
            <a:endParaRPr lang="en-US"/>
          </a:p>
        </p:txBody>
      </p:sp>
    </p:spTree>
    <p:extLst>
      <p:ext uri="{BB962C8B-B14F-4D97-AF65-F5344CB8AC3E}">
        <p14:creationId xmlns:p14="http://schemas.microsoft.com/office/powerpoint/2010/main" val="321210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3612" cy="685800"/>
          </a:xfrm>
        </p:spPr>
        <p:txBody>
          <a:bodyPr>
            <a:normAutofit fontScale="90000"/>
          </a:bodyPr>
          <a:lstStyle/>
          <a:p>
            <a:r>
              <a:rPr lang="en-US" dirty="0" smtClean="0"/>
              <a:t>SRM vs PRM vs IS-PRM</a:t>
            </a:r>
            <a:endParaRPr lang="en-US" dirty="0"/>
          </a:p>
        </p:txBody>
      </p:sp>
      <p:sp>
        <p:nvSpPr>
          <p:cNvPr id="3" name="Content Placeholder 2"/>
          <p:cNvSpPr>
            <a:spLocks noGrp="1"/>
          </p:cNvSpPr>
          <p:nvPr>
            <p:ph idx="1"/>
          </p:nvPr>
        </p:nvSpPr>
        <p:spPr>
          <a:xfrm>
            <a:off x="685800" y="4724400"/>
            <a:ext cx="7848600" cy="1827213"/>
          </a:xfrm>
        </p:spPr>
        <p:txBody>
          <a:bodyPr/>
          <a:lstStyle/>
          <a:p>
            <a:r>
              <a:rPr lang="en-US" sz="2000" dirty="0" smtClean="0"/>
              <a:t>Detection is improved by targeted detection during PRM</a:t>
            </a:r>
          </a:p>
          <a:p>
            <a:r>
              <a:rPr lang="en-US" sz="2000" dirty="0" smtClean="0"/>
              <a:t>Ions can be accumulated, offering more sensitivity than SRM</a:t>
            </a:r>
          </a:p>
          <a:p>
            <a:r>
              <a:rPr lang="en-US" sz="2000" dirty="0" smtClean="0"/>
              <a:t>Targeting is real-time, no need for manual scheduling</a:t>
            </a:r>
            <a:endParaRPr lang="en-US" sz="2000" dirty="0"/>
          </a:p>
        </p:txBody>
      </p:sp>
      <p:sp>
        <p:nvSpPr>
          <p:cNvPr id="4" name="Slide Number Placeholder 3"/>
          <p:cNvSpPr>
            <a:spLocks noGrp="1"/>
          </p:cNvSpPr>
          <p:nvPr>
            <p:ph type="sldNum" sz="quarter" idx="12"/>
          </p:nvPr>
        </p:nvSpPr>
        <p:spPr/>
        <p:txBody>
          <a:bodyPr/>
          <a:lstStyle/>
          <a:p>
            <a:fld id="{6A59DBE7-F5AA-4F66-A564-2580BEC7AB9D}" type="slidenum">
              <a:rPr lang="en-US" smtClean="0"/>
              <a:pPr/>
              <a:t>42</a:t>
            </a:fld>
            <a:endParaRPr lang="en-US"/>
          </a:p>
        </p:txBody>
      </p:sp>
      <p:sp>
        <p:nvSpPr>
          <p:cNvPr id="5" name="TextBox 4"/>
          <p:cNvSpPr txBox="1"/>
          <p:nvPr/>
        </p:nvSpPr>
        <p:spPr>
          <a:xfrm>
            <a:off x="0" y="6553200"/>
            <a:ext cx="4575810" cy="307777"/>
          </a:xfrm>
          <a:prstGeom prst="rect">
            <a:avLst/>
          </a:prstGeom>
          <a:noFill/>
        </p:spPr>
        <p:txBody>
          <a:bodyPr wrap="square" rtlCol="0">
            <a:spAutoFit/>
          </a:bodyPr>
          <a:lstStyle/>
          <a:p>
            <a:r>
              <a:rPr lang="en-US" sz="1400" i="1" dirty="0" err="1" smtClean="0"/>
              <a:t>Gallien</a:t>
            </a:r>
            <a:r>
              <a:rPr lang="en-US" sz="1400" i="1" dirty="0" smtClean="0"/>
              <a:t>, et al, MCP 2015 e-pub</a:t>
            </a:r>
            <a:endParaRPr lang="en-US" sz="1400" i="1" dirty="0"/>
          </a:p>
        </p:txBody>
      </p:sp>
      <p:pic>
        <p:nvPicPr>
          <p:cNvPr id="921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20" y="1119554"/>
            <a:ext cx="9029703" cy="3518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015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dirty="0" smtClean="0">
                <a:effectLst/>
                <a:latin typeface="Arial" panose="020B0604020202020204" pitchFamily="34" charset="0"/>
                <a:cs typeface="Arial" panose="020B0604020202020204" pitchFamily="34" charset="0"/>
              </a:rPr>
              <a:t>Looking at your Data:</a:t>
            </a:r>
            <a:br>
              <a:rPr lang="en-US" sz="2800" dirty="0" smtClean="0">
                <a:effectLst/>
                <a:latin typeface="Arial" panose="020B0604020202020204" pitchFamily="34" charset="0"/>
                <a:cs typeface="Arial" panose="020B0604020202020204" pitchFamily="34" charset="0"/>
              </a:rPr>
            </a:br>
            <a:r>
              <a:rPr lang="en-US" sz="2800" dirty="0" smtClean="0">
                <a:effectLst/>
                <a:latin typeface="Arial" panose="020B0604020202020204" pitchFamily="34" charset="0"/>
                <a:cs typeface="Arial" panose="020B0604020202020204" pitchFamily="34" charset="0"/>
              </a:rPr>
              <a:t>Quickly </a:t>
            </a:r>
            <a:r>
              <a:rPr lang="en-US" sz="2800" dirty="0" smtClean="0">
                <a:effectLst/>
                <a:latin typeface="Arial" panose="020B0604020202020204" pitchFamily="34" charset="0"/>
                <a:cs typeface="Arial" panose="020B0604020202020204" pitchFamily="34" charset="0"/>
              </a:rPr>
              <a:t>Screen Data in Skyline</a:t>
            </a:r>
            <a:endParaRPr lang="en-US" sz="2800" dirty="0">
              <a:effectLst/>
              <a:latin typeface="Arial" panose="020B0604020202020204" pitchFamily="34" charset="0"/>
              <a:cs typeface="Arial" panose="020B0604020202020204" pitchFamily="34" charset="0"/>
            </a:endParaRPr>
          </a:p>
        </p:txBody>
      </p:sp>
      <p:pic>
        <p:nvPicPr>
          <p:cNvPr id="4099" name="Picture 3"/>
          <p:cNvPicPr>
            <a:picLocks noChangeAspect="1" noChangeArrowheads="1"/>
          </p:cNvPicPr>
          <p:nvPr/>
        </p:nvPicPr>
        <p:blipFill>
          <a:blip r:embed="rId3" cstate="print"/>
          <a:srcRect b="3478"/>
          <a:stretch>
            <a:fillRect/>
          </a:stretch>
        </p:blipFill>
        <p:spPr bwMode="auto">
          <a:xfrm>
            <a:off x="129541" y="1295400"/>
            <a:ext cx="8763000" cy="475773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EF3A41F4-8163-4A2F-A3DD-BDA803705236}" type="slidenum">
              <a:rPr lang="en-US" smtClean="0"/>
              <a:t>43</a:t>
            </a:fld>
            <a:endParaRPr lang="en-US"/>
          </a:p>
        </p:txBody>
      </p:sp>
    </p:spTree>
    <p:extLst>
      <p:ext uri="{BB962C8B-B14F-4D97-AF65-F5344CB8AC3E}">
        <p14:creationId xmlns:p14="http://schemas.microsoft.com/office/powerpoint/2010/main" val="1865504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sp>
        <p:nvSpPr>
          <p:cNvPr id="2" name="Title 1"/>
          <p:cNvSpPr>
            <a:spLocks noGrp="1"/>
          </p:cNvSpPr>
          <p:nvPr>
            <p:ph type="title"/>
          </p:nvPr>
        </p:nvSpPr>
        <p:spPr>
          <a:xfrm>
            <a:off x="457200" y="-177800"/>
            <a:ext cx="8229600" cy="1143000"/>
          </a:xfrm>
        </p:spPr>
        <p:txBody>
          <a:bodyPr>
            <a:normAutofit/>
          </a:bodyPr>
          <a:lstStyle/>
          <a:p>
            <a:r>
              <a:rPr lang="en-US" sz="3600" dirty="0" smtClean="0">
                <a:solidFill>
                  <a:schemeClr val="tx2">
                    <a:lumMod val="75000"/>
                  </a:schemeClr>
                </a:solidFill>
                <a:effectLst/>
              </a:rPr>
              <a:t>Interference Visualization</a:t>
            </a:r>
            <a:endParaRPr lang="en-US" sz="3600" dirty="0">
              <a:solidFill>
                <a:schemeClr val="tx2">
                  <a:lumMod val="75000"/>
                </a:schemeClr>
              </a:solidFill>
              <a:effectLst/>
            </a:endParaRPr>
          </a:p>
        </p:txBody>
      </p:sp>
      <p:pic>
        <p:nvPicPr>
          <p:cNvPr id="6147" name="Picture 3"/>
          <p:cNvPicPr>
            <a:picLocks noChangeAspect="1" noChangeArrowheads="1"/>
          </p:cNvPicPr>
          <p:nvPr/>
        </p:nvPicPr>
        <p:blipFill>
          <a:blip r:embed="rId3" cstate="print"/>
          <a:srcRect/>
          <a:stretch>
            <a:fillRect/>
          </a:stretch>
        </p:blipFill>
        <p:spPr bwMode="auto">
          <a:xfrm>
            <a:off x="228600" y="990600"/>
            <a:ext cx="6019800" cy="4331129"/>
          </a:xfrm>
          <a:prstGeom prst="rect">
            <a:avLst/>
          </a:prstGeom>
          <a:noFill/>
          <a:ln w="9525">
            <a:noFill/>
            <a:miter lim="800000"/>
            <a:headEnd/>
            <a:tailEnd/>
          </a:ln>
        </p:spPr>
      </p:pic>
      <p:sp>
        <p:nvSpPr>
          <p:cNvPr id="3" name="TextBox 2"/>
          <p:cNvSpPr txBox="1"/>
          <p:nvPr/>
        </p:nvSpPr>
        <p:spPr>
          <a:xfrm>
            <a:off x="6248400" y="1306979"/>
            <a:ext cx="2683781" cy="646331"/>
          </a:xfrm>
          <a:prstGeom prst="rect">
            <a:avLst/>
          </a:prstGeom>
          <a:solidFill>
            <a:schemeClr val="bg1"/>
          </a:solidFill>
        </p:spPr>
        <p:txBody>
          <a:bodyPr wrap="square" rtlCol="0">
            <a:spAutoFit/>
          </a:bodyPr>
          <a:lstStyle/>
          <a:p>
            <a:pPr algn="r"/>
            <a:r>
              <a:rPr lang="en-US" dirty="0" smtClean="0">
                <a:latin typeface="Arial" panose="020B0604020202020204" pitchFamily="34" charset="0"/>
                <a:cs typeface="Arial" panose="020B0604020202020204" pitchFamily="34" charset="0"/>
              </a:rPr>
              <a:t>Heavy Peptide Transitions</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EF3A41F4-8163-4A2F-A3DD-BDA803705236}" type="slidenum">
              <a:rPr lang="en-US" smtClean="0"/>
              <a:t>44</a:t>
            </a:fld>
            <a:endParaRPr lang="en-US"/>
          </a:p>
        </p:txBody>
      </p:sp>
      <p:grpSp>
        <p:nvGrpSpPr>
          <p:cNvPr id="10" name="Group 9"/>
          <p:cNvGrpSpPr/>
          <p:nvPr/>
        </p:nvGrpSpPr>
        <p:grpSpPr>
          <a:xfrm>
            <a:off x="685800" y="2209800"/>
            <a:ext cx="8246381" cy="4343202"/>
            <a:chOff x="685800" y="2209800"/>
            <a:chExt cx="8246381" cy="4343202"/>
          </a:xfrm>
        </p:grpSpPr>
        <p:grpSp>
          <p:nvGrpSpPr>
            <p:cNvPr id="4" name="Group 3"/>
            <p:cNvGrpSpPr/>
            <p:nvPr/>
          </p:nvGrpSpPr>
          <p:grpSpPr>
            <a:xfrm>
              <a:off x="685800" y="2209800"/>
              <a:ext cx="8246381" cy="4343202"/>
              <a:chOff x="685800" y="2209800"/>
              <a:chExt cx="8246381" cy="4343202"/>
            </a:xfrm>
          </p:grpSpPr>
          <p:pic>
            <p:nvPicPr>
              <p:cNvPr id="6146" name="Picture 2"/>
              <p:cNvPicPr>
                <a:picLocks noChangeAspect="1" noChangeArrowheads="1"/>
              </p:cNvPicPr>
              <p:nvPr/>
            </p:nvPicPr>
            <p:blipFill>
              <a:blip r:embed="rId4" cstate="print"/>
              <a:srcRect/>
              <a:stretch>
                <a:fillRect/>
              </a:stretch>
            </p:blipFill>
            <p:spPr bwMode="auto">
              <a:xfrm>
                <a:off x="2895600" y="2209800"/>
                <a:ext cx="6036581" cy="4343202"/>
              </a:xfrm>
              <a:prstGeom prst="rect">
                <a:avLst/>
              </a:prstGeom>
              <a:noFill/>
              <a:ln w="9525">
                <a:noFill/>
                <a:miter lim="800000"/>
                <a:headEnd/>
                <a:tailEnd/>
              </a:ln>
            </p:spPr>
          </p:pic>
          <p:sp>
            <p:nvSpPr>
              <p:cNvPr id="6" name="TextBox 5"/>
              <p:cNvSpPr txBox="1"/>
              <p:nvPr/>
            </p:nvSpPr>
            <p:spPr>
              <a:xfrm>
                <a:off x="685800" y="5486400"/>
                <a:ext cx="2683781"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Light Peptide Transitions</a:t>
                </a:r>
                <a:endParaRPr lang="en-US" dirty="0">
                  <a:latin typeface="Arial" panose="020B0604020202020204" pitchFamily="34" charset="0"/>
                  <a:cs typeface="Arial" panose="020B0604020202020204" pitchFamily="34" charset="0"/>
                </a:endParaRPr>
              </a:p>
            </p:txBody>
          </p:sp>
        </p:grpSp>
        <p:sp>
          <p:nvSpPr>
            <p:cNvPr id="8" name="Right Arrow 7"/>
            <p:cNvSpPr/>
            <p:nvPr/>
          </p:nvSpPr>
          <p:spPr bwMode="auto">
            <a:xfrm>
              <a:off x="2362200" y="5638800"/>
              <a:ext cx="685800" cy="304800"/>
            </a:xfrm>
            <a:prstGeom prst="rightArrow">
              <a:avLst/>
            </a:prstGeom>
            <a:solidFill>
              <a:srgbClr val="7030A0"/>
            </a:solidFill>
            <a:ln w="952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2">
                    <a:lumMod val="75000"/>
                  </a:schemeClr>
                </a:solidFill>
                <a:effectLst/>
                <a:latin typeface="Verdana" pitchFamily="34" charset="0"/>
              </a:endParaRPr>
            </a:p>
          </p:txBody>
        </p:sp>
      </p:grpSp>
      <p:sp>
        <p:nvSpPr>
          <p:cNvPr id="9" name="Right Arrow 8"/>
          <p:cNvSpPr/>
          <p:nvPr/>
        </p:nvSpPr>
        <p:spPr bwMode="auto">
          <a:xfrm rot="10800000">
            <a:off x="6400800" y="1505634"/>
            <a:ext cx="762000" cy="323166"/>
          </a:xfrm>
          <a:prstGeom prst="rightArrow">
            <a:avLst/>
          </a:prstGeom>
          <a:solidFill>
            <a:srgbClr val="7030A0"/>
          </a:solidFill>
          <a:ln w="952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91389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Standards</a:t>
            </a:r>
            <a:endParaRPr lang="en-US" dirty="0"/>
          </a:p>
        </p:txBody>
      </p:sp>
      <p:sp>
        <p:nvSpPr>
          <p:cNvPr id="8" name="Subtitle 7"/>
          <p:cNvSpPr>
            <a:spLocks noGrp="1"/>
          </p:cNvSpPr>
          <p:nvPr>
            <p:ph type="subTitle" idx="1"/>
          </p:nvPr>
        </p:nvSpPr>
        <p:spPr/>
        <p:txBody>
          <a:bodyPr/>
          <a:lstStyle/>
          <a:p>
            <a:r>
              <a:rPr lang="en-US" dirty="0" smtClean="0"/>
              <a:t>Are they necessary?</a:t>
            </a:r>
          </a:p>
          <a:p>
            <a:r>
              <a:rPr lang="en-US" dirty="0" smtClean="0"/>
              <a:t>Peptide or Protein?</a:t>
            </a:r>
          </a:p>
          <a:p>
            <a:r>
              <a:rPr lang="en-US" dirty="0" smtClean="0"/>
              <a:t>What if I don’t have any?</a:t>
            </a:r>
            <a:endParaRPr lang="en-US" dirty="0"/>
          </a:p>
        </p:txBody>
      </p:sp>
      <p:sp>
        <p:nvSpPr>
          <p:cNvPr id="2" name="Slide Number Placeholder 1"/>
          <p:cNvSpPr>
            <a:spLocks noGrp="1"/>
          </p:cNvSpPr>
          <p:nvPr>
            <p:ph type="sldNum" sz="quarter" idx="12"/>
          </p:nvPr>
        </p:nvSpPr>
        <p:spPr/>
        <p:txBody>
          <a:bodyPr/>
          <a:lstStyle/>
          <a:p>
            <a:fld id="{68534753-62CD-481E-80A6-3CB50A7F8A20}" type="slidenum">
              <a:rPr lang="en-US" smtClean="0"/>
              <a:t>45</a:t>
            </a:fld>
            <a:endParaRPr lang="en-US"/>
          </a:p>
        </p:txBody>
      </p:sp>
    </p:spTree>
    <p:extLst>
      <p:ext uri="{BB962C8B-B14F-4D97-AF65-F5344CB8AC3E}">
        <p14:creationId xmlns:p14="http://schemas.microsoft.com/office/powerpoint/2010/main" val="5585586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914400" y="301625"/>
            <a:ext cx="7313612" cy="742950"/>
          </a:xfrm>
        </p:spPr>
        <p:txBody>
          <a:bodyPr/>
          <a:lstStyle/>
          <a:p>
            <a:pPr algn="l"/>
            <a:r>
              <a:rPr lang="en-US" sz="2800" dirty="0"/>
              <a:t>What you might normally see without the IS</a:t>
            </a:r>
          </a:p>
        </p:txBody>
      </p:sp>
      <p:pic>
        <p:nvPicPr>
          <p:cNvPr id="149509" name="Picture 5"/>
          <p:cNvPicPr>
            <a:picLocks noChangeAspect="1" noChangeArrowheads="1"/>
          </p:cNvPicPr>
          <p:nvPr/>
        </p:nvPicPr>
        <p:blipFill>
          <a:blip r:embed="rId2">
            <a:extLst>
              <a:ext uri="{28A0092B-C50C-407E-A947-70E740481C1C}">
                <a14:useLocalDpi xmlns:a14="http://schemas.microsoft.com/office/drawing/2010/main" val="0"/>
              </a:ext>
            </a:extLst>
          </a:blip>
          <a:srcRect l="7716" r="642"/>
          <a:stretch>
            <a:fillRect/>
          </a:stretch>
        </p:blipFill>
        <p:spPr bwMode="auto">
          <a:xfrm>
            <a:off x="1295400" y="1044575"/>
            <a:ext cx="7239000"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9511" name="Text Box 7"/>
          <p:cNvSpPr txBox="1">
            <a:spLocks noChangeArrowheads="1"/>
          </p:cNvSpPr>
          <p:nvPr/>
        </p:nvSpPr>
        <p:spPr bwMode="auto">
          <a:xfrm rot="-5400000">
            <a:off x="259557" y="3398043"/>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Arial Narrow" pitchFamily="34" charset="0"/>
              </a:rPr>
              <a:t>Peak Area</a:t>
            </a:r>
          </a:p>
        </p:txBody>
      </p:sp>
      <p:sp>
        <p:nvSpPr>
          <p:cNvPr id="2" name="Slide Number Placeholder 1"/>
          <p:cNvSpPr>
            <a:spLocks noGrp="1"/>
          </p:cNvSpPr>
          <p:nvPr>
            <p:ph type="sldNum" sz="quarter" idx="12"/>
          </p:nvPr>
        </p:nvSpPr>
        <p:spPr/>
        <p:txBody>
          <a:bodyPr/>
          <a:lstStyle/>
          <a:p>
            <a:fld id="{68534753-62CD-481E-80A6-3CB50A7F8A20}" type="slidenum">
              <a:rPr lang="en-US" smtClean="0"/>
              <a:t>46</a:t>
            </a:fld>
            <a:endParaRPr lang="en-US"/>
          </a:p>
        </p:txBody>
      </p:sp>
    </p:spTree>
    <p:extLst>
      <p:ext uri="{BB962C8B-B14F-4D97-AF65-F5344CB8AC3E}">
        <p14:creationId xmlns:p14="http://schemas.microsoft.com/office/powerpoint/2010/main" val="1690024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914400" y="381000"/>
            <a:ext cx="7313612" cy="606425"/>
          </a:xfrm>
        </p:spPr>
        <p:txBody>
          <a:bodyPr/>
          <a:lstStyle/>
          <a:p>
            <a:pPr algn="l"/>
            <a:r>
              <a:rPr lang="en-US" sz="2800" dirty="0"/>
              <a:t>What you should see with the </a:t>
            </a:r>
            <a:r>
              <a:rPr lang="en-US" sz="2800" dirty="0" smtClean="0"/>
              <a:t>IS (same data)</a:t>
            </a:r>
            <a:endParaRPr lang="en-US" sz="2800" dirty="0"/>
          </a:p>
        </p:txBody>
      </p:sp>
      <p:grpSp>
        <p:nvGrpSpPr>
          <p:cNvPr id="158724" name="Group 4"/>
          <p:cNvGrpSpPr>
            <a:grpSpLocks/>
          </p:cNvGrpSpPr>
          <p:nvPr/>
        </p:nvGrpSpPr>
        <p:grpSpPr bwMode="auto">
          <a:xfrm>
            <a:off x="914400" y="965200"/>
            <a:ext cx="7543800" cy="5740400"/>
            <a:chOff x="624" y="624"/>
            <a:chExt cx="4752" cy="3616"/>
          </a:xfrm>
        </p:grpSpPr>
        <p:pic>
          <p:nvPicPr>
            <p:cNvPr id="158725" name="Picture 5"/>
            <p:cNvPicPr>
              <a:picLocks noChangeAspect="1" noChangeArrowheads="1"/>
            </p:cNvPicPr>
            <p:nvPr/>
          </p:nvPicPr>
          <p:blipFill>
            <a:blip r:embed="rId2">
              <a:extLst>
                <a:ext uri="{28A0092B-C50C-407E-A947-70E740481C1C}">
                  <a14:useLocalDpi xmlns:a14="http://schemas.microsoft.com/office/drawing/2010/main" val="0"/>
                </a:ext>
              </a:extLst>
            </a:blip>
            <a:srcRect l="8354" r="829"/>
            <a:stretch>
              <a:fillRect/>
            </a:stretch>
          </p:blipFill>
          <p:spPr bwMode="auto">
            <a:xfrm>
              <a:off x="1104" y="624"/>
              <a:ext cx="4272" cy="3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726" name="Text Box 6"/>
            <p:cNvSpPr txBox="1">
              <a:spLocks noChangeArrowheads="1"/>
            </p:cNvSpPr>
            <p:nvPr/>
          </p:nvSpPr>
          <p:spPr bwMode="auto">
            <a:xfrm rot="-5400000">
              <a:off x="-76" y="2188"/>
              <a:ext cx="163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Arial Narrow" pitchFamily="34" charset="0"/>
                </a:rPr>
                <a:t>Peak Area Ratio (L:H)</a:t>
              </a:r>
            </a:p>
          </p:txBody>
        </p:sp>
      </p:grpSp>
      <p:sp>
        <p:nvSpPr>
          <p:cNvPr id="2" name="Slide Number Placeholder 1"/>
          <p:cNvSpPr>
            <a:spLocks noGrp="1"/>
          </p:cNvSpPr>
          <p:nvPr>
            <p:ph type="sldNum" sz="quarter" idx="12"/>
          </p:nvPr>
        </p:nvSpPr>
        <p:spPr/>
        <p:txBody>
          <a:bodyPr/>
          <a:lstStyle/>
          <a:p>
            <a:fld id="{68534753-62CD-481E-80A6-3CB50A7F8A20}" type="slidenum">
              <a:rPr lang="en-US" smtClean="0"/>
              <a:t>47</a:t>
            </a:fld>
            <a:endParaRPr lang="en-US"/>
          </a:p>
        </p:txBody>
      </p:sp>
    </p:spTree>
    <p:extLst>
      <p:ext uri="{BB962C8B-B14F-4D97-AF65-F5344CB8AC3E}">
        <p14:creationId xmlns:p14="http://schemas.microsoft.com/office/powerpoint/2010/main" val="2182661574"/>
      </p:ext>
    </p:extLst>
  </p:cSld>
  <p:clrMapOvr>
    <a:masterClrMapping/>
  </p:clrMapOvr>
  <p:transition>
    <p:blinds/>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Types of Standards</a:t>
            </a:r>
            <a:endParaRPr lang="en-US" dirty="0"/>
          </a:p>
        </p:txBody>
      </p:sp>
      <p:sp>
        <p:nvSpPr>
          <p:cNvPr id="8" name="Content Placeholder 7"/>
          <p:cNvSpPr>
            <a:spLocks noGrp="1"/>
          </p:cNvSpPr>
          <p:nvPr>
            <p:ph idx="1"/>
          </p:nvPr>
        </p:nvSpPr>
        <p:spPr/>
        <p:txBody>
          <a:bodyPr>
            <a:normAutofit fontScale="92500" lnSpcReduction="10000"/>
          </a:bodyPr>
          <a:lstStyle/>
          <a:p>
            <a:r>
              <a:rPr lang="en-US" sz="2800" dirty="0"/>
              <a:t>Labeled Reference Peptide</a:t>
            </a:r>
          </a:p>
          <a:p>
            <a:pPr lvl="1"/>
            <a:r>
              <a:rPr lang="en-US" sz="2400" dirty="0"/>
              <a:t>One or more heavy peptides used for normalization</a:t>
            </a:r>
          </a:p>
          <a:p>
            <a:r>
              <a:rPr lang="en-US" sz="2800" dirty="0" smtClean="0"/>
              <a:t>Global</a:t>
            </a:r>
          </a:p>
          <a:p>
            <a:pPr lvl="1"/>
            <a:r>
              <a:rPr lang="en-US" sz="2400" dirty="0" smtClean="0"/>
              <a:t>Addition of heavy-labeled sample of entire proteome (SILAC)</a:t>
            </a:r>
          </a:p>
          <a:p>
            <a:r>
              <a:rPr lang="en-US" sz="2800" dirty="0" smtClean="0"/>
              <a:t>Labeled Synthetic </a:t>
            </a:r>
            <a:r>
              <a:rPr lang="en-US" sz="2800" dirty="0" err="1" smtClean="0"/>
              <a:t>Tryptic</a:t>
            </a:r>
            <a:r>
              <a:rPr lang="en-US" sz="2800" dirty="0" smtClean="0"/>
              <a:t> Peptides</a:t>
            </a:r>
          </a:p>
          <a:p>
            <a:pPr lvl="1"/>
            <a:r>
              <a:rPr lang="en-US" sz="2400" dirty="0" err="1" smtClean="0"/>
              <a:t>Isotopically</a:t>
            </a:r>
            <a:r>
              <a:rPr lang="en-US" sz="2400" dirty="0" smtClean="0"/>
              <a:t> labeled peptides for each target</a:t>
            </a:r>
          </a:p>
          <a:p>
            <a:r>
              <a:rPr lang="en-US" sz="2800" dirty="0" smtClean="0"/>
              <a:t>“Winged” or “Extended” Synthetic Peptides</a:t>
            </a:r>
          </a:p>
          <a:p>
            <a:pPr lvl="1"/>
            <a:r>
              <a:rPr lang="en-US" sz="2400" dirty="0" smtClean="0"/>
              <a:t>Contain native amino acids and are spiked pre-digest to account for digestion variability</a:t>
            </a:r>
          </a:p>
          <a:p>
            <a:r>
              <a:rPr lang="en-US" sz="2800" dirty="0" smtClean="0"/>
              <a:t>Heavy Labeled Proteins</a:t>
            </a:r>
          </a:p>
          <a:p>
            <a:pPr lvl="1"/>
            <a:r>
              <a:rPr lang="en-US" sz="2400" dirty="0" smtClean="0"/>
              <a:t>Provide </a:t>
            </a:r>
          </a:p>
          <a:p>
            <a:endParaRPr lang="en-US" sz="2800" dirty="0"/>
          </a:p>
        </p:txBody>
      </p:sp>
      <p:sp>
        <p:nvSpPr>
          <p:cNvPr id="2" name="Slide Number Placeholder 1"/>
          <p:cNvSpPr>
            <a:spLocks noGrp="1"/>
          </p:cNvSpPr>
          <p:nvPr>
            <p:ph type="sldNum" sz="quarter" idx="12"/>
          </p:nvPr>
        </p:nvSpPr>
        <p:spPr/>
        <p:txBody>
          <a:bodyPr/>
          <a:lstStyle/>
          <a:p>
            <a:fld id="{68534753-62CD-481E-80A6-3CB50A7F8A20}" type="slidenum">
              <a:rPr lang="en-US" smtClean="0"/>
              <a:t>48</a:t>
            </a:fld>
            <a:endParaRPr lang="en-US"/>
          </a:p>
        </p:txBody>
      </p:sp>
    </p:spTree>
    <p:extLst>
      <p:ext uri="{BB962C8B-B14F-4D97-AF65-F5344CB8AC3E}">
        <p14:creationId xmlns:p14="http://schemas.microsoft.com/office/powerpoint/2010/main" val="14761743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915988" y="536575"/>
            <a:ext cx="7313612" cy="682625"/>
          </a:xfrm>
        </p:spPr>
        <p:txBody>
          <a:bodyPr>
            <a:noAutofit/>
          </a:bodyPr>
          <a:lstStyle/>
          <a:p>
            <a:pPr algn="l"/>
            <a:r>
              <a:rPr lang="en-US" sz="2800" dirty="0"/>
              <a:t>What you might normally see without the </a:t>
            </a:r>
            <a:r>
              <a:rPr lang="en-US" sz="2800" dirty="0" smtClean="0"/>
              <a:t>IS: </a:t>
            </a:r>
            <a:r>
              <a:rPr lang="en-US" sz="2800" dirty="0" smtClean="0"/>
              <a:t/>
            </a:r>
            <a:br>
              <a:rPr lang="en-US" sz="2800" dirty="0" smtClean="0"/>
            </a:br>
            <a:r>
              <a:rPr lang="en-US" sz="2800" dirty="0" smtClean="0"/>
              <a:t>Greater </a:t>
            </a:r>
            <a:r>
              <a:rPr lang="en-US" sz="2800" dirty="0" smtClean="0"/>
              <a:t>Variability</a:t>
            </a:r>
            <a:endParaRPr lang="en-US" sz="2800" dirty="0"/>
          </a:p>
        </p:txBody>
      </p:sp>
      <p:sp>
        <p:nvSpPr>
          <p:cNvPr id="2" name="Slide Number Placeholder 1"/>
          <p:cNvSpPr>
            <a:spLocks noGrp="1"/>
          </p:cNvSpPr>
          <p:nvPr>
            <p:ph type="sldNum" sz="quarter" idx="12"/>
          </p:nvPr>
        </p:nvSpPr>
        <p:spPr/>
        <p:txBody>
          <a:bodyPr/>
          <a:lstStyle/>
          <a:p>
            <a:fld id="{6A59DBE7-F5AA-4F66-A564-2580BEC7AB9D}" type="slidenum">
              <a:rPr lang="en-US" smtClean="0"/>
              <a:pPr/>
              <a:t>49</a:t>
            </a:fld>
            <a:endParaRPr lang="en-US"/>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966"/>
            <a:ext cx="9104040" cy="3061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45770" y="2069068"/>
            <a:ext cx="2514600" cy="369332"/>
          </a:xfrm>
          <a:prstGeom prst="rect">
            <a:avLst/>
          </a:prstGeom>
          <a:noFill/>
        </p:spPr>
        <p:txBody>
          <a:bodyPr wrap="square" rtlCol="0">
            <a:spAutoFit/>
          </a:bodyPr>
          <a:lstStyle/>
          <a:p>
            <a:r>
              <a:rPr lang="en-US" dirty="0" smtClean="0">
                <a:latin typeface="+mj-lt"/>
              </a:rPr>
              <a:t>Internal Standard</a:t>
            </a:r>
            <a:endParaRPr lang="en-US" dirty="0">
              <a:latin typeface="+mj-lt"/>
            </a:endParaRPr>
          </a:p>
        </p:txBody>
      </p:sp>
      <p:sp>
        <p:nvSpPr>
          <p:cNvPr id="8" name="TextBox 7"/>
          <p:cNvSpPr txBox="1"/>
          <p:nvPr/>
        </p:nvSpPr>
        <p:spPr>
          <a:xfrm>
            <a:off x="3352800" y="1905000"/>
            <a:ext cx="2514600" cy="646331"/>
          </a:xfrm>
          <a:prstGeom prst="rect">
            <a:avLst/>
          </a:prstGeom>
          <a:noFill/>
        </p:spPr>
        <p:txBody>
          <a:bodyPr wrap="square" rtlCol="0">
            <a:spAutoFit/>
          </a:bodyPr>
          <a:lstStyle/>
          <a:p>
            <a:pPr algn="ctr"/>
            <a:r>
              <a:rPr lang="en-US" dirty="0" smtClean="0">
                <a:latin typeface="+mj-lt"/>
              </a:rPr>
              <a:t>Labeled Reference Peptide</a:t>
            </a:r>
            <a:endParaRPr lang="en-US" dirty="0">
              <a:latin typeface="+mj-lt"/>
            </a:endParaRPr>
          </a:p>
        </p:txBody>
      </p:sp>
      <p:sp>
        <p:nvSpPr>
          <p:cNvPr id="9" name="TextBox 8"/>
          <p:cNvSpPr txBox="1"/>
          <p:nvPr/>
        </p:nvSpPr>
        <p:spPr>
          <a:xfrm>
            <a:off x="6400800" y="1868269"/>
            <a:ext cx="2514600" cy="646331"/>
          </a:xfrm>
          <a:prstGeom prst="rect">
            <a:avLst/>
          </a:prstGeom>
          <a:noFill/>
        </p:spPr>
        <p:txBody>
          <a:bodyPr wrap="square" rtlCol="0">
            <a:spAutoFit/>
          </a:bodyPr>
          <a:lstStyle/>
          <a:p>
            <a:pPr algn="ctr"/>
            <a:r>
              <a:rPr lang="en-US" dirty="0" smtClean="0">
                <a:latin typeface="+mj-lt"/>
              </a:rPr>
              <a:t>Label-Free</a:t>
            </a:r>
            <a:br>
              <a:rPr lang="en-US" dirty="0" smtClean="0">
                <a:latin typeface="+mj-lt"/>
              </a:rPr>
            </a:br>
            <a:r>
              <a:rPr lang="en-US" dirty="0" smtClean="0">
                <a:latin typeface="+mj-lt"/>
              </a:rPr>
              <a:t>no normalization</a:t>
            </a:r>
            <a:endParaRPr lang="en-US" dirty="0">
              <a:latin typeface="+mj-lt"/>
            </a:endParaRPr>
          </a:p>
        </p:txBody>
      </p:sp>
      <p:sp>
        <p:nvSpPr>
          <p:cNvPr id="4" name="TextBox 3"/>
          <p:cNvSpPr txBox="1"/>
          <p:nvPr/>
        </p:nvSpPr>
        <p:spPr>
          <a:xfrm>
            <a:off x="445770" y="6248400"/>
            <a:ext cx="7860030" cy="369332"/>
          </a:xfrm>
          <a:prstGeom prst="rect">
            <a:avLst/>
          </a:prstGeom>
          <a:noFill/>
        </p:spPr>
        <p:txBody>
          <a:bodyPr wrap="square" rtlCol="0">
            <a:spAutoFit/>
          </a:bodyPr>
          <a:lstStyle/>
          <a:p>
            <a:r>
              <a:rPr lang="en-US" dirty="0" smtClean="0"/>
              <a:t>Zhang, H., et al (2011) MCP 10(6):M110.006592 </a:t>
            </a:r>
            <a:endParaRPr lang="en-US" dirty="0"/>
          </a:p>
        </p:txBody>
      </p:sp>
      <p:sp>
        <p:nvSpPr>
          <p:cNvPr id="5" name="TextBox 4"/>
          <p:cNvSpPr txBox="1"/>
          <p:nvPr/>
        </p:nvSpPr>
        <p:spPr>
          <a:xfrm>
            <a:off x="304800" y="5105400"/>
            <a:ext cx="8686800" cy="646331"/>
          </a:xfrm>
          <a:prstGeom prst="rect">
            <a:avLst/>
          </a:prstGeom>
          <a:noFill/>
        </p:spPr>
        <p:txBody>
          <a:bodyPr wrap="square" rtlCol="0">
            <a:spAutoFit/>
          </a:bodyPr>
          <a:lstStyle/>
          <a:p>
            <a:r>
              <a:rPr lang="en-US" dirty="0" smtClean="0"/>
              <a:t>While costly, internal standards can compensate for variability in sample preparation and data acquisition, resulting in better precision. </a:t>
            </a:r>
            <a:endParaRPr lang="en-US" dirty="0"/>
          </a:p>
        </p:txBody>
      </p:sp>
      <p:sp>
        <p:nvSpPr>
          <p:cNvPr id="6" name="Oval 5"/>
          <p:cNvSpPr/>
          <p:nvPr/>
        </p:nvSpPr>
        <p:spPr bwMode="auto">
          <a:xfrm>
            <a:off x="914400" y="2438400"/>
            <a:ext cx="533400" cy="3810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3" name="Oval 12"/>
          <p:cNvSpPr/>
          <p:nvPr/>
        </p:nvSpPr>
        <p:spPr bwMode="auto">
          <a:xfrm>
            <a:off x="3810000" y="2438400"/>
            <a:ext cx="533400" cy="3810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4" name="Oval 13"/>
          <p:cNvSpPr/>
          <p:nvPr/>
        </p:nvSpPr>
        <p:spPr bwMode="auto">
          <a:xfrm>
            <a:off x="6819900" y="2438400"/>
            <a:ext cx="533400" cy="3810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15089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Instructors</a:t>
            </a:r>
            <a:endParaRPr lang="en-US" dirty="0"/>
          </a:p>
        </p:txBody>
      </p:sp>
      <p:sp>
        <p:nvSpPr>
          <p:cNvPr id="3" name="Content Placeholder 2"/>
          <p:cNvSpPr>
            <a:spLocks noGrp="1"/>
          </p:cNvSpPr>
          <p:nvPr>
            <p:ph idx="1"/>
          </p:nvPr>
        </p:nvSpPr>
        <p:spPr/>
        <p:txBody>
          <a:bodyPr/>
          <a:lstStyle/>
          <a:p>
            <a:r>
              <a:rPr lang="en-US" dirty="0" smtClean="0"/>
              <a:t>Brendan MacLean</a:t>
            </a:r>
          </a:p>
          <a:p>
            <a:r>
              <a:rPr lang="en-US" dirty="0" smtClean="0"/>
              <a:t>Lindsay </a:t>
            </a:r>
            <a:r>
              <a:rPr lang="en-US" dirty="0" err="1" smtClean="0"/>
              <a:t>Pino</a:t>
            </a:r>
            <a:endParaRPr lang="en-US" dirty="0" smtClean="0"/>
          </a:p>
          <a:p>
            <a:r>
              <a:rPr lang="en-US" dirty="0" smtClean="0"/>
              <a:t>Susan </a:t>
            </a:r>
            <a:r>
              <a:rPr lang="en-US" dirty="0" err="1" smtClean="0"/>
              <a:t>Abbatiello</a:t>
            </a:r>
            <a:endParaRPr lang="en-US" dirty="0" smtClean="0"/>
          </a:p>
          <a:p>
            <a:r>
              <a:rPr lang="en-US" dirty="0" smtClean="0"/>
              <a:t>D. R. Mani</a:t>
            </a:r>
          </a:p>
          <a:p>
            <a:r>
              <a:rPr lang="en-US" dirty="0" smtClean="0"/>
              <a:t>Cyril </a:t>
            </a:r>
            <a:r>
              <a:rPr lang="en-US" dirty="0" err="1" smtClean="0"/>
              <a:t>Galitzine</a:t>
            </a:r>
            <a:endParaRPr lang="en-US" dirty="0" smtClean="0"/>
          </a:p>
          <a:p>
            <a:endParaRPr lang="en-US" dirty="0"/>
          </a:p>
        </p:txBody>
      </p:sp>
    </p:spTree>
    <p:extLst>
      <p:ext uri="{BB962C8B-B14F-4D97-AF65-F5344CB8AC3E}">
        <p14:creationId xmlns:p14="http://schemas.microsoft.com/office/powerpoint/2010/main" val="13127278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1625"/>
            <a:ext cx="7313612" cy="1143000"/>
          </a:xfrm>
        </p:spPr>
        <p:txBody>
          <a:bodyPr/>
          <a:lstStyle/>
          <a:p>
            <a:r>
              <a:rPr lang="en-US" sz="3200" dirty="0" smtClean="0"/>
              <a:t>Protein Standards Closest to Ideal:</a:t>
            </a:r>
            <a:br>
              <a:rPr lang="en-US" sz="3200" dirty="0" smtClean="0"/>
            </a:br>
            <a:r>
              <a:rPr lang="en-US" sz="3200" dirty="0" smtClean="0"/>
              <a:t>Added early in workflow</a:t>
            </a:r>
            <a:endParaRPr lang="en-US" sz="3200" dirty="0"/>
          </a:p>
        </p:txBody>
      </p:sp>
      <p:sp>
        <p:nvSpPr>
          <p:cNvPr id="4" name="Slide Number Placeholder 3"/>
          <p:cNvSpPr>
            <a:spLocks noGrp="1"/>
          </p:cNvSpPr>
          <p:nvPr>
            <p:ph type="sldNum" sz="quarter" idx="12"/>
          </p:nvPr>
        </p:nvSpPr>
        <p:spPr/>
        <p:txBody>
          <a:bodyPr/>
          <a:lstStyle/>
          <a:p>
            <a:fld id="{6A59DBE7-F5AA-4F66-A564-2580BEC7AB9D}" type="slidenum">
              <a:rPr lang="en-US" smtClean="0"/>
              <a:pPr/>
              <a:t>50</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1687513"/>
            <a:ext cx="8272463"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 y="6553200"/>
            <a:ext cx="5181600" cy="276999"/>
          </a:xfrm>
          <a:prstGeom prst="rect">
            <a:avLst/>
          </a:prstGeom>
          <a:noFill/>
        </p:spPr>
        <p:txBody>
          <a:bodyPr wrap="square" rtlCol="0">
            <a:spAutoFit/>
          </a:bodyPr>
          <a:lstStyle/>
          <a:p>
            <a:r>
              <a:rPr lang="en-US" sz="1200" i="1" dirty="0" smtClean="0"/>
              <a:t>Abbatiello, Schilling, Mani, et al, MCP 2015</a:t>
            </a:r>
            <a:endParaRPr lang="en-US" sz="1200" i="1" dirty="0"/>
          </a:p>
        </p:txBody>
      </p:sp>
    </p:spTree>
    <p:extLst>
      <p:ext uri="{BB962C8B-B14F-4D97-AF65-F5344CB8AC3E}">
        <p14:creationId xmlns:p14="http://schemas.microsoft.com/office/powerpoint/2010/main" val="41048311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281" y="1506480"/>
            <a:ext cx="7772719" cy="481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228600"/>
            <a:ext cx="8077200" cy="830997"/>
          </a:xfrm>
          <a:prstGeom prst="rect">
            <a:avLst/>
          </a:prstGeom>
          <a:noFill/>
        </p:spPr>
        <p:txBody>
          <a:bodyPr wrap="square" rtlCol="0">
            <a:sp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Technical and Process Variability Assessed From </a:t>
            </a:r>
            <a:b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Digestion Controls and SIS Peptide Spikes</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Box 4"/>
          <p:cNvSpPr txBox="1"/>
          <p:nvPr/>
        </p:nvSpPr>
        <p:spPr>
          <a:xfrm>
            <a:off x="6454636" y="2273983"/>
            <a:ext cx="1828801" cy="430887"/>
          </a:xfrm>
          <a:prstGeom prst="rect">
            <a:avLst/>
          </a:prstGeom>
          <a:noFill/>
        </p:spPr>
        <p:txBody>
          <a:bodyPr wrap="square" rtlCol="0">
            <a:spAutoFit/>
          </a:bodyPr>
          <a:lstStyle/>
          <a:p>
            <a:r>
              <a:rPr lang="en-US" sz="1100" dirty="0" smtClean="0"/>
              <a:t>Light Peak Area from Protein Digestion Controls </a:t>
            </a:r>
            <a:endParaRPr lang="en-US" sz="1100" dirty="0"/>
          </a:p>
        </p:txBody>
      </p:sp>
      <p:sp>
        <p:nvSpPr>
          <p:cNvPr id="6" name="TextBox 5"/>
          <p:cNvSpPr txBox="1"/>
          <p:nvPr/>
        </p:nvSpPr>
        <p:spPr>
          <a:xfrm>
            <a:off x="6464161" y="2975248"/>
            <a:ext cx="1838326" cy="430887"/>
          </a:xfrm>
          <a:prstGeom prst="rect">
            <a:avLst/>
          </a:prstGeom>
          <a:noFill/>
        </p:spPr>
        <p:txBody>
          <a:bodyPr wrap="square" rtlCol="0">
            <a:spAutoFit/>
          </a:bodyPr>
          <a:lstStyle/>
          <a:p>
            <a:r>
              <a:rPr lang="en-US" sz="1100" baseline="30000" dirty="0" smtClean="0"/>
              <a:t>13</a:t>
            </a:r>
            <a:r>
              <a:rPr lang="en-US" sz="1100" dirty="0" smtClean="0"/>
              <a:t>C/</a:t>
            </a:r>
            <a:r>
              <a:rPr lang="en-US" sz="1100" baseline="30000" dirty="0" smtClean="0"/>
              <a:t>15</a:t>
            </a:r>
            <a:r>
              <a:rPr lang="en-US" sz="1100" dirty="0" smtClean="0"/>
              <a:t>N Peak Area from post-desalt peptide spikes</a:t>
            </a:r>
            <a:endParaRPr lang="en-US" sz="1100" dirty="0"/>
          </a:p>
        </p:txBody>
      </p:sp>
      <p:sp>
        <p:nvSpPr>
          <p:cNvPr id="7" name="TextBox 6"/>
          <p:cNvSpPr txBox="1"/>
          <p:nvPr/>
        </p:nvSpPr>
        <p:spPr>
          <a:xfrm>
            <a:off x="6454636" y="2093008"/>
            <a:ext cx="1828801" cy="261610"/>
          </a:xfrm>
          <a:prstGeom prst="rect">
            <a:avLst/>
          </a:prstGeom>
          <a:noFill/>
        </p:spPr>
        <p:txBody>
          <a:bodyPr wrap="square" rtlCol="0">
            <a:spAutoFit/>
          </a:bodyPr>
          <a:lstStyle/>
          <a:p>
            <a:r>
              <a:rPr lang="en-US" sz="1100" b="1" u="sng" dirty="0" smtClean="0"/>
              <a:t>Process Variability</a:t>
            </a:r>
            <a:endParaRPr lang="en-US" sz="1100" b="1" u="sng" dirty="0"/>
          </a:p>
        </p:txBody>
      </p:sp>
      <p:sp>
        <p:nvSpPr>
          <p:cNvPr id="8" name="TextBox 7"/>
          <p:cNvSpPr txBox="1"/>
          <p:nvPr/>
        </p:nvSpPr>
        <p:spPr>
          <a:xfrm>
            <a:off x="6473686" y="2778808"/>
            <a:ext cx="1828801" cy="261610"/>
          </a:xfrm>
          <a:prstGeom prst="rect">
            <a:avLst/>
          </a:prstGeom>
          <a:noFill/>
        </p:spPr>
        <p:txBody>
          <a:bodyPr wrap="square" rtlCol="0">
            <a:spAutoFit/>
          </a:bodyPr>
          <a:lstStyle/>
          <a:p>
            <a:r>
              <a:rPr lang="en-US" sz="1100" b="1" u="sng" dirty="0" smtClean="0"/>
              <a:t>Technical Variability</a:t>
            </a:r>
            <a:endParaRPr lang="en-US" sz="1100" b="1" u="sng" dirty="0"/>
          </a:p>
        </p:txBody>
      </p:sp>
      <p:sp>
        <p:nvSpPr>
          <p:cNvPr id="10" name="Rectangle 9"/>
          <p:cNvSpPr/>
          <p:nvPr/>
        </p:nvSpPr>
        <p:spPr>
          <a:xfrm>
            <a:off x="6248400" y="2252990"/>
            <a:ext cx="228600" cy="2616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2895600"/>
            <a:ext cx="228600" cy="26161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54CEDB9D-10F0-49E9-9144-12FCCBA2AF20}" type="slidenum">
              <a:rPr lang="en-US" smtClean="0"/>
              <a:pPr/>
              <a:t>51</a:t>
            </a:fld>
            <a:endParaRPr lang="en-US"/>
          </a:p>
        </p:txBody>
      </p:sp>
      <p:sp>
        <p:nvSpPr>
          <p:cNvPr id="9" name="TextBox 8"/>
          <p:cNvSpPr txBox="1"/>
          <p:nvPr/>
        </p:nvSpPr>
        <p:spPr>
          <a:xfrm>
            <a:off x="1905000" y="1506480"/>
            <a:ext cx="5867400" cy="400110"/>
          </a:xfrm>
          <a:prstGeom prst="rect">
            <a:avLst/>
          </a:prstGeom>
          <a:noFill/>
        </p:spPr>
        <p:txBody>
          <a:bodyPr wrap="square" rtlCol="0">
            <a:spAutoFit/>
          </a:bodyPr>
          <a:lstStyle/>
          <a:p>
            <a:r>
              <a:rPr lang="en-US" sz="2000" dirty="0" smtClean="0"/>
              <a:t>Raw Peak Area CV assessed over ~150 injections</a:t>
            </a:r>
            <a:endParaRPr lang="en-US" sz="2000" dirty="0"/>
          </a:p>
        </p:txBody>
      </p:sp>
      <p:sp>
        <p:nvSpPr>
          <p:cNvPr id="12" name="TextBox 11"/>
          <p:cNvSpPr txBox="1"/>
          <p:nvPr/>
        </p:nvSpPr>
        <p:spPr>
          <a:xfrm>
            <a:off x="5029200" y="6477000"/>
            <a:ext cx="4114800" cy="369332"/>
          </a:xfrm>
          <a:prstGeom prst="rect">
            <a:avLst/>
          </a:prstGeom>
          <a:noFill/>
        </p:spPr>
        <p:txBody>
          <a:bodyPr wrap="square" rtlCol="0">
            <a:spAutoFit/>
          </a:bodyPr>
          <a:lstStyle/>
          <a:p>
            <a:r>
              <a:rPr lang="en-US" dirty="0" err="1" smtClean="0"/>
              <a:t>Abbatiello</a:t>
            </a:r>
            <a:r>
              <a:rPr lang="en-US" dirty="0" smtClean="0"/>
              <a:t>, Schilling, Mani, </a:t>
            </a:r>
            <a:r>
              <a:rPr lang="en-US" i="1" dirty="0" smtClean="0"/>
              <a:t>et al </a:t>
            </a:r>
            <a:r>
              <a:rPr lang="en-US" dirty="0" smtClean="0"/>
              <a:t>2015 MCP</a:t>
            </a:r>
            <a:endParaRPr lang="en-US" dirty="0"/>
          </a:p>
        </p:txBody>
      </p:sp>
    </p:spTree>
    <p:extLst>
      <p:ext uri="{BB962C8B-B14F-4D97-AF65-F5344CB8AC3E}">
        <p14:creationId xmlns:p14="http://schemas.microsoft.com/office/powerpoint/2010/main" val="28325227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828800"/>
            <a:ext cx="7772400" cy="1470025"/>
          </a:xfrm>
        </p:spPr>
        <p:txBody>
          <a:bodyPr/>
          <a:lstStyle/>
          <a:p>
            <a:r>
              <a:rPr lang="en-US" dirty="0" smtClean="0"/>
              <a:t>Targeted Assay Optimization</a:t>
            </a:r>
            <a:endParaRPr lang="en-US" dirty="0"/>
          </a:p>
        </p:txBody>
      </p:sp>
      <p:sp>
        <p:nvSpPr>
          <p:cNvPr id="6" name="Subtitle 5"/>
          <p:cNvSpPr>
            <a:spLocks noGrp="1"/>
          </p:cNvSpPr>
          <p:nvPr>
            <p:ph type="subTitle" idx="1"/>
          </p:nvPr>
        </p:nvSpPr>
        <p:spPr>
          <a:xfrm>
            <a:off x="1371600" y="3124200"/>
            <a:ext cx="6400800" cy="1752600"/>
          </a:xfrm>
        </p:spPr>
        <p:txBody>
          <a:bodyPr>
            <a:normAutofit/>
          </a:bodyPr>
          <a:lstStyle/>
          <a:p>
            <a:r>
              <a:rPr lang="en-US" sz="2800" dirty="0" smtClean="0">
                <a:solidFill>
                  <a:schemeClr val="accent5">
                    <a:lumMod val="75000"/>
                  </a:schemeClr>
                </a:solidFill>
              </a:rPr>
              <a:t>What should you spend your time on?</a:t>
            </a:r>
            <a:endParaRPr lang="en-US" sz="2800" dirty="0">
              <a:solidFill>
                <a:schemeClr val="accent5">
                  <a:lumMod val="75000"/>
                </a:schemeClr>
              </a:solidFill>
            </a:endParaRPr>
          </a:p>
        </p:txBody>
      </p:sp>
      <p:grpSp>
        <p:nvGrpSpPr>
          <p:cNvPr id="3" name="Group 2"/>
          <p:cNvGrpSpPr/>
          <p:nvPr/>
        </p:nvGrpSpPr>
        <p:grpSpPr>
          <a:xfrm>
            <a:off x="240030" y="304800"/>
            <a:ext cx="8971378" cy="6318915"/>
            <a:chOff x="240030" y="304800"/>
            <a:chExt cx="8971378" cy="6318915"/>
          </a:xfrm>
        </p:grpSpPr>
        <p:sp>
          <p:nvSpPr>
            <p:cNvPr id="2" name="TextBox 1"/>
            <p:cNvSpPr txBox="1"/>
            <p:nvPr/>
          </p:nvSpPr>
          <p:spPr>
            <a:xfrm>
              <a:off x="2209800" y="914400"/>
              <a:ext cx="1828800" cy="369332"/>
            </a:xfrm>
            <a:prstGeom prst="rect">
              <a:avLst/>
            </a:prstGeom>
            <a:noFill/>
          </p:spPr>
          <p:txBody>
            <a:bodyPr wrap="square" rtlCol="0">
              <a:spAutoFit/>
            </a:bodyPr>
            <a:lstStyle/>
            <a:p>
              <a:r>
                <a:rPr lang="en-US" dirty="0" smtClean="0">
                  <a:solidFill>
                    <a:srgbClr val="002060"/>
                  </a:solidFill>
                </a:rPr>
                <a:t>Digestion</a:t>
              </a:r>
              <a:endParaRPr lang="en-US" dirty="0">
                <a:solidFill>
                  <a:srgbClr val="002060"/>
                </a:solidFill>
              </a:endParaRPr>
            </a:p>
          </p:txBody>
        </p:sp>
        <p:sp>
          <p:nvSpPr>
            <p:cNvPr id="7" name="TextBox 6"/>
            <p:cNvSpPr txBox="1"/>
            <p:nvPr/>
          </p:nvSpPr>
          <p:spPr>
            <a:xfrm>
              <a:off x="701040" y="304800"/>
              <a:ext cx="1828800" cy="369332"/>
            </a:xfrm>
            <a:prstGeom prst="rect">
              <a:avLst/>
            </a:prstGeom>
            <a:noFill/>
          </p:spPr>
          <p:txBody>
            <a:bodyPr wrap="square" rtlCol="0">
              <a:spAutoFit/>
            </a:bodyPr>
            <a:lstStyle/>
            <a:p>
              <a:r>
                <a:rPr lang="en-US" dirty="0" smtClean="0">
                  <a:solidFill>
                    <a:srgbClr val="002060"/>
                  </a:solidFill>
                </a:rPr>
                <a:t>Denaturation</a:t>
              </a:r>
              <a:endParaRPr lang="en-US" dirty="0">
                <a:solidFill>
                  <a:srgbClr val="002060"/>
                </a:solidFill>
              </a:endParaRPr>
            </a:p>
          </p:txBody>
        </p:sp>
        <p:sp>
          <p:nvSpPr>
            <p:cNvPr id="8" name="TextBox 7"/>
            <p:cNvSpPr txBox="1"/>
            <p:nvPr/>
          </p:nvSpPr>
          <p:spPr>
            <a:xfrm>
              <a:off x="1143000" y="4332208"/>
              <a:ext cx="1828800" cy="369332"/>
            </a:xfrm>
            <a:prstGeom prst="rect">
              <a:avLst/>
            </a:prstGeom>
            <a:noFill/>
          </p:spPr>
          <p:txBody>
            <a:bodyPr wrap="square" rtlCol="0">
              <a:spAutoFit/>
            </a:bodyPr>
            <a:lstStyle/>
            <a:p>
              <a:r>
                <a:rPr lang="en-US" dirty="0" smtClean="0">
                  <a:solidFill>
                    <a:srgbClr val="002060"/>
                  </a:solidFill>
                </a:rPr>
                <a:t>Desalting</a:t>
              </a:r>
              <a:endParaRPr lang="en-US" dirty="0">
                <a:solidFill>
                  <a:srgbClr val="002060"/>
                </a:solidFill>
              </a:endParaRPr>
            </a:p>
          </p:txBody>
        </p:sp>
        <p:sp>
          <p:nvSpPr>
            <p:cNvPr id="9" name="TextBox 8"/>
            <p:cNvSpPr txBox="1"/>
            <p:nvPr/>
          </p:nvSpPr>
          <p:spPr>
            <a:xfrm>
              <a:off x="3733800" y="350966"/>
              <a:ext cx="1828800" cy="646331"/>
            </a:xfrm>
            <a:prstGeom prst="rect">
              <a:avLst/>
            </a:prstGeom>
            <a:noFill/>
          </p:spPr>
          <p:txBody>
            <a:bodyPr wrap="square" rtlCol="0">
              <a:spAutoFit/>
            </a:bodyPr>
            <a:lstStyle/>
            <a:p>
              <a:r>
                <a:rPr lang="en-US" dirty="0" smtClean="0">
                  <a:solidFill>
                    <a:srgbClr val="002060"/>
                  </a:solidFill>
                </a:rPr>
                <a:t>Peptide selection</a:t>
              </a:r>
              <a:endParaRPr lang="en-US" dirty="0">
                <a:solidFill>
                  <a:srgbClr val="002060"/>
                </a:solidFill>
              </a:endParaRPr>
            </a:p>
          </p:txBody>
        </p:sp>
        <p:sp>
          <p:nvSpPr>
            <p:cNvPr id="10" name="TextBox 9"/>
            <p:cNvSpPr txBox="1"/>
            <p:nvPr/>
          </p:nvSpPr>
          <p:spPr>
            <a:xfrm>
              <a:off x="2213610" y="4916448"/>
              <a:ext cx="1828800" cy="646331"/>
            </a:xfrm>
            <a:prstGeom prst="rect">
              <a:avLst/>
            </a:prstGeom>
            <a:noFill/>
          </p:spPr>
          <p:txBody>
            <a:bodyPr wrap="square" rtlCol="0">
              <a:spAutoFit/>
            </a:bodyPr>
            <a:lstStyle/>
            <a:p>
              <a:r>
                <a:rPr lang="en-US" dirty="0" smtClean="0">
                  <a:solidFill>
                    <a:srgbClr val="002060"/>
                  </a:solidFill>
                </a:rPr>
                <a:t>Transition selection</a:t>
              </a:r>
              <a:endParaRPr lang="en-US" dirty="0">
                <a:solidFill>
                  <a:srgbClr val="002060"/>
                </a:solidFill>
              </a:endParaRPr>
            </a:p>
          </p:txBody>
        </p:sp>
        <p:sp>
          <p:nvSpPr>
            <p:cNvPr id="11" name="TextBox 10"/>
            <p:cNvSpPr txBox="1"/>
            <p:nvPr/>
          </p:nvSpPr>
          <p:spPr>
            <a:xfrm>
              <a:off x="5867400" y="1091446"/>
              <a:ext cx="2209800" cy="369332"/>
            </a:xfrm>
            <a:prstGeom prst="rect">
              <a:avLst/>
            </a:prstGeom>
            <a:noFill/>
          </p:spPr>
          <p:txBody>
            <a:bodyPr wrap="square" rtlCol="0">
              <a:spAutoFit/>
            </a:bodyPr>
            <a:lstStyle/>
            <a:p>
              <a:r>
                <a:rPr lang="en-US" dirty="0" smtClean="0">
                  <a:solidFill>
                    <a:srgbClr val="002060"/>
                  </a:solidFill>
                </a:rPr>
                <a:t>Chromatography</a:t>
              </a:r>
              <a:endParaRPr lang="en-US" dirty="0">
                <a:solidFill>
                  <a:srgbClr val="002060"/>
                </a:solidFill>
              </a:endParaRPr>
            </a:p>
          </p:txBody>
        </p:sp>
        <p:sp>
          <p:nvSpPr>
            <p:cNvPr id="12" name="TextBox 11"/>
            <p:cNvSpPr txBox="1"/>
            <p:nvPr/>
          </p:nvSpPr>
          <p:spPr>
            <a:xfrm>
              <a:off x="5896708" y="4943118"/>
              <a:ext cx="2209800" cy="369332"/>
            </a:xfrm>
            <a:prstGeom prst="rect">
              <a:avLst/>
            </a:prstGeom>
            <a:noFill/>
          </p:spPr>
          <p:txBody>
            <a:bodyPr wrap="square" rtlCol="0">
              <a:spAutoFit/>
            </a:bodyPr>
            <a:lstStyle/>
            <a:p>
              <a:r>
                <a:rPr lang="en-US" dirty="0" smtClean="0">
                  <a:solidFill>
                    <a:srgbClr val="002060"/>
                  </a:solidFill>
                </a:rPr>
                <a:t>Collision Energy</a:t>
              </a:r>
              <a:endParaRPr lang="en-US" dirty="0">
                <a:solidFill>
                  <a:srgbClr val="002060"/>
                </a:solidFill>
              </a:endParaRPr>
            </a:p>
          </p:txBody>
        </p:sp>
        <p:sp>
          <p:nvSpPr>
            <p:cNvPr id="13" name="TextBox 12"/>
            <p:cNvSpPr txBox="1"/>
            <p:nvPr/>
          </p:nvSpPr>
          <p:spPr>
            <a:xfrm>
              <a:off x="4457700" y="4149804"/>
              <a:ext cx="2209800" cy="369332"/>
            </a:xfrm>
            <a:prstGeom prst="rect">
              <a:avLst/>
            </a:prstGeom>
            <a:noFill/>
          </p:spPr>
          <p:txBody>
            <a:bodyPr wrap="square" rtlCol="0">
              <a:spAutoFit/>
            </a:bodyPr>
            <a:lstStyle/>
            <a:p>
              <a:r>
                <a:rPr lang="en-US" dirty="0" smtClean="0">
                  <a:solidFill>
                    <a:srgbClr val="002060"/>
                  </a:solidFill>
                </a:rPr>
                <a:t>IS Spike Level</a:t>
              </a:r>
              <a:endParaRPr lang="en-US" dirty="0">
                <a:solidFill>
                  <a:srgbClr val="002060"/>
                </a:solidFill>
              </a:endParaRPr>
            </a:p>
          </p:txBody>
        </p:sp>
        <p:sp>
          <p:nvSpPr>
            <p:cNvPr id="14" name="TextBox 13"/>
            <p:cNvSpPr txBox="1"/>
            <p:nvPr/>
          </p:nvSpPr>
          <p:spPr>
            <a:xfrm>
              <a:off x="5219700" y="5977384"/>
              <a:ext cx="2209800" cy="646331"/>
            </a:xfrm>
            <a:prstGeom prst="rect">
              <a:avLst/>
            </a:prstGeom>
            <a:noFill/>
          </p:spPr>
          <p:txBody>
            <a:bodyPr wrap="square" rtlCol="0">
              <a:spAutoFit/>
            </a:bodyPr>
            <a:lstStyle/>
            <a:p>
              <a:r>
                <a:rPr lang="en-US" dirty="0" smtClean="0">
                  <a:solidFill>
                    <a:srgbClr val="002060"/>
                  </a:solidFill>
                </a:rPr>
                <a:t>Retention Time Scheduling</a:t>
              </a:r>
              <a:endParaRPr lang="en-US" dirty="0">
                <a:solidFill>
                  <a:srgbClr val="002060"/>
                </a:solidFill>
              </a:endParaRPr>
            </a:p>
          </p:txBody>
        </p:sp>
        <p:sp>
          <p:nvSpPr>
            <p:cNvPr id="15" name="TextBox 14"/>
            <p:cNvSpPr txBox="1"/>
            <p:nvPr/>
          </p:nvSpPr>
          <p:spPr>
            <a:xfrm>
              <a:off x="240030" y="5968663"/>
              <a:ext cx="2209800" cy="646331"/>
            </a:xfrm>
            <a:prstGeom prst="rect">
              <a:avLst/>
            </a:prstGeom>
            <a:noFill/>
          </p:spPr>
          <p:txBody>
            <a:bodyPr wrap="square" rtlCol="0">
              <a:spAutoFit/>
            </a:bodyPr>
            <a:lstStyle/>
            <a:p>
              <a:r>
                <a:rPr lang="en-US" dirty="0" smtClean="0">
                  <a:solidFill>
                    <a:srgbClr val="002060"/>
                  </a:solidFill>
                </a:rPr>
                <a:t>Dwell Time/</a:t>
              </a:r>
              <a:br>
                <a:rPr lang="en-US" dirty="0" smtClean="0">
                  <a:solidFill>
                    <a:srgbClr val="002060"/>
                  </a:solidFill>
                </a:rPr>
              </a:br>
              <a:r>
                <a:rPr lang="en-US" dirty="0" smtClean="0">
                  <a:solidFill>
                    <a:srgbClr val="002060"/>
                  </a:solidFill>
                </a:rPr>
                <a:t>Injection Time</a:t>
              </a:r>
              <a:endParaRPr lang="en-US" dirty="0">
                <a:solidFill>
                  <a:srgbClr val="002060"/>
                </a:solidFill>
              </a:endParaRPr>
            </a:p>
          </p:txBody>
        </p:sp>
        <p:sp>
          <p:nvSpPr>
            <p:cNvPr id="16" name="TextBox 15"/>
            <p:cNvSpPr txBox="1"/>
            <p:nvPr/>
          </p:nvSpPr>
          <p:spPr>
            <a:xfrm>
              <a:off x="7001608" y="350966"/>
              <a:ext cx="2209800" cy="369332"/>
            </a:xfrm>
            <a:prstGeom prst="rect">
              <a:avLst/>
            </a:prstGeom>
            <a:noFill/>
          </p:spPr>
          <p:txBody>
            <a:bodyPr wrap="square" rtlCol="0">
              <a:spAutoFit/>
            </a:bodyPr>
            <a:lstStyle/>
            <a:p>
              <a:r>
                <a:rPr lang="en-US" dirty="0" smtClean="0">
                  <a:solidFill>
                    <a:srgbClr val="002060"/>
                  </a:solidFill>
                </a:rPr>
                <a:t>Cycle Time</a:t>
              </a:r>
              <a:endParaRPr lang="en-US" dirty="0">
                <a:solidFill>
                  <a:srgbClr val="002060"/>
                </a:solidFill>
              </a:endParaRPr>
            </a:p>
          </p:txBody>
        </p:sp>
      </p:grpSp>
      <p:cxnSp>
        <p:nvCxnSpPr>
          <p:cNvPr id="17" name="Straight Connector 16"/>
          <p:cNvCxnSpPr/>
          <p:nvPr/>
        </p:nvCxnSpPr>
        <p:spPr>
          <a:xfrm>
            <a:off x="1219200" y="2971800"/>
            <a:ext cx="6629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Autofit/>
          </a:bodyPr>
          <a:lstStyle/>
          <a:p>
            <a:r>
              <a:rPr lang="en-US" sz="3200" dirty="0" smtClean="0"/>
              <a:t>Key and Important Aspects to </a:t>
            </a:r>
            <a:br>
              <a:rPr lang="en-US" sz="3200" dirty="0" smtClean="0"/>
            </a:br>
            <a:r>
              <a:rPr lang="en-US" sz="3200" dirty="0" smtClean="0"/>
              <a:t>Targeted Peptide Methods</a:t>
            </a:r>
            <a:endParaRPr lang="en-US" sz="3200" dirty="0"/>
          </a:p>
        </p:txBody>
      </p:sp>
      <p:sp>
        <p:nvSpPr>
          <p:cNvPr id="3" name="Content Placeholder 2"/>
          <p:cNvSpPr>
            <a:spLocks noGrp="1"/>
          </p:cNvSpPr>
          <p:nvPr>
            <p:ph idx="1"/>
          </p:nvPr>
        </p:nvSpPr>
        <p:spPr/>
        <p:txBody>
          <a:bodyPr>
            <a:normAutofit/>
          </a:bodyPr>
          <a:lstStyle/>
          <a:p>
            <a:r>
              <a:rPr lang="en-US" sz="2800" dirty="0" smtClean="0"/>
              <a:t>Reproducibility (Precision)</a:t>
            </a:r>
          </a:p>
          <a:p>
            <a:r>
              <a:rPr lang="en-US" sz="2800" dirty="0"/>
              <a:t>Accuracy</a:t>
            </a:r>
          </a:p>
          <a:p>
            <a:r>
              <a:rPr lang="en-US" sz="2800" dirty="0" smtClean="0"/>
              <a:t>Sensitivity</a:t>
            </a:r>
          </a:p>
          <a:p>
            <a:r>
              <a:rPr lang="en-US" sz="2800" dirty="0" smtClean="0"/>
              <a:t>Robustness</a:t>
            </a:r>
          </a:p>
          <a:p>
            <a:r>
              <a:rPr lang="en-US" sz="2800" dirty="0" smtClean="0"/>
              <a:t>Dynamic Range</a:t>
            </a:r>
          </a:p>
          <a:p>
            <a:endParaRPr lang="en-US" sz="2800" dirty="0"/>
          </a:p>
        </p:txBody>
      </p:sp>
      <p:sp>
        <p:nvSpPr>
          <p:cNvPr id="5" name="Rectangle 4"/>
          <p:cNvSpPr/>
          <p:nvPr/>
        </p:nvSpPr>
        <p:spPr>
          <a:xfrm>
            <a:off x="4038600" y="5562600"/>
            <a:ext cx="5105400" cy="246221"/>
          </a:xfrm>
          <a:prstGeom prst="rect">
            <a:avLst/>
          </a:prstGeom>
        </p:spPr>
        <p:txBody>
          <a:bodyPr wrap="square">
            <a:spAutoFit/>
          </a:bodyPr>
          <a:lstStyle/>
          <a:p>
            <a:pPr algn="r"/>
            <a:r>
              <a:rPr lang="en-US" sz="1000" dirty="0"/>
              <a:t>https://sites.google.com/a/apaches.k12.in.us/mr-evans-science-website/accuracy-vs-precision</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267200"/>
            <a:ext cx="3868950" cy="2321370"/>
          </a:xfrm>
          <a:prstGeom prst="rect">
            <a:avLst/>
          </a:prstGeom>
        </p:spPr>
      </p:pic>
      <p:sp>
        <p:nvSpPr>
          <p:cNvPr id="8" name="Rectangle 7"/>
          <p:cNvSpPr/>
          <p:nvPr/>
        </p:nvSpPr>
        <p:spPr>
          <a:xfrm>
            <a:off x="0" y="6602568"/>
            <a:ext cx="5105400" cy="261610"/>
          </a:xfrm>
          <a:prstGeom prst="rect">
            <a:avLst/>
          </a:prstGeom>
        </p:spPr>
        <p:txBody>
          <a:bodyPr wrap="square">
            <a:spAutoFit/>
          </a:bodyPr>
          <a:lstStyle/>
          <a:p>
            <a:r>
              <a:rPr lang="en-US" sz="1100" dirty="0"/>
              <a:t>https://en.wikipedia.org/wiki/Calibration_curve#/media/File:Calibration_curve.png</a:t>
            </a:r>
          </a:p>
        </p:txBody>
      </p:sp>
      <p:grpSp>
        <p:nvGrpSpPr>
          <p:cNvPr id="10" name="Group 9"/>
          <p:cNvGrpSpPr/>
          <p:nvPr/>
        </p:nvGrpSpPr>
        <p:grpSpPr>
          <a:xfrm>
            <a:off x="4216893" y="2209800"/>
            <a:ext cx="4705165" cy="3335044"/>
            <a:chOff x="4216893" y="2209800"/>
            <a:chExt cx="4705165" cy="3335044"/>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869" t="2457" r="2348"/>
            <a:stretch/>
          </p:blipFill>
          <p:spPr>
            <a:xfrm>
              <a:off x="4216893" y="2209800"/>
              <a:ext cx="4705165" cy="3201421"/>
            </a:xfrm>
            <a:prstGeom prst="rect">
              <a:avLst/>
            </a:prstGeom>
          </p:spPr>
        </p:pic>
        <p:sp>
          <p:nvSpPr>
            <p:cNvPr id="9" name="Rectangle 8"/>
            <p:cNvSpPr/>
            <p:nvPr/>
          </p:nvSpPr>
          <p:spPr>
            <a:xfrm>
              <a:off x="4216893" y="5393465"/>
              <a:ext cx="4705165" cy="151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47937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dirty="0" smtClean="0"/>
              <a:t>Summary</a:t>
            </a:r>
            <a:endParaRPr lang="en-US" dirty="0"/>
          </a:p>
        </p:txBody>
      </p:sp>
      <p:sp>
        <p:nvSpPr>
          <p:cNvPr id="6" name="Content Placeholder 5"/>
          <p:cNvSpPr>
            <a:spLocks noGrp="1"/>
          </p:cNvSpPr>
          <p:nvPr>
            <p:ph idx="1"/>
          </p:nvPr>
        </p:nvSpPr>
        <p:spPr>
          <a:xfrm>
            <a:off x="457200" y="990600"/>
            <a:ext cx="8229600" cy="5135563"/>
          </a:xfrm>
        </p:spPr>
        <p:txBody>
          <a:bodyPr/>
          <a:lstStyle/>
          <a:p>
            <a:r>
              <a:rPr lang="en-US" dirty="0" smtClean="0"/>
              <a:t>Consult the Literature!</a:t>
            </a:r>
          </a:p>
          <a:p>
            <a:r>
              <a:rPr lang="en-US" dirty="0" smtClean="0"/>
              <a:t>Generate data!</a:t>
            </a:r>
          </a:p>
          <a:p>
            <a:r>
              <a:rPr lang="en-US" dirty="0" smtClean="0"/>
              <a:t>Review those data!</a:t>
            </a:r>
          </a:p>
          <a:p>
            <a:r>
              <a:rPr lang="en-US" dirty="0" smtClean="0"/>
              <a:t>Evaluate if the data make sense!</a:t>
            </a:r>
          </a:p>
          <a:p>
            <a:r>
              <a:rPr lang="en-US" dirty="0" smtClean="0"/>
              <a:t>Repeat!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51" y="4115133"/>
            <a:ext cx="8573697" cy="2666667"/>
          </a:xfrm>
          <a:prstGeom prst="rect">
            <a:avLst/>
          </a:prstGeom>
        </p:spPr>
      </p:pic>
    </p:spTree>
    <p:extLst>
      <p:ext uri="{BB962C8B-B14F-4D97-AF65-F5344CB8AC3E}">
        <p14:creationId xmlns:p14="http://schemas.microsoft.com/office/powerpoint/2010/main" val="38572849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Skyline</a:t>
            </a:r>
            <a:endParaRPr lang="en-US" dirty="0"/>
          </a:p>
        </p:txBody>
      </p:sp>
      <p:sp>
        <p:nvSpPr>
          <p:cNvPr id="3" name="Content Placeholder 2"/>
          <p:cNvSpPr>
            <a:spLocks noGrp="1"/>
          </p:cNvSpPr>
          <p:nvPr>
            <p:ph idx="1"/>
          </p:nvPr>
        </p:nvSpPr>
        <p:spPr/>
        <p:txBody>
          <a:bodyPr/>
          <a:lstStyle/>
          <a:p>
            <a:r>
              <a:rPr lang="en-US" dirty="0" smtClean="0"/>
              <a:t>Brendan</a:t>
            </a:r>
            <a:endParaRPr lang="en-US" dirty="0"/>
          </a:p>
        </p:txBody>
      </p:sp>
    </p:spTree>
    <p:extLst>
      <p:ext uri="{BB962C8B-B14F-4D97-AF65-F5344CB8AC3E}">
        <p14:creationId xmlns:p14="http://schemas.microsoft.com/office/powerpoint/2010/main" val="2029237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Designing a Targeted LC-MS/MS Method for </a:t>
            </a:r>
            <a:r>
              <a:rPr lang="en-US" dirty="0" smtClean="0"/>
              <a:t>High Confidence Peptide Quantitation</a:t>
            </a:r>
            <a:endParaRPr lang="en-US" dirty="0"/>
          </a:p>
        </p:txBody>
      </p:sp>
      <p:sp>
        <p:nvSpPr>
          <p:cNvPr id="5" name="Subtitle 4"/>
          <p:cNvSpPr>
            <a:spLocks noGrp="1"/>
          </p:cNvSpPr>
          <p:nvPr>
            <p:ph type="subTitle" idx="1"/>
          </p:nvPr>
        </p:nvSpPr>
        <p:spPr>
          <a:xfrm>
            <a:off x="1371600" y="4648200"/>
            <a:ext cx="6400800" cy="990600"/>
          </a:xfrm>
        </p:spPr>
        <p:txBody>
          <a:bodyPr>
            <a:normAutofit fontScale="62500" lnSpcReduction="20000"/>
          </a:bodyPr>
          <a:lstStyle/>
          <a:p>
            <a:r>
              <a:rPr lang="en-US" dirty="0" smtClean="0"/>
              <a:t>Susan </a:t>
            </a:r>
            <a:r>
              <a:rPr lang="en-US" dirty="0" err="1" smtClean="0"/>
              <a:t>Abbatiello</a:t>
            </a:r>
            <a:endParaRPr lang="en-US" dirty="0" smtClean="0"/>
          </a:p>
          <a:p>
            <a:r>
              <a:rPr lang="en-US" dirty="0" smtClean="0"/>
              <a:t>Northeastern University Skyline Short Course</a:t>
            </a:r>
            <a:endParaRPr lang="en-US" dirty="0" smtClean="0"/>
          </a:p>
          <a:p>
            <a:r>
              <a:rPr lang="en-US" dirty="0" smtClean="0"/>
              <a:t>May 1, 2017</a:t>
            </a:r>
            <a:endParaRPr lang="en-US" dirty="0"/>
          </a:p>
        </p:txBody>
      </p:sp>
    </p:spTree>
    <p:extLst>
      <p:ext uri="{BB962C8B-B14F-4D97-AF65-F5344CB8AC3E}">
        <p14:creationId xmlns:p14="http://schemas.microsoft.com/office/powerpoint/2010/main" val="1588270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smtClean="0"/>
              <a:t>Current Application of LC-MS for Discovery of Biomarkers</a:t>
            </a:r>
            <a:endParaRPr lang="en-US" sz="3200" dirty="0"/>
          </a:p>
        </p:txBody>
      </p:sp>
      <p:sp>
        <p:nvSpPr>
          <p:cNvPr id="51" name="Text Box 51"/>
          <p:cNvSpPr txBox="1">
            <a:spLocks noChangeArrowheads="1"/>
          </p:cNvSpPr>
          <p:nvPr/>
        </p:nvSpPr>
        <p:spPr bwMode="auto">
          <a:xfrm>
            <a:off x="169907" y="6367469"/>
            <a:ext cx="4130675"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hangingPunct="0"/>
            <a:r>
              <a:rPr lang="en-US" sz="1200" b="1" i="1" dirty="0"/>
              <a:t>Adapted from </a:t>
            </a:r>
            <a:r>
              <a:rPr lang="en-US" sz="1200" b="1" i="1" dirty="0" err="1"/>
              <a:t>Rifai</a:t>
            </a:r>
            <a:r>
              <a:rPr lang="en-US" sz="1200" b="1" i="1" dirty="0"/>
              <a:t>, Gillette and Carr Nat. Biotech.2006</a:t>
            </a:r>
          </a:p>
        </p:txBody>
      </p:sp>
      <p:grpSp>
        <p:nvGrpSpPr>
          <p:cNvPr id="58" name="Group 57"/>
          <p:cNvGrpSpPr/>
          <p:nvPr/>
        </p:nvGrpSpPr>
        <p:grpSpPr>
          <a:xfrm>
            <a:off x="76200" y="1604637"/>
            <a:ext cx="8915400" cy="4749800"/>
            <a:chOff x="76200" y="1193800"/>
            <a:chExt cx="8915400" cy="4749800"/>
          </a:xfrm>
        </p:grpSpPr>
        <p:grpSp>
          <p:nvGrpSpPr>
            <p:cNvPr id="4" name="Group 2"/>
            <p:cNvGrpSpPr>
              <a:grpSpLocks/>
            </p:cNvGrpSpPr>
            <p:nvPr/>
          </p:nvGrpSpPr>
          <p:grpSpPr bwMode="auto">
            <a:xfrm>
              <a:off x="152400" y="2362200"/>
              <a:ext cx="8456613" cy="1147763"/>
              <a:chOff x="96" y="1821"/>
              <a:chExt cx="5327" cy="723"/>
            </a:xfrm>
          </p:grpSpPr>
          <p:sp>
            <p:nvSpPr>
              <p:cNvPr id="5" name="Text Box 3"/>
              <p:cNvSpPr txBox="1">
                <a:spLocks noChangeArrowheads="1"/>
              </p:cNvSpPr>
              <p:nvPr/>
            </p:nvSpPr>
            <p:spPr bwMode="auto">
              <a:xfrm>
                <a:off x="1464" y="1851"/>
                <a:ext cx="1032" cy="69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sz="1800" b="1" i="1">
                    <a:solidFill>
                      <a:schemeClr val="bg1"/>
                    </a:solidFill>
                  </a:rPr>
                  <a:t>Discovery</a:t>
                </a:r>
              </a:p>
              <a:p>
                <a:pPr>
                  <a:buFontTx/>
                  <a:buChar char="•"/>
                </a:pPr>
                <a:r>
                  <a:rPr lang="en-US" sz="1600" b="1" i="1">
                    <a:solidFill>
                      <a:schemeClr val="bg1"/>
                    </a:solidFill>
                  </a:rPr>
                  <a:t>Tissue</a:t>
                </a:r>
              </a:p>
              <a:p>
                <a:pPr>
                  <a:buFontTx/>
                  <a:buChar char="•"/>
                </a:pPr>
                <a:r>
                  <a:rPr lang="en-US" sz="1600" b="1" i="1">
                    <a:solidFill>
                      <a:schemeClr val="bg1"/>
                    </a:solidFill>
                  </a:rPr>
                  <a:t>Proximal fluids</a:t>
                </a:r>
              </a:p>
            </p:txBody>
          </p:sp>
          <p:sp>
            <p:nvSpPr>
              <p:cNvPr id="6" name="Text Box 4"/>
              <p:cNvSpPr txBox="1">
                <a:spLocks noChangeArrowheads="1"/>
              </p:cNvSpPr>
              <p:nvPr/>
            </p:nvSpPr>
            <p:spPr bwMode="auto">
              <a:xfrm>
                <a:off x="4464" y="1821"/>
                <a:ext cx="959" cy="7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1775" indent="-231775"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sz="1800" b="1" i="1" dirty="0">
                    <a:solidFill>
                      <a:schemeClr val="bg1"/>
                    </a:solidFill>
                  </a:rPr>
                  <a:t>Clinical</a:t>
                </a:r>
              </a:p>
              <a:p>
                <a:r>
                  <a:rPr lang="en-US" sz="1800" b="1" i="1" dirty="0">
                    <a:solidFill>
                      <a:schemeClr val="bg1"/>
                    </a:solidFill>
                  </a:rPr>
                  <a:t>Validation</a:t>
                </a:r>
              </a:p>
              <a:p>
                <a:pPr>
                  <a:buFontTx/>
                  <a:buChar char="•"/>
                </a:pPr>
                <a:r>
                  <a:rPr lang="en-US" sz="1600" b="1" i="1" dirty="0">
                    <a:solidFill>
                      <a:schemeClr val="bg1"/>
                    </a:solidFill>
                  </a:rPr>
                  <a:t>Blood</a:t>
                </a:r>
              </a:p>
              <a:p>
                <a:pPr>
                  <a:buFontTx/>
                  <a:buChar char="•"/>
                </a:pPr>
                <a:r>
                  <a:rPr lang="en-US" sz="1600" b="1" i="1" dirty="0">
                    <a:solidFill>
                      <a:schemeClr val="bg1"/>
                    </a:solidFill>
                  </a:rPr>
                  <a:t>Population </a:t>
                </a:r>
              </a:p>
            </p:txBody>
          </p:sp>
          <p:sp>
            <p:nvSpPr>
              <p:cNvPr id="7" name="AutoShape 5"/>
              <p:cNvSpPr>
                <a:spLocks noChangeArrowheads="1"/>
              </p:cNvSpPr>
              <p:nvPr/>
            </p:nvSpPr>
            <p:spPr bwMode="auto">
              <a:xfrm>
                <a:off x="4128" y="2064"/>
                <a:ext cx="240" cy="288"/>
              </a:xfrm>
              <a:prstGeom prst="rightArrow">
                <a:avLst>
                  <a:gd name="adj1" fmla="val 50000"/>
                  <a:gd name="adj2" fmla="val 25000"/>
                </a:avLst>
              </a:prstGeom>
              <a:solidFill>
                <a:schemeClr val="folHlink"/>
              </a:solidFill>
              <a:ln w="9525">
                <a:solidFill>
                  <a:schemeClr val="tx1"/>
                </a:solidFill>
                <a:miter lim="800000"/>
                <a:headEnd/>
                <a:tailEnd/>
              </a:ln>
            </p:spPr>
            <p:txBody>
              <a:bodyPr wrap="none" anchor="ctr"/>
              <a:lstStyle/>
              <a:p>
                <a:endParaRPr lang="en-US" i="1"/>
              </a:p>
            </p:txBody>
          </p:sp>
          <p:sp>
            <p:nvSpPr>
              <p:cNvPr id="8" name="Text Box 6"/>
              <p:cNvSpPr txBox="1">
                <a:spLocks noChangeArrowheads="1"/>
              </p:cNvSpPr>
              <p:nvPr/>
            </p:nvSpPr>
            <p:spPr bwMode="auto">
              <a:xfrm>
                <a:off x="2977" y="1851"/>
                <a:ext cx="959" cy="69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1775" indent="-231775"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sz="1800" b="1" i="1" dirty="0">
                    <a:solidFill>
                      <a:schemeClr val="bg1"/>
                    </a:solidFill>
                  </a:rPr>
                  <a:t>Verification</a:t>
                </a:r>
              </a:p>
              <a:p>
                <a:pPr>
                  <a:buFontTx/>
                  <a:buChar char="•"/>
                </a:pPr>
                <a:r>
                  <a:rPr lang="en-US" sz="1600" b="1" i="1" dirty="0">
                    <a:solidFill>
                      <a:schemeClr val="bg1"/>
                    </a:solidFill>
                  </a:rPr>
                  <a:t>Blood</a:t>
                </a:r>
              </a:p>
              <a:p>
                <a:pPr>
                  <a:buFontTx/>
                  <a:buChar char="•"/>
                </a:pPr>
                <a:r>
                  <a:rPr lang="en-US" sz="1600" b="1" i="1" dirty="0">
                    <a:solidFill>
                      <a:schemeClr val="bg1"/>
                    </a:solidFill>
                  </a:rPr>
                  <a:t>Population </a:t>
                </a:r>
              </a:p>
              <a:p>
                <a:pPr>
                  <a:buFontTx/>
                  <a:buChar char="•"/>
                </a:pPr>
                <a:endParaRPr lang="en-US" sz="1600" b="1" i="1" dirty="0">
                  <a:solidFill>
                    <a:schemeClr val="bg1"/>
                  </a:solidFill>
                </a:endParaRPr>
              </a:p>
            </p:txBody>
          </p:sp>
          <p:sp>
            <p:nvSpPr>
              <p:cNvPr id="9" name="AutoShape 7"/>
              <p:cNvSpPr>
                <a:spLocks noChangeArrowheads="1"/>
              </p:cNvSpPr>
              <p:nvPr/>
            </p:nvSpPr>
            <p:spPr bwMode="auto">
              <a:xfrm>
                <a:off x="2592" y="2064"/>
                <a:ext cx="240" cy="288"/>
              </a:xfrm>
              <a:prstGeom prst="rightArrow">
                <a:avLst>
                  <a:gd name="adj1" fmla="val 50000"/>
                  <a:gd name="adj2" fmla="val 25000"/>
                </a:avLst>
              </a:prstGeom>
              <a:solidFill>
                <a:schemeClr val="folHlink"/>
              </a:solidFill>
              <a:ln w="9525">
                <a:solidFill>
                  <a:schemeClr val="tx1"/>
                </a:solidFill>
                <a:miter lim="800000"/>
                <a:headEnd/>
                <a:tailEnd/>
              </a:ln>
            </p:spPr>
            <p:txBody>
              <a:bodyPr wrap="none" anchor="ctr"/>
              <a:lstStyle/>
              <a:p>
                <a:endParaRPr lang="en-US" i="1"/>
              </a:p>
            </p:txBody>
          </p:sp>
          <p:sp>
            <p:nvSpPr>
              <p:cNvPr id="10" name="Text Box 8"/>
              <p:cNvSpPr txBox="1">
                <a:spLocks noChangeArrowheads="1"/>
              </p:cNvSpPr>
              <p:nvPr/>
            </p:nvSpPr>
            <p:spPr bwMode="auto">
              <a:xfrm>
                <a:off x="96" y="1851"/>
                <a:ext cx="1248" cy="69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sz="1800" b="1" i="1"/>
                  <a:t>Bio-Specimens</a:t>
                </a:r>
              </a:p>
              <a:p>
                <a:pPr>
                  <a:buFontTx/>
                  <a:buChar char="•"/>
                </a:pPr>
                <a:r>
                  <a:rPr lang="en-US" sz="1600" b="1" i="1"/>
                  <a:t>Plasma</a:t>
                </a:r>
              </a:p>
              <a:p>
                <a:pPr>
                  <a:buFontTx/>
                  <a:buChar char="•"/>
                </a:pPr>
                <a:r>
                  <a:rPr lang="en-US" sz="1600" b="1" i="1"/>
                  <a:t>Tissue</a:t>
                </a:r>
              </a:p>
              <a:p>
                <a:pPr>
                  <a:buFontTx/>
                  <a:buChar char="•"/>
                </a:pPr>
                <a:r>
                  <a:rPr lang="en-US" sz="1600" b="1" i="1"/>
                  <a:t>Proximal fluids</a:t>
                </a:r>
              </a:p>
            </p:txBody>
          </p:sp>
        </p:grpSp>
        <p:sp>
          <p:nvSpPr>
            <p:cNvPr id="11" name="Rectangle 3"/>
            <p:cNvSpPr>
              <a:spLocks noChangeArrowheads="1"/>
            </p:cNvSpPr>
            <p:nvPr/>
          </p:nvSpPr>
          <p:spPr bwMode="auto">
            <a:xfrm>
              <a:off x="4191000" y="3814763"/>
              <a:ext cx="4800600" cy="1978025"/>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808080">
                  <a:alpha val="37999"/>
                </a:srgbClr>
              </a:outerShdw>
            </a:effectLst>
          </p:spPr>
          <p:txBody>
            <a:bodyPr wrap="none" anchor="ctr"/>
            <a:lstStyle/>
            <a:p>
              <a:pPr>
                <a:defRPr/>
              </a:pPr>
              <a:endParaRPr lang="en-US" sz="1600" b="1" i="1">
                <a:solidFill>
                  <a:schemeClr val="dk1"/>
                </a:solidFill>
                <a:latin typeface="+mn-lt"/>
                <a:ea typeface="+mn-ea"/>
              </a:endParaRPr>
            </a:p>
          </p:txBody>
        </p:sp>
        <p:sp>
          <p:nvSpPr>
            <p:cNvPr id="12" name="Rectangle 10"/>
            <p:cNvSpPr>
              <a:spLocks noChangeArrowheads="1"/>
            </p:cNvSpPr>
            <p:nvPr/>
          </p:nvSpPr>
          <p:spPr bwMode="auto">
            <a:xfrm>
              <a:off x="76200" y="3814763"/>
              <a:ext cx="41148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600" b="1" i="1">
                <a:cs typeface="Arial" pitchFamily="34" charset="0"/>
              </a:endParaRPr>
            </a:p>
          </p:txBody>
        </p:sp>
        <p:grpSp>
          <p:nvGrpSpPr>
            <p:cNvPr id="13" name="Group 11"/>
            <p:cNvGrpSpPr>
              <a:grpSpLocks/>
            </p:cNvGrpSpPr>
            <p:nvPr/>
          </p:nvGrpSpPr>
          <p:grpSpPr bwMode="auto">
            <a:xfrm>
              <a:off x="457200" y="4119563"/>
              <a:ext cx="1066800" cy="838200"/>
              <a:chOff x="405" y="1344"/>
              <a:chExt cx="970" cy="773"/>
            </a:xfrm>
          </p:grpSpPr>
          <p:sp>
            <p:nvSpPr>
              <p:cNvPr id="14" name="Freeform 12"/>
              <p:cNvSpPr>
                <a:spLocks/>
              </p:cNvSpPr>
              <p:nvPr/>
            </p:nvSpPr>
            <p:spPr bwMode="auto">
              <a:xfrm>
                <a:off x="405" y="1344"/>
                <a:ext cx="509" cy="552"/>
              </a:xfrm>
              <a:custGeom>
                <a:avLst/>
                <a:gdLst>
                  <a:gd name="T0" fmla="*/ 410 w 509"/>
                  <a:gd name="T1" fmla="*/ 115 h 552"/>
                  <a:gd name="T2" fmla="*/ 237 w 509"/>
                  <a:gd name="T3" fmla="*/ 0 h 552"/>
                  <a:gd name="T4" fmla="*/ 115 w 509"/>
                  <a:gd name="T5" fmla="*/ 7 h 552"/>
                  <a:gd name="T6" fmla="*/ 21 w 509"/>
                  <a:gd name="T7" fmla="*/ 86 h 552"/>
                  <a:gd name="T8" fmla="*/ 0 w 509"/>
                  <a:gd name="T9" fmla="*/ 165 h 552"/>
                  <a:gd name="T10" fmla="*/ 50 w 509"/>
                  <a:gd name="T11" fmla="*/ 244 h 552"/>
                  <a:gd name="T12" fmla="*/ 144 w 509"/>
                  <a:gd name="T13" fmla="*/ 345 h 552"/>
                  <a:gd name="T14" fmla="*/ 194 w 509"/>
                  <a:gd name="T15" fmla="*/ 460 h 552"/>
                  <a:gd name="T16" fmla="*/ 223 w 509"/>
                  <a:gd name="T17" fmla="*/ 532 h 552"/>
                  <a:gd name="T18" fmla="*/ 223 w 509"/>
                  <a:gd name="T19" fmla="*/ 439 h 552"/>
                  <a:gd name="T20" fmla="*/ 230 w 509"/>
                  <a:gd name="T21" fmla="*/ 460 h 552"/>
                  <a:gd name="T22" fmla="*/ 237 w 509"/>
                  <a:gd name="T23" fmla="*/ 496 h 552"/>
                  <a:gd name="T24" fmla="*/ 245 w 509"/>
                  <a:gd name="T25" fmla="*/ 453 h 552"/>
                  <a:gd name="T26" fmla="*/ 266 w 509"/>
                  <a:gd name="T27" fmla="*/ 460 h 552"/>
                  <a:gd name="T28" fmla="*/ 309 w 509"/>
                  <a:gd name="T29" fmla="*/ 504 h 552"/>
                  <a:gd name="T30" fmla="*/ 295 w 509"/>
                  <a:gd name="T31" fmla="*/ 453 h 552"/>
                  <a:gd name="T32" fmla="*/ 288 w 509"/>
                  <a:gd name="T33" fmla="*/ 424 h 552"/>
                  <a:gd name="T34" fmla="*/ 331 w 509"/>
                  <a:gd name="T35" fmla="*/ 468 h 552"/>
                  <a:gd name="T36" fmla="*/ 338 w 509"/>
                  <a:gd name="T37" fmla="*/ 496 h 552"/>
                  <a:gd name="T38" fmla="*/ 345 w 509"/>
                  <a:gd name="T39" fmla="*/ 518 h 552"/>
                  <a:gd name="T40" fmla="*/ 331 w 509"/>
                  <a:gd name="T41" fmla="*/ 424 h 552"/>
                  <a:gd name="T42" fmla="*/ 324 w 509"/>
                  <a:gd name="T43" fmla="*/ 381 h 552"/>
                  <a:gd name="T44" fmla="*/ 317 w 509"/>
                  <a:gd name="T45" fmla="*/ 360 h 552"/>
                  <a:gd name="T46" fmla="*/ 345 w 509"/>
                  <a:gd name="T47" fmla="*/ 396 h 552"/>
                  <a:gd name="T48" fmla="*/ 360 w 509"/>
                  <a:gd name="T49" fmla="*/ 396 h 552"/>
                  <a:gd name="T50" fmla="*/ 381 w 509"/>
                  <a:gd name="T51" fmla="*/ 410 h 552"/>
                  <a:gd name="T52" fmla="*/ 374 w 509"/>
                  <a:gd name="T53" fmla="*/ 403 h 552"/>
                  <a:gd name="T54" fmla="*/ 389 w 509"/>
                  <a:gd name="T55" fmla="*/ 352 h 552"/>
                  <a:gd name="T56" fmla="*/ 396 w 509"/>
                  <a:gd name="T57" fmla="*/ 360 h 552"/>
                  <a:gd name="T58" fmla="*/ 353 w 509"/>
                  <a:gd name="T59" fmla="*/ 316 h 552"/>
                  <a:gd name="T60" fmla="*/ 367 w 509"/>
                  <a:gd name="T61" fmla="*/ 331 h 552"/>
                  <a:gd name="T62" fmla="*/ 396 w 509"/>
                  <a:gd name="T63" fmla="*/ 360 h 552"/>
                  <a:gd name="T64" fmla="*/ 453 w 509"/>
                  <a:gd name="T65" fmla="*/ 403 h 552"/>
                  <a:gd name="T66" fmla="*/ 410 w 509"/>
                  <a:gd name="T67" fmla="*/ 273 h 552"/>
                  <a:gd name="T68" fmla="*/ 417 w 509"/>
                  <a:gd name="T69" fmla="*/ 295 h 552"/>
                  <a:gd name="T70" fmla="*/ 432 w 509"/>
                  <a:gd name="T71" fmla="*/ 280 h 552"/>
                  <a:gd name="T72" fmla="*/ 410 w 509"/>
                  <a:gd name="T73" fmla="*/ 259 h 552"/>
                  <a:gd name="T74" fmla="*/ 482 w 509"/>
                  <a:gd name="T75" fmla="*/ 266 h 552"/>
                  <a:gd name="T76" fmla="*/ 504 w 509"/>
                  <a:gd name="T77" fmla="*/ 273 h 552"/>
                  <a:gd name="T78" fmla="*/ 489 w 509"/>
                  <a:gd name="T79" fmla="*/ 259 h 552"/>
                  <a:gd name="T80" fmla="*/ 468 w 509"/>
                  <a:gd name="T81" fmla="*/ 244 h 552"/>
                  <a:gd name="T82" fmla="*/ 489 w 509"/>
                  <a:gd name="T83" fmla="*/ 266 h 552"/>
                  <a:gd name="T84" fmla="*/ 432 w 509"/>
                  <a:gd name="T85" fmla="*/ 187 h 552"/>
                  <a:gd name="T86" fmla="*/ 410 w 509"/>
                  <a:gd name="T87" fmla="*/ 115 h 5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09"/>
                  <a:gd name="T133" fmla="*/ 0 h 552"/>
                  <a:gd name="T134" fmla="*/ 509 w 509"/>
                  <a:gd name="T135" fmla="*/ 552 h 5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09" h="552">
                    <a:moveTo>
                      <a:pt x="410" y="115"/>
                    </a:moveTo>
                    <a:cubicBezTo>
                      <a:pt x="352" y="71"/>
                      <a:pt x="311" y="14"/>
                      <a:pt x="237" y="0"/>
                    </a:cubicBezTo>
                    <a:cubicBezTo>
                      <a:pt x="196" y="2"/>
                      <a:pt x="155" y="1"/>
                      <a:pt x="115" y="7"/>
                    </a:cubicBezTo>
                    <a:cubicBezTo>
                      <a:pt x="96" y="10"/>
                      <a:pt x="39" y="69"/>
                      <a:pt x="21" y="86"/>
                    </a:cubicBezTo>
                    <a:cubicBezTo>
                      <a:pt x="13" y="112"/>
                      <a:pt x="9" y="139"/>
                      <a:pt x="0" y="165"/>
                    </a:cubicBezTo>
                    <a:cubicBezTo>
                      <a:pt x="12" y="217"/>
                      <a:pt x="5" y="229"/>
                      <a:pt x="50" y="244"/>
                    </a:cubicBezTo>
                    <a:cubicBezTo>
                      <a:pt x="85" y="279"/>
                      <a:pt x="114" y="304"/>
                      <a:pt x="144" y="345"/>
                    </a:cubicBezTo>
                    <a:cubicBezTo>
                      <a:pt x="158" y="389"/>
                      <a:pt x="166" y="423"/>
                      <a:pt x="194" y="460"/>
                    </a:cubicBezTo>
                    <a:cubicBezTo>
                      <a:pt x="201" y="488"/>
                      <a:pt x="214" y="505"/>
                      <a:pt x="223" y="532"/>
                    </a:cubicBezTo>
                    <a:cubicBezTo>
                      <a:pt x="239" y="449"/>
                      <a:pt x="223" y="552"/>
                      <a:pt x="223" y="439"/>
                    </a:cubicBezTo>
                    <a:cubicBezTo>
                      <a:pt x="223" y="432"/>
                      <a:pt x="228" y="453"/>
                      <a:pt x="230" y="460"/>
                    </a:cubicBezTo>
                    <a:cubicBezTo>
                      <a:pt x="233" y="472"/>
                      <a:pt x="235" y="484"/>
                      <a:pt x="237" y="496"/>
                    </a:cubicBezTo>
                    <a:cubicBezTo>
                      <a:pt x="240" y="482"/>
                      <a:pt x="236" y="464"/>
                      <a:pt x="245" y="453"/>
                    </a:cubicBezTo>
                    <a:cubicBezTo>
                      <a:pt x="250" y="447"/>
                      <a:pt x="260" y="455"/>
                      <a:pt x="266" y="460"/>
                    </a:cubicBezTo>
                    <a:cubicBezTo>
                      <a:pt x="282" y="473"/>
                      <a:pt x="309" y="504"/>
                      <a:pt x="309" y="504"/>
                    </a:cubicBezTo>
                    <a:cubicBezTo>
                      <a:pt x="287" y="414"/>
                      <a:pt x="315" y="526"/>
                      <a:pt x="295" y="453"/>
                    </a:cubicBezTo>
                    <a:cubicBezTo>
                      <a:pt x="292" y="443"/>
                      <a:pt x="279" y="420"/>
                      <a:pt x="288" y="424"/>
                    </a:cubicBezTo>
                    <a:cubicBezTo>
                      <a:pt x="307" y="432"/>
                      <a:pt x="331" y="468"/>
                      <a:pt x="331" y="468"/>
                    </a:cubicBezTo>
                    <a:cubicBezTo>
                      <a:pt x="333" y="477"/>
                      <a:pt x="335" y="487"/>
                      <a:pt x="338" y="496"/>
                    </a:cubicBezTo>
                    <a:cubicBezTo>
                      <a:pt x="340" y="503"/>
                      <a:pt x="345" y="526"/>
                      <a:pt x="345" y="518"/>
                    </a:cubicBezTo>
                    <a:cubicBezTo>
                      <a:pt x="345" y="487"/>
                      <a:pt x="336" y="454"/>
                      <a:pt x="331" y="424"/>
                    </a:cubicBezTo>
                    <a:cubicBezTo>
                      <a:pt x="328" y="410"/>
                      <a:pt x="327" y="395"/>
                      <a:pt x="324" y="381"/>
                    </a:cubicBezTo>
                    <a:cubicBezTo>
                      <a:pt x="322" y="374"/>
                      <a:pt x="310" y="360"/>
                      <a:pt x="317" y="360"/>
                    </a:cubicBezTo>
                    <a:cubicBezTo>
                      <a:pt x="332" y="360"/>
                      <a:pt x="335" y="385"/>
                      <a:pt x="345" y="396"/>
                    </a:cubicBezTo>
                    <a:cubicBezTo>
                      <a:pt x="360" y="355"/>
                      <a:pt x="346" y="378"/>
                      <a:pt x="360" y="396"/>
                    </a:cubicBezTo>
                    <a:cubicBezTo>
                      <a:pt x="365" y="403"/>
                      <a:pt x="374" y="405"/>
                      <a:pt x="381" y="410"/>
                    </a:cubicBezTo>
                    <a:cubicBezTo>
                      <a:pt x="370" y="392"/>
                      <a:pt x="343" y="324"/>
                      <a:pt x="374" y="403"/>
                    </a:cubicBezTo>
                    <a:cubicBezTo>
                      <a:pt x="398" y="386"/>
                      <a:pt x="413" y="376"/>
                      <a:pt x="389" y="352"/>
                    </a:cubicBezTo>
                    <a:cubicBezTo>
                      <a:pt x="386" y="349"/>
                      <a:pt x="399" y="362"/>
                      <a:pt x="396" y="360"/>
                    </a:cubicBezTo>
                    <a:cubicBezTo>
                      <a:pt x="375" y="341"/>
                      <a:pt x="373" y="336"/>
                      <a:pt x="353" y="316"/>
                    </a:cubicBezTo>
                    <a:cubicBezTo>
                      <a:pt x="348" y="311"/>
                      <a:pt x="362" y="326"/>
                      <a:pt x="367" y="331"/>
                    </a:cubicBezTo>
                    <a:cubicBezTo>
                      <a:pt x="377" y="341"/>
                      <a:pt x="385" y="352"/>
                      <a:pt x="396" y="360"/>
                    </a:cubicBezTo>
                    <a:cubicBezTo>
                      <a:pt x="415" y="374"/>
                      <a:pt x="453" y="403"/>
                      <a:pt x="453" y="403"/>
                    </a:cubicBezTo>
                    <a:cubicBezTo>
                      <a:pt x="441" y="354"/>
                      <a:pt x="440" y="313"/>
                      <a:pt x="410" y="273"/>
                    </a:cubicBezTo>
                    <a:cubicBezTo>
                      <a:pt x="412" y="280"/>
                      <a:pt x="410" y="293"/>
                      <a:pt x="417" y="295"/>
                    </a:cubicBezTo>
                    <a:cubicBezTo>
                      <a:pt x="424" y="297"/>
                      <a:pt x="433" y="287"/>
                      <a:pt x="432" y="280"/>
                    </a:cubicBezTo>
                    <a:cubicBezTo>
                      <a:pt x="430" y="270"/>
                      <a:pt x="400" y="262"/>
                      <a:pt x="410" y="259"/>
                    </a:cubicBezTo>
                    <a:cubicBezTo>
                      <a:pt x="433" y="252"/>
                      <a:pt x="458" y="264"/>
                      <a:pt x="482" y="266"/>
                    </a:cubicBezTo>
                    <a:cubicBezTo>
                      <a:pt x="489" y="268"/>
                      <a:pt x="499" y="278"/>
                      <a:pt x="504" y="273"/>
                    </a:cubicBezTo>
                    <a:cubicBezTo>
                      <a:pt x="509" y="268"/>
                      <a:pt x="494" y="263"/>
                      <a:pt x="489" y="259"/>
                    </a:cubicBezTo>
                    <a:cubicBezTo>
                      <a:pt x="482" y="254"/>
                      <a:pt x="468" y="235"/>
                      <a:pt x="468" y="244"/>
                    </a:cubicBezTo>
                    <a:cubicBezTo>
                      <a:pt x="468" y="254"/>
                      <a:pt x="482" y="259"/>
                      <a:pt x="489" y="266"/>
                    </a:cubicBezTo>
                    <a:cubicBezTo>
                      <a:pt x="479" y="215"/>
                      <a:pt x="466" y="221"/>
                      <a:pt x="432" y="187"/>
                    </a:cubicBezTo>
                    <a:cubicBezTo>
                      <a:pt x="424" y="163"/>
                      <a:pt x="416" y="140"/>
                      <a:pt x="410" y="115"/>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i="1"/>
              </a:p>
            </p:txBody>
          </p:sp>
          <p:sp>
            <p:nvSpPr>
              <p:cNvPr id="15" name="Oval 13"/>
              <p:cNvSpPr>
                <a:spLocks noChangeArrowheads="1"/>
              </p:cNvSpPr>
              <p:nvPr/>
            </p:nvSpPr>
            <p:spPr bwMode="auto">
              <a:xfrm>
                <a:off x="532" y="1478"/>
                <a:ext cx="144" cy="96"/>
              </a:xfrm>
              <a:prstGeom prst="ellipse">
                <a:avLst/>
              </a:prstGeom>
              <a:solidFill>
                <a:schemeClr val="tx1"/>
              </a:solidFill>
              <a:ln w="9525">
                <a:solidFill>
                  <a:schemeClr val="tx1"/>
                </a:solidFill>
                <a:round/>
                <a:headEnd/>
                <a:tailEnd/>
              </a:ln>
            </p:spPr>
            <p:txBody>
              <a:bodyPr wrap="none" anchor="ctr"/>
              <a:lstStyle/>
              <a:p>
                <a:endParaRPr lang="en-US" sz="1600" b="1" i="1">
                  <a:cs typeface="Arial" pitchFamily="34" charset="0"/>
                </a:endParaRPr>
              </a:p>
            </p:txBody>
          </p:sp>
          <p:sp>
            <p:nvSpPr>
              <p:cNvPr id="16" name="Oval 14"/>
              <p:cNvSpPr>
                <a:spLocks noChangeArrowheads="1"/>
              </p:cNvSpPr>
              <p:nvPr/>
            </p:nvSpPr>
            <p:spPr bwMode="auto">
              <a:xfrm>
                <a:off x="628" y="1670"/>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17" name="Oval 15"/>
              <p:cNvSpPr>
                <a:spLocks noChangeArrowheads="1"/>
              </p:cNvSpPr>
              <p:nvPr/>
            </p:nvSpPr>
            <p:spPr bwMode="auto">
              <a:xfrm>
                <a:off x="724" y="1766"/>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18" name="Oval 16"/>
              <p:cNvSpPr>
                <a:spLocks noChangeArrowheads="1"/>
              </p:cNvSpPr>
              <p:nvPr/>
            </p:nvSpPr>
            <p:spPr bwMode="auto">
              <a:xfrm>
                <a:off x="820" y="1862"/>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19" name="Oval 17"/>
              <p:cNvSpPr>
                <a:spLocks noChangeArrowheads="1"/>
              </p:cNvSpPr>
              <p:nvPr/>
            </p:nvSpPr>
            <p:spPr bwMode="auto">
              <a:xfrm>
                <a:off x="724" y="1430"/>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20" name="Oval 18"/>
              <p:cNvSpPr>
                <a:spLocks noChangeArrowheads="1"/>
              </p:cNvSpPr>
              <p:nvPr/>
            </p:nvSpPr>
            <p:spPr bwMode="auto">
              <a:xfrm>
                <a:off x="820" y="1526"/>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21" name="Oval 19"/>
              <p:cNvSpPr>
                <a:spLocks noChangeArrowheads="1"/>
              </p:cNvSpPr>
              <p:nvPr/>
            </p:nvSpPr>
            <p:spPr bwMode="auto">
              <a:xfrm>
                <a:off x="820" y="1670"/>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22" name="Oval 20"/>
              <p:cNvSpPr>
                <a:spLocks noChangeArrowheads="1"/>
              </p:cNvSpPr>
              <p:nvPr/>
            </p:nvSpPr>
            <p:spPr bwMode="auto">
              <a:xfrm>
                <a:off x="1012" y="1718"/>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23" name="Oval 21"/>
              <p:cNvSpPr>
                <a:spLocks noChangeArrowheads="1"/>
              </p:cNvSpPr>
              <p:nvPr/>
            </p:nvSpPr>
            <p:spPr bwMode="auto">
              <a:xfrm>
                <a:off x="724" y="1574"/>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24" name="Oval 22"/>
              <p:cNvSpPr>
                <a:spLocks noChangeArrowheads="1"/>
              </p:cNvSpPr>
              <p:nvPr/>
            </p:nvSpPr>
            <p:spPr bwMode="auto">
              <a:xfrm>
                <a:off x="916" y="1766"/>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25" name="Oval 23"/>
              <p:cNvSpPr>
                <a:spLocks noChangeArrowheads="1"/>
              </p:cNvSpPr>
              <p:nvPr/>
            </p:nvSpPr>
            <p:spPr bwMode="auto">
              <a:xfrm>
                <a:off x="1012" y="1862"/>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26" name="Oval 24"/>
              <p:cNvSpPr>
                <a:spLocks noChangeArrowheads="1"/>
              </p:cNvSpPr>
              <p:nvPr/>
            </p:nvSpPr>
            <p:spPr bwMode="auto">
              <a:xfrm>
                <a:off x="916" y="1622"/>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27" name="Oval 25"/>
              <p:cNvSpPr>
                <a:spLocks noChangeArrowheads="1"/>
              </p:cNvSpPr>
              <p:nvPr/>
            </p:nvSpPr>
            <p:spPr bwMode="auto">
              <a:xfrm>
                <a:off x="916" y="1958"/>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28" name="Oval 26"/>
              <p:cNvSpPr>
                <a:spLocks noChangeArrowheads="1"/>
              </p:cNvSpPr>
              <p:nvPr/>
            </p:nvSpPr>
            <p:spPr bwMode="auto">
              <a:xfrm>
                <a:off x="1012" y="2054"/>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29" name="Oval 27"/>
              <p:cNvSpPr>
                <a:spLocks noChangeArrowheads="1"/>
              </p:cNvSpPr>
              <p:nvPr/>
            </p:nvSpPr>
            <p:spPr bwMode="auto">
              <a:xfrm>
                <a:off x="1108" y="1958"/>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30" name="Oval 28"/>
              <p:cNvSpPr>
                <a:spLocks noChangeArrowheads="1"/>
              </p:cNvSpPr>
              <p:nvPr/>
            </p:nvSpPr>
            <p:spPr bwMode="auto">
              <a:xfrm>
                <a:off x="1204" y="2054"/>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31" name="Oval 29"/>
              <p:cNvSpPr>
                <a:spLocks noChangeArrowheads="1"/>
              </p:cNvSpPr>
              <p:nvPr/>
            </p:nvSpPr>
            <p:spPr bwMode="auto">
              <a:xfrm>
                <a:off x="1300" y="1862"/>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32" name="Oval 30"/>
              <p:cNvSpPr>
                <a:spLocks noChangeArrowheads="1"/>
              </p:cNvSpPr>
              <p:nvPr/>
            </p:nvSpPr>
            <p:spPr bwMode="auto">
              <a:xfrm>
                <a:off x="1108" y="1814"/>
                <a:ext cx="48" cy="48"/>
              </a:xfrm>
              <a:prstGeom prst="ellipse">
                <a:avLst/>
              </a:prstGeom>
              <a:solidFill>
                <a:schemeClr val="accent2"/>
              </a:solidFill>
              <a:ln w="9525">
                <a:solidFill>
                  <a:schemeClr val="tx1"/>
                </a:solidFill>
                <a:round/>
                <a:headEnd/>
                <a:tailEnd/>
              </a:ln>
            </p:spPr>
            <p:txBody>
              <a:bodyPr wrap="none" anchor="ctr"/>
              <a:lstStyle/>
              <a:p>
                <a:endParaRPr lang="en-US" sz="1600" b="1" i="1">
                  <a:cs typeface="Arial" pitchFamily="34" charset="0"/>
                </a:endParaRPr>
              </a:p>
            </p:txBody>
          </p:sp>
          <p:sp>
            <p:nvSpPr>
              <p:cNvPr id="33" name="Oval 31"/>
              <p:cNvSpPr>
                <a:spLocks noChangeArrowheads="1"/>
              </p:cNvSpPr>
              <p:nvPr/>
            </p:nvSpPr>
            <p:spPr bwMode="auto">
              <a:xfrm>
                <a:off x="1252" y="1970"/>
                <a:ext cx="27" cy="27"/>
              </a:xfrm>
              <a:prstGeom prst="ellipse">
                <a:avLst/>
              </a:prstGeom>
              <a:solidFill>
                <a:srgbClr val="FFFF00"/>
              </a:solidFill>
              <a:ln w="9525">
                <a:solidFill>
                  <a:schemeClr val="tx1"/>
                </a:solidFill>
                <a:round/>
                <a:headEnd/>
                <a:tailEnd/>
              </a:ln>
            </p:spPr>
            <p:txBody>
              <a:bodyPr wrap="none" anchor="ctr"/>
              <a:lstStyle/>
              <a:p>
                <a:endParaRPr lang="en-US" sz="1600" b="1" i="1">
                  <a:cs typeface="Arial" pitchFamily="34" charset="0"/>
                </a:endParaRPr>
              </a:p>
            </p:txBody>
          </p:sp>
          <p:sp>
            <p:nvSpPr>
              <p:cNvPr id="34" name="Oval 32"/>
              <p:cNvSpPr>
                <a:spLocks noChangeArrowheads="1"/>
              </p:cNvSpPr>
              <p:nvPr/>
            </p:nvSpPr>
            <p:spPr bwMode="auto">
              <a:xfrm>
                <a:off x="1348" y="1967"/>
                <a:ext cx="27" cy="27"/>
              </a:xfrm>
              <a:prstGeom prst="ellipse">
                <a:avLst/>
              </a:prstGeom>
              <a:solidFill>
                <a:srgbClr val="FFFF00"/>
              </a:solidFill>
              <a:ln w="9525">
                <a:solidFill>
                  <a:schemeClr val="tx1"/>
                </a:solidFill>
                <a:round/>
                <a:headEnd/>
                <a:tailEnd/>
              </a:ln>
            </p:spPr>
            <p:txBody>
              <a:bodyPr wrap="none" anchor="ctr"/>
              <a:lstStyle/>
              <a:p>
                <a:endParaRPr lang="en-US" sz="1600" b="1" i="1">
                  <a:cs typeface="Arial" pitchFamily="34" charset="0"/>
                </a:endParaRPr>
              </a:p>
            </p:txBody>
          </p:sp>
          <p:sp>
            <p:nvSpPr>
              <p:cNvPr id="35" name="Oval 33"/>
              <p:cNvSpPr>
                <a:spLocks noChangeArrowheads="1"/>
              </p:cNvSpPr>
              <p:nvPr/>
            </p:nvSpPr>
            <p:spPr bwMode="auto">
              <a:xfrm>
                <a:off x="823" y="1802"/>
                <a:ext cx="27" cy="27"/>
              </a:xfrm>
              <a:prstGeom prst="ellipse">
                <a:avLst/>
              </a:prstGeom>
              <a:solidFill>
                <a:srgbClr val="FFFF00"/>
              </a:solidFill>
              <a:ln w="9525">
                <a:solidFill>
                  <a:schemeClr val="tx1"/>
                </a:solidFill>
                <a:round/>
                <a:headEnd/>
                <a:tailEnd/>
              </a:ln>
            </p:spPr>
            <p:txBody>
              <a:bodyPr wrap="none" anchor="ctr"/>
              <a:lstStyle/>
              <a:p>
                <a:endParaRPr lang="en-US" sz="1600" b="1" i="1">
                  <a:cs typeface="Arial" pitchFamily="34" charset="0"/>
                </a:endParaRPr>
              </a:p>
            </p:txBody>
          </p:sp>
          <p:sp>
            <p:nvSpPr>
              <p:cNvPr id="36" name="Oval 34"/>
              <p:cNvSpPr>
                <a:spLocks noChangeArrowheads="1"/>
              </p:cNvSpPr>
              <p:nvPr/>
            </p:nvSpPr>
            <p:spPr bwMode="auto">
              <a:xfrm>
                <a:off x="919" y="1898"/>
                <a:ext cx="27" cy="27"/>
              </a:xfrm>
              <a:prstGeom prst="ellipse">
                <a:avLst/>
              </a:prstGeom>
              <a:solidFill>
                <a:srgbClr val="FFFF00"/>
              </a:solidFill>
              <a:ln w="9525">
                <a:solidFill>
                  <a:schemeClr val="tx1"/>
                </a:solidFill>
                <a:round/>
                <a:headEnd/>
                <a:tailEnd/>
              </a:ln>
            </p:spPr>
            <p:txBody>
              <a:bodyPr wrap="none" anchor="ctr"/>
              <a:lstStyle/>
              <a:p>
                <a:endParaRPr lang="en-US" sz="1600" b="1" i="1">
                  <a:cs typeface="Arial" pitchFamily="34" charset="0"/>
                </a:endParaRPr>
              </a:p>
            </p:txBody>
          </p:sp>
          <p:sp>
            <p:nvSpPr>
              <p:cNvPr id="37" name="Oval 35"/>
              <p:cNvSpPr>
                <a:spLocks noChangeArrowheads="1"/>
              </p:cNvSpPr>
              <p:nvPr/>
            </p:nvSpPr>
            <p:spPr bwMode="auto">
              <a:xfrm>
                <a:off x="1015" y="1994"/>
                <a:ext cx="27" cy="27"/>
              </a:xfrm>
              <a:prstGeom prst="ellipse">
                <a:avLst/>
              </a:prstGeom>
              <a:solidFill>
                <a:srgbClr val="FFFF00"/>
              </a:solidFill>
              <a:ln w="9525">
                <a:solidFill>
                  <a:schemeClr val="tx1"/>
                </a:solidFill>
                <a:round/>
                <a:headEnd/>
                <a:tailEnd/>
              </a:ln>
            </p:spPr>
            <p:txBody>
              <a:bodyPr wrap="none" anchor="ctr"/>
              <a:lstStyle/>
              <a:p>
                <a:endParaRPr lang="en-US" sz="1600" b="1" i="1">
                  <a:cs typeface="Arial" pitchFamily="34" charset="0"/>
                </a:endParaRPr>
              </a:p>
            </p:txBody>
          </p:sp>
          <p:sp>
            <p:nvSpPr>
              <p:cNvPr id="38" name="Oval 36"/>
              <p:cNvSpPr>
                <a:spLocks noChangeArrowheads="1"/>
              </p:cNvSpPr>
              <p:nvPr/>
            </p:nvSpPr>
            <p:spPr bwMode="auto">
              <a:xfrm>
                <a:off x="1111" y="2090"/>
                <a:ext cx="27" cy="27"/>
              </a:xfrm>
              <a:prstGeom prst="ellipse">
                <a:avLst/>
              </a:prstGeom>
              <a:solidFill>
                <a:srgbClr val="FFFF00"/>
              </a:solidFill>
              <a:ln w="9525">
                <a:solidFill>
                  <a:schemeClr val="tx1"/>
                </a:solidFill>
                <a:round/>
                <a:headEnd/>
                <a:tailEnd/>
              </a:ln>
            </p:spPr>
            <p:txBody>
              <a:bodyPr wrap="none" anchor="ctr"/>
              <a:lstStyle/>
              <a:p>
                <a:endParaRPr lang="en-US" sz="1600" b="1" i="1">
                  <a:cs typeface="Arial" pitchFamily="34" charset="0"/>
                </a:endParaRPr>
              </a:p>
            </p:txBody>
          </p:sp>
        </p:grpSp>
        <p:cxnSp>
          <p:nvCxnSpPr>
            <p:cNvPr id="39" name="Straight Connector 38"/>
            <p:cNvCxnSpPr>
              <a:cxnSpLocks noChangeShapeType="1"/>
            </p:cNvCxnSpPr>
            <p:nvPr/>
          </p:nvCxnSpPr>
          <p:spPr bwMode="auto">
            <a:xfrm>
              <a:off x="6705600" y="3814763"/>
              <a:ext cx="0" cy="1978025"/>
            </a:xfrm>
            <a:prstGeom prst="line">
              <a:avLst/>
            </a:prstGeom>
            <a:noFill/>
            <a:ln w="25400" algn="ctr">
              <a:solidFill>
                <a:schemeClr val="tx1"/>
              </a:solidFill>
              <a:prstDash val="dash"/>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40" name="AutoShape 4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967163"/>
              <a:ext cx="24034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46"/>
            <p:cNvSpPr txBox="1">
              <a:spLocks noChangeArrowheads="1"/>
            </p:cNvSpPr>
            <p:nvPr/>
          </p:nvSpPr>
          <p:spPr bwMode="auto">
            <a:xfrm>
              <a:off x="4267200" y="4271963"/>
              <a:ext cx="18780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pPr>
              <a:r>
                <a:rPr lang="en-US" sz="1600" b="1" i="1" dirty="0">
                  <a:solidFill>
                    <a:schemeClr val="bg1"/>
                  </a:solidFill>
                  <a:cs typeface="Arial" pitchFamily="34" charset="0"/>
                </a:rPr>
                <a:t>Found in blood?</a:t>
              </a:r>
            </a:p>
            <a:p>
              <a:pPr eaLnBrk="1" hangingPunct="1">
                <a:lnSpc>
                  <a:spcPct val="90000"/>
                </a:lnSpc>
              </a:pPr>
              <a:r>
                <a:rPr lang="en-US" sz="1600" b="1" i="1" dirty="0">
                  <a:solidFill>
                    <a:schemeClr val="bg1"/>
                  </a:solidFill>
                  <a:cs typeface="Arial" pitchFamily="34" charset="0"/>
                </a:rPr>
                <a:t>higher in cancer?</a:t>
              </a:r>
            </a:p>
          </p:txBody>
        </p:sp>
        <p:pic>
          <p:nvPicPr>
            <p:cNvPr id="42"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21275" y="4743450"/>
              <a:ext cx="7461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47"/>
            <p:cNvSpPr txBox="1">
              <a:spLocks noChangeArrowheads="1"/>
            </p:cNvSpPr>
            <p:nvPr/>
          </p:nvSpPr>
          <p:spPr bwMode="auto">
            <a:xfrm>
              <a:off x="6781800" y="4195763"/>
              <a:ext cx="2133600" cy="581025"/>
            </a:xfrm>
            <a:prstGeom prst="rect">
              <a:avLst/>
            </a:prstGeom>
            <a:solidFill>
              <a:srgbClr val="1EBD5D"/>
            </a:solidFill>
            <a:ln w="9525">
              <a:noFill/>
              <a:miter lim="800000"/>
              <a:headEnd/>
              <a:tailEnd/>
            </a:ln>
            <a:effectLst>
              <a:outerShdw dist="35921" dir="2700000" algn="ctr" rotWithShape="0">
                <a:schemeClr val="bg2"/>
              </a:outerShdw>
            </a:effectLst>
          </p:spPr>
          <p:txBody>
            <a:bodyPr>
              <a:spAutoFit/>
            </a:bodyPr>
            <a:lstStyle/>
            <a:p>
              <a:pPr algn="ctr">
                <a:defRPr/>
              </a:pPr>
              <a:r>
                <a:rPr lang="en-US" sz="1600" b="1" i="1">
                  <a:solidFill>
                    <a:schemeClr val="bg1"/>
                  </a:solidFill>
                  <a:latin typeface="Arial" charset="0"/>
                  <a:ea typeface="+mn-ea"/>
                </a:rPr>
                <a:t>Biomarkers worth</a:t>
              </a:r>
            </a:p>
            <a:p>
              <a:pPr algn="ctr">
                <a:defRPr/>
              </a:pPr>
              <a:r>
                <a:rPr lang="en-US" sz="1600" b="1" i="1">
                  <a:solidFill>
                    <a:schemeClr val="bg1"/>
                  </a:solidFill>
                  <a:latin typeface="Arial" charset="0"/>
                  <a:ea typeface="+mn-ea"/>
                </a:rPr>
                <a:t>evaluating</a:t>
              </a:r>
            </a:p>
          </p:txBody>
        </p:sp>
        <p:pic>
          <p:nvPicPr>
            <p:cNvPr id="44"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7600" y="4743450"/>
              <a:ext cx="7461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AutoShape 4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325" y="3967163"/>
              <a:ext cx="24034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41"/>
            <p:cNvSpPr txBox="1">
              <a:spLocks noChangeArrowheads="1"/>
            </p:cNvSpPr>
            <p:nvPr/>
          </p:nvSpPr>
          <p:spPr bwMode="auto">
            <a:xfrm>
              <a:off x="1939925" y="4271963"/>
              <a:ext cx="152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90000"/>
                </a:lnSpc>
              </a:pPr>
              <a:r>
                <a:rPr lang="en-US" sz="1600" b="1" i="1">
                  <a:solidFill>
                    <a:schemeClr val="bg1"/>
                  </a:solidFill>
                  <a:cs typeface="Arial" pitchFamily="34" charset="0"/>
                </a:rPr>
                <a:t>biomarker</a:t>
              </a:r>
            </a:p>
            <a:p>
              <a:pPr algn="ctr" eaLnBrk="1" hangingPunct="1">
                <a:lnSpc>
                  <a:spcPct val="90000"/>
                </a:lnSpc>
              </a:pPr>
              <a:r>
                <a:rPr lang="en-US" sz="1600" b="1" i="1">
                  <a:solidFill>
                    <a:schemeClr val="bg1"/>
                  </a:solidFill>
                  <a:cs typeface="Arial" pitchFamily="34" charset="0"/>
                </a:rPr>
                <a:t>candidates</a:t>
              </a:r>
            </a:p>
          </p:txBody>
        </p:sp>
        <p:sp>
          <p:nvSpPr>
            <p:cNvPr id="47" name="Text Box 41"/>
            <p:cNvSpPr txBox="1">
              <a:spLocks noChangeArrowheads="1"/>
            </p:cNvSpPr>
            <p:nvPr/>
          </p:nvSpPr>
          <p:spPr bwMode="auto">
            <a:xfrm>
              <a:off x="2057400" y="5186363"/>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1600" i="1">
                  <a:cs typeface="Arial" pitchFamily="34" charset="0"/>
                </a:rPr>
                <a:t>“hypotheses”</a:t>
              </a:r>
            </a:p>
          </p:txBody>
        </p:sp>
        <p:sp>
          <p:nvSpPr>
            <p:cNvPr id="48" name="Text Box 40"/>
            <p:cNvSpPr txBox="1">
              <a:spLocks noChangeArrowheads="1"/>
            </p:cNvSpPr>
            <p:nvPr/>
          </p:nvSpPr>
          <p:spPr bwMode="auto">
            <a:xfrm>
              <a:off x="304800" y="5046663"/>
              <a:ext cx="152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buFontTx/>
                <a:buChar char="•"/>
              </a:pPr>
              <a:r>
                <a:rPr lang="en-US" sz="1400" b="1" i="1">
                  <a:cs typeface="Arial" pitchFamily="34" charset="0"/>
                </a:rPr>
                <a:t>untargeted proteomics</a:t>
              </a:r>
            </a:p>
            <a:p>
              <a:pPr eaLnBrk="1" hangingPunct="1">
                <a:buFontTx/>
                <a:buChar char="•"/>
              </a:pPr>
              <a:r>
                <a:rPr lang="en-US" sz="1400" b="1" i="1">
                  <a:cs typeface="Arial" pitchFamily="34" charset="0"/>
                </a:rPr>
                <a:t>genomics</a:t>
              </a:r>
            </a:p>
          </p:txBody>
        </p:sp>
        <p:cxnSp>
          <p:nvCxnSpPr>
            <p:cNvPr id="49" name="AutoShape 61"/>
            <p:cNvCxnSpPr>
              <a:cxnSpLocks noChangeShapeType="1"/>
            </p:cNvCxnSpPr>
            <p:nvPr/>
          </p:nvCxnSpPr>
          <p:spPr bwMode="auto">
            <a:xfrm flipV="1">
              <a:off x="1676400" y="4884738"/>
              <a:ext cx="785813" cy="511175"/>
            </a:xfrm>
            <a:prstGeom prst="curvedConnector3">
              <a:avLst>
                <a:gd name="adj1" fmla="val 49898"/>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 name="Rectangle 55"/>
            <p:cNvSpPr>
              <a:spLocks noChangeArrowheads="1"/>
            </p:cNvSpPr>
            <p:nvPr/>
          </p:nvSpPr>
          <p:spPr bwMode="auto">
            <a:xfrm>
              <a:off x="4216400" y="2209800"/>
              <a:ext cx="2438400" cy="37338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i="1"/>
            </a:p>
          </p:txBody>
        </p:sp>
        <p:sp>
          <p:nvSpPr>
            <p:cNvPr id="52" name="Text Box 6"/>
            <p:cNvSpPr txBox="1">
              <a:spLocks noChangeArrowheads="1"/>
            </p:cNvSpPr>
            <p:nvPr/>
          </p:nvSpPr>
          <p:spPr bwMode="auto">
            <a:xfrm>
              <a:off x="2444750" y="1720850"/>
              <a:ext cx="113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r>
                <a:rPr lang="en-US" sz="1800" b="1" dirty="0"/>
                <a:t>&gt; 10,000</a:t>
              </a:r>
            </a:p>
            <a:p>
              <a:pPr algn="ctr"/>
              <a:r>
                <a:rPr lang="en-US" sz="1800" b="1" dirty="0" err="1"/>
                <a:t>Analytes</a:t>
              </a:r>
              <a:endParaRPr lang="en-US" sz="1800" b="1" dirty="0"/>
            </a:p>
          </p:txBody>
        </p:sp>
        <p:sp>
          <p:nvSpPr>
            <p:cNvPr id="53" name="Text Box 6"/>
            <p:cNvSpPr txBox="1">
              <a:spLocks noChangeArrowheads="1"/>
            </p:cNvSpPr>
            <p:nvPr/>
          </p:nvSpPr>
          <p:spPr bwMode="auto">
            <a:xfrm>
              <a:off x="7397750" y="1670050"/>
              <a:ext cx="113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r>
                <a:rPr lang="en-US" sz="1800" b="1"/>
                <a:t>4 - 10</a:t>
              </a:r>
            </a:p>
            <a:p>
              <a:pPr algn="ctr"/>
              <a:r>
                <a:rPr lang="en-US" sz="1800" b="1"/>
                <a:t>Analytes</a:t>
              </a:r>
            </a:p>
          </p:txBody>
        </p:sp>
        <p:sp>
          <p:nvSpPr>
            <p:cNvPr id="54" name="Text Box 5"/>
            <p:cNvSpPr txBox="1">
              <a:spLocks noChangeArrowheads="1"/>
            </p:cNvSpPr>
            <p:nvPr/>
          </p:nvSpPr>
          <p:spPr bwMode="auto">
            <a:xfrm>
              <a:off x="2567133" y="1225550"/>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r>
                <a:rPr lang="en-US" sz="1400" b="1" dirty="0">
                  <a:solidFill>
                    <a:srgbClr val="FF0000"/>
                  </a:solidFill>
                </a:rPr>
                <a:t>10’s</a:t>
              </a:r>
            </a:p>
            <a:p>
              <a:pPr algn="ctr"/>
              <a:r>
                <a:rPr lang="en-US" sz="1400" b="1" dirty="0">
                  <a:solidFill>
                    <a:srgbClr val="FF0000"/>
                  </a:solidFill>
                </a:rPr>
                <a:t>Samples</a:t>
              </a:r>
            </a:p>
          </p:txBody>
        </p:sp>
        <p:sp>
          <p:nvSpPr>
            <p:cNvPr id="55" name="Text Box 5"/>
            <p:cNvSpPr txBox="1">
              <a:spLocks noChangeArrowheads="1"/>
            </p:cNvSpPr>
            <p:nvPr/>
          </p:nvSpPr>
          <p:spPr bwMode="auto">
            <a:xfrm>
              <a:off x="7474096" y="1193800"/>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r>
                <a:rPr lang="en-US" sz="1400" b="1">
                  <a:solidFill>
                    <a:srgbClr val="FF0000"/>
                  </a:solidFill>
                </a:rPr>
                <a:t>1000’s</a:t>
              </a:r>
            </a:p>
            <a:p>
              <a:pPr algn="ctr"/>
              <a:r>
                <a:rPr lang="en-US" sz="1400" b="1">
                  <a:solidFill>
                    <a:srgbClr val="FF0000"/>
                  </a:solidFill>
                </a:rPr>
                <a:t>Samples</a:t>
              </a:r>
            </a:p>
          </p:txBody>
        </p:sp>
        <p:sp>
          <p:nvSpPr>
            <p:cNvPr id="56" name="Text Box 5"/>
            <p:cNvSpPr txBox="1">
              <a:spLocks noChangeArrowheads="1"/>
            </p:cNvSpPr>
            <p:nvPr/>
          </p:nvSpPr>
          <p:spPr bwMode="auto">
            <a:xfrm>
              <a:off x="4869987" y="1219200"/>
              <a:ext cx="11414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r>
                <a:rPr lang="en-US" sz="1400" b="1" dirty="0">
                  <a:solidFill>
                    <a:srgbClr val="FF0000"/>
                  </a:solidFill>
                </a:rPr>
                <a:t>100’s</a:t>
              </a:r>
            </a:p>
            <a:p>
              <a:pPr algn="ctr"/>
              <a:r>
                <a:rPr lang="en-US" sz="1400" b="1" dirty="0">
                  <a:solidFill>
                    <a:srgbClr val="FF0000"/>
                  </a:solidFill>
                </a:rPr>
                <a:t>Samples</a:t>
              </a:r>
            </a:p>
          </p:txBody>
        </p:sp>
        <p:sp>
          <p:nvSpPr>
            <p:cNvPr id="57" name="Text Box 5"/>
            <p:cNvSpPr txBox="1">
              <a:spLocks noChangeArrowheads="1"/>
            </p:cNvSpPr>
            <p:nvPr/>
          </p:nvSpPr>
          <p:spPr bwMode="auto">
            <a:xfrm>
              <a:off x="4950725" y="1682750"/>
              <a:ext cx="9300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r>
                <a:rPr lang="en-US" sz="1400" b="1"/>
                <a:t>100’s</a:t>
              </a:r>
            </a:p>
            <a:p>
              <a:pPr algn="ctr"/>
              <a:r>
                <a:rPr lang="en-US" sz="1400" b="1"/>
                <a:t>Analytes</a:t>
              </a:r>
            </a:p>
          </p:txBody>
        </p:sp>
      </p:grpSp>
    </p:spTree>
    <p:extLst>
      <p:ext uri="{BB962C8B-B14F-4D97-AF65-F5344CB8AC3E}">
        <p14:creationId xmlns:p14="http://schemas.microsoft.com/office/powerpoint/2010/main" val="581792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717610" y="1827213"/>
            <a:ext cx="7696200" cy="4114800"/>
          </a:xfrm>
        </p:spPr>
        <p:txBody>
          <a:bodyPr/>
          <a:lstStyle/>
          <a:p>
            <a:r>
              <a:rPr lang="en-US" sz="2800" dirty="0" smtClean="0"/>
              <a:t>Considerations for Designing Targeted Experiments</a:t>
            </a:r>
          </a:p>
          <a:p>
            <a:r>
              <a:rPr lang="en-US" sz="2800" dirty="0" smtClean="0"/>
              <a:t>Quantitation by MS</a:t>
            </a:r>
            <a:r>
              <a:rPr lang="en-US" sz="2800" dirty="0" smtClean="0"/>
              <a:t>?!?!</a:t>
            </a:r>
          </a:p>
          <a:p>
            <a:r>
              <a:rPr lang="en-US" sz="2800" dirty="0" smtClean="0"/>
              <a:t>Mass Analyzers</a:t>
            </a:r>
            <a:endParaRPr lang="en-US" sz="2800" dirty="0" smtClean="0"/>
          </a:p>
          <a:p>
            <a:r>
              <a:rPr lang="en-US" sz="2800" dirty="0" smtClean="0"/>
              <a:t>Evaluating your </a:t>
            </a:r>
            <a:r>
              <a:rPr lang="en-US" sz="2800" dirty="0" smtClean="0"/>
              <a:t>data</a:t>
            </a:r>
            <a:endParaRPr lang="en-US" sz="2800" dirty="0" smtClean="0"/>
          </a:p>
        </p:txBody>
      </p:sp>
      <p:sp>
        <p:nvSpPr>
          <p:cNvPr id="4" name="Slide Number Placeholder 3"/>
          <p:cNvSpPr>
            <a:spLocks noGrp="1"/>
          </p:cNvSpPr>
          <p:nvPr>
            <p:ph type="sldNum" sz="quarter" idx="12"/>
          </p:nvPr>
        </p:nvSpPr>
        <p:spPr/>
        <p:txBody>
          <a:bodyPr/>
          <a:lstStyle/>
          <a:p>
            <a:fld id="{6A59DBE7-F5AA-4F66-A564-2580BEC7AB9D}" type="slidenum">
              <a:rPr lang="en-US" smtClean="0"/>
              <a:pPr/>
              <a:t>8</a:t>
            </a:fld>
            <a:endParaRPr lang="en-US"/>
          </a:p>
        </p:txBody>
      </p:sp>
    </p:spTree>
    <p:extLst>
      <p:ext uri="{BB962C8B-B14F-4D97-AF65-F5344CB8AC3E}">
        <p14:creationId xmlns:p14="http://schemas.microsoft.com/office/powerpoint/2010/main" val="2181699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739" y="76200"/>
            <a:ext cx="7313612" cy="1143000"/>
          </a:xfrm>
        </p:spPr>
        <p:txBody>
          <a:bodyPr>
            <a:normAutofit/>
          </a:bodyPr>
          <a:lstStyle/>
          <a:p>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What are your goals?</a:t>
            </a:r>
            <a:endParaRPr lang="en-US"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304800" y="4721544"/>
            <a:ext cx="4723606" cy="1222056"/>
          </a:xfrm>
        </p:spPr>
        <p:txBody>
          <a:bodyPr/>
          <a:lstStyle/>
          <a:p>
            <a:pPr>
              <a:buFont typeface="Courier New" panose="02070309020205020404" pitchFamily="49" charset="0"/>
              <a:buChar char="o"/>
            </a:pPr>
            <a:r>
              <a:rPr lang="en-US" sz="1800" dirty="0" smtClean="0"/>
              <a:t>Precision/Reproducibility</a:t>
            </a:r>
          </a:p>
          <a:p>
            <a:pPr>
              <a:buFont typeface="Courier New" panose="02070309020205020404" pitchFamily="49" charset="0"/>
              <a:buChar char="o"/>
            </a:pPr>
            <a:r>
              <a:rPr lang="en-US" sz="1800" dirty="0" smtClean="0"/>
              <a:t>Limit of Detection (LOD)</a:t>
            </a:r>
            <a:endParaRPr lang="en-US" sz="1600" dirty="0" smtClean="0"/>
          </a:p>
          <a:p>
            <a:pPr lvl="1">
              <a:buFont typeface="Courier New" panose="02070309020205020404" pitchFamily="49" charset="0"/>
              <a:buChar char="o"/>
            </a:pPr>
            <a:endParaRPr lang="en-US" sz="1600" dirty="0"/>
          </a:p>
        </p:txBody>
      </p:sp>
      <p:sp>
        <p:nvSpPr>
          <p:cNvPr id="27" name="Slide Number Placeholder 26"/>
          <p:cNvSpPr>
            <a:spLocks noGrp="1"/>
          </p:cNvSpPr>
          <p:nvPr>
            <p:ph type="sldNum" sz="quarter" idx="12"/>
          </p:nvPr>
        </p:nvSpPr>
        <p:spPr/>
        <p:txBody>
          <a:bodyPr/>
          <a:lstStyle/>
          <a:p>
            <a:fld id="{6A59DBE7-F5AA-4F66-A564-2580BEC7AB9D}" type="slidenum">
              <a:rPr lang="en-US" smtClean="0"/>
              <a:pPr/>
              <a:t>9</a:t>
            </a:fld>
            <a:endParaRPr lang="en-US"/>
          </a:p>
        </p:txBody>
      </p:sp>
      <p:sp>
        <p:nvSpPr>
          <p:cNvPr id="12" name="Rectangle 11"/>
          <p:cNvSpPr/>
          <p:nvPr/>
        </p:nvSpPr>
        <p:spPr bwMode="auto">
          <a:xfrm>
            <a:off x="1447800" y="2514600"/>
            <a:ext cx="381000" cy="3810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3" name="Rectangle 12"/>
          <p:cNvSpPr/>
          <p:nvPr/>
        </p:nvSpPr>
        <p:spPr bwMode="auto">
          <a:xfrm>
            <a:off x="1447800" y="3276600"/>
            <a:ext cx="381000" cy="3810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4" name="TextBox 13"/>
          <p:cNvSpPr txBox="1"/>
          <p:nvPr/>
        </p:nvSpPr>
        <p:spPr>
          <a:xfrm>
            <a:off x="1905000" y="2514600"/>
            <a:ext cx="2590800" cy="369332"/>
          </a:xfrm>
          <a:prstGeom prst="rect">
            <a:avLst/>
          </a:prstGeom>
          <a:noFill/>
        </p:spPr>
        <p:txBody>
          <a:bodyPr wrap="square" rtlCol="0">
            <a:spAutoFit/>
          </a:bodyPr>
          <a:lstStyle/>
          <a:p>
            <a:r>
              <a:rPr lang="en-US" dirty="0" smtClean="0"/>
              <a:t>Present</a:t>
            </a:r>
            <a:endParaRPr lang="en-US" dirty="0"/>
          </a:p>
        </p:txBody>
      </p:sp>
      <p:sp>
        <p:nvSpPr>
          <p:cNvPr id="15" name="TextBox 14"/>
          <p:cNvSpPr txBox="1"/>
          <p:nvPr/>
        </p:nvSpPr>
        <p:spPr>
          <a:xfrm>
            <a:off x="1905000" y="3288268"/>
            <a:ext cx="2590800" cy="369332"/>
          </a:xfrm>
          <a:prstGeom prst="rect">
            <a:avLst/>
          </a:prstGeom>
          <a:noFill/>
        </p:spPr>
        <p:txBody>
          <a:bodyPr wrap="square" rtlCol="0">
            <a:spAutoFit/>
          </a:bodyPr>
          <a:lstStyle/>
          <a:p>
            <a:r>
              <a:rPr lang="en-US" dirty="0" smtClean="0"/>
              <a:t>Not Detected</a:t>
            </a:r>
            <a:endParaRPr lang="en-US" dirty="0"/>
          </a:p>
        </p:txBody>
      </p:sp>
      <p:sp>
        <p:nvSpPr>
          <p:cNvPr id="16" name="Rectangle 15"/>
          <p:cNvSpPr/>
          <p:nvPr/>
        </p:nvSpPr>
        <p:spPr>
          <a:xfrm>
            <a:off x="1371600" y="1752600"/>
            <a:ext cx="1905000" cy="523220"/>
          </a:xfrm>
          <a:prstGeom prst="rect">
            <a:avLst/>
          </a:prstGeom>
        </p:spPr>
        <p:txBody>
          <a:bodyPr wrap="square">
            <a:spAutoFit/>
          </a:bodyPr>
          <a:lstStyle/>
          <a:p>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Detection</a:t>
            </a:r>
          </a:p>
        </p:txBody>
      </p:sp>
      <p:sp>
        <p:nvSpPr>
          <p:cNvPr id="17" name="Rectangle 16"/>
          <p:cNvSpPr/>
          <p:nvPr/>
        </p:nvSpPr>
        <p:spPr>
          <a:xfrm>
            <a:off x="5550877" y="1752600"/>
            <a:ext cx="2514600" cy="523220"/>
          </a:xfrm>
          <a:prstGeom prst="rect">
            <a:avLst/>
          </a:prstGeom>
        </p:spPr>
        <p:txBody>
          <a:bodyPr wrap="square">
            <a:spAutoFit/>
          </a:bodyPr>
          <a:lstStyle/>
          <a:p>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Quantitation</a:t>
            </a:r>
          </a:p>
        </p:txBody>
      </p:sp>
      <p:sp>
        <p:nvSpPr>
          <p:cNvPr id="24" name="TextBox 23"/>
          <p:cNvSpPr txBox="1"/>
          <p:nvPr/>
        </p:nvSpPr>
        <p:spPr>
          <a:xfrm>
            <a:off x="3851031" y="1981200"/>
            <a:ext cx="1435289" cy="369332"/>
          </a:xfrm>
          <a:prstGeom prst="rect">
            <a:avLst/>
          </a:prstGeom>
          <a:noFill/>
        </p:spPr>
        <p:txBody>
          <a:bodyPr wrap="square" rtlCol="0">
            <a:spAutoFit/>
          </a:bodyPr>
          <a:lstStyle/>
          <a:p>
            <a:pPr algn="ctr"/>
            <a:r>
              <a:rPr lang="en-US" dirty="0" smtClean="0"/>
              <a:t>- Or -</a:t>
            </a:r>
            <a:endParaRPr lang="en-US" dirty="0"/>
          </a:p>
        </p:txBody>
      </p:sp>
      <p:sp>
        <p:nvSpPr>
          <p:cNvPr id="26" name="Content Placeholder 2"/>
          <p:cNvSpPr txBox="1">
            <a:spLocks/>
          </p:cNvSpPr>
          <p:nvPr/>
        </p:nvSpPr>
        <p:spPr bwMode="auto">
          <a:xfrm>
            <a:off x="4572000" y="4717425"/>
            <a:ext cx="4723606" cy="206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1" fontAlgn="base" hangingPunct="1">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r>
              <a:rPr lang="en-US" sz="1800" dirty="0" smtClean="0"/>
              <a:t>Accuracy</a:t>
            </a:r>
          </a:p>
          <a:p>
            <a:r>
              <a:rPr lang="en-US" sz="1800" dirty="0" smtClean="0"/>
              <a:t>Precision/Reproducibility</a:t>
            </a:r>
          </a:p>
          <a:p>
            <a:r>
              <a:rPr lang="en-US" sz="1800" dirty="0" smtClean="0"/>
              <a:t>Linearity</a:t>
            </a:r>
          </a:p>
          <a:p>
            <a:r>
              <a:rPr lang="en-US" sz="1800" dirty="0" smtClean="0"/>
              <a:t>Lower Limit of Quantitation (LLOQ)</a:t>
            </a:r>
          </a:p>
          <a:p>
            <a:r>
              <a:rPr lang="en-US" sz="1800" dirty="0" smtClean="0"/>
              <a:t>Upper Limit of Quantitation (ULOQ)</a:t>
            </a:r>
            <a:endParaRPr lang="en-US" sz="1600" dirty="0" smtClean="0"/>
          </a:p>
          <a:p>
            <a:pPr lvl="1"/>
            <a:endParaRPr lang="en-US" sz="1600" dirty="0"/>
          </a:p>
        </p:txBody>
      </p:sp>
      <p:pic>
        <p:nvPicPr>
          <p:cNvPr id="12290" name="Picture 2" descr="C:\Users\susan.abbatiello\AppData\Local\Microsoft\Windows\Temporary Internet Files\Content.IE5\ERKYMMFQ\bullsey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286000"/>
            <a:ext cx="2362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357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14182</TotalTime>
  <Words>2047</Words>
  <Application>Microsoft Office PowerPoint</Application>
  <PresentationFormat>On-screen Show (4:3)</PresentationFormat>
  <Paragraphs>452</Paragraphs>
  <Slides>55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Office Theme</vt:lpstr>
      <vt:lpstr>Chart</vt:lpstr>
      <vt:lpstr>Targeted Proteomics in Skyline: Experimental Design, Method Development, and Statistical Analysis</vt:lpstr>
      <vt:lpstr>Goals and Concepts Day 1</vt:lpstr>
      <vt:lpstr>Goals and Concepts Day 2</vt:lpstr>
      <vt:lpstr>Goals and Concepts Day 3</vt:lpstr>
      <vt:lpstr>Instructors</vt:lpstr>
      <vt:lpstr>Designing a Targeted LC-MS/MS Method for High Confidence Peptide Quantitation</vt:lpstr>
      <vt:lpstr>Current Application of LC-MS for Discovery of Biomarkers</vt:lpstr>
      <vt:lpstr>Overview</vt:lpstr>
      <vt:lpstr>What are your goals?</vt:lpstr>
      <vt:lpstr>Considerations in Developing Targeted Assay</vt:lpstr>
      <vt:lpstr>Never Underestimate Literature</vt:lpstr>
      <vt:lpstr>PowerPoint Presentation</vt:lpstr>
      <vt:lpstr>Sample Enrichment and Nanoflow Chromatography  Improve Sensitivity in LC-MS</vt:lpstr>
      <vt:lpstr>Chemical Noise Interferences: Balancing Signal vs Noise</vt:lpstr>
      <vt:lpstr>Chromatographic Flow Rate Affects Sensitivity</vt:lpstr>
      <vt:lpstr>Quantitation by MS?!?</vt:lpstr>
      <vt:lpstr>PowerPoint Presentation</vt:lpstr>
      <vt:lpstr>Quantitation (remember Beer’s Law?)</vt:lpstr>
      <vt:lpstr>PowerPoint Presentation</vt:lpstr>
      <vt:lpstr>Peptide Fragmentation</vt:lpstr>
      <vt:lpstr>SID-MS/MS Peptide Example</vt:lpstr>
      <vt:lpstr>SID-MS Experimental Design</vt:lpstr>
      <vt:lpstr>SID-MS Response </vt:lpstr>
      <vt:lpstr>What do you want to Target?</vt:lpstr>
      <vt:lpstr>Empirical LC-MS/MS Data</vt:lpstr>
      <vt:lpstr>How do I use empirical data from LC-MS/MS experiments?</vt:lpstr>
      <vt:lpstr>Protein Targets from Literature</vt:lpstr>
      <vt:lpstr>Protein Targets from the Internet!</vt:lpstr>
      <vt:lpstr>Protein (peptide) Targets from Public Resources: Passport (http://passport.maccosslab.org/)</vt:lpstr>
      <vt:lpstr>Protein (peptide) Targets from Public Resources: CPTAC Assay Portal (https://assays.cancer.gov)</vt:lpstr>
      <vt:lpstr>No Idea?</vt:lpstr>
      <vt:lpstr>Examples Using Empirical Data</vt:lpstr>
      <vt:lpstr>Which charge state do you pick?</vt:lpstr>
      <vt:lpstr>Some peptides are beautiful…</vt:lpstr>
      <vt:lpstr>Some peptides are not…</vt:lpstr>
      <vt:lpstr>For best results…</vt:lpstr>
      <vt:lpstr>Choices of Mass Spectrometers</vt:lpstr>
      <vt:lpstr>Differences in Mass Analyzers</vt:lpstr>
      <vt:lpstr>What MS Instrument to Use?</vt:lpstr>
      <vt:lpstr>Instrument Cycle Time*</vt:lpstr>
      <vt:lpstr>Where does the time go?</vt:lpstr>
      <vt:lpstr>SRM vs PRM vs IS-PRM</vt:lpstr>
      <vt:lpstr>Looking at your Data: Quickly Screen Data in Skyline</vt:lpstr>
      <vt:lpstr>Interference Visualization</vt:lpstr>
      <vt:lpstr>Standards</vt:lpstr>
      <vt:lpstr>What you might normally see without the IS</vt:lpstr>
      <vt:lpstr>What you should see with the IS (same data)</vt:lpstr>
      <vt:lpstr>Types of Standards</vt:lpstr>
      <vt:lpstr>What you might normally see without the IS:  Greater Variability</vt:lpstr>
      <vt:lpstr>Protein Standards Closest to Ideal: Added early in workflow</vt:lpstr>
      <vt:lpstr>PowerPoint Presentation</vt:lpstr>
      <vt:lpstr>Targeted Assay Optimization</vt:lpstr>
      <vt:lpstr>Key and Important Aspects to  Targeted Peptide Methods</vt:lpstr>
      <vt:lpstr>Summary</vt:lpstr>
      <vt:lpstr>Introduction to Skyline</vt:lpstr>
    </vt:vector>
  </TitlesOfParts>
  <Company>Thermo Fisher Scientific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Targeted Proteomics in Skyline: Experimental Design, Method Development, and Statistical Analysis</dc:title>
  <dc:creator>Abbatiello, Susan</dc:creator>
  <cp:lastModifiedBy>Abbatiello, Susan</cp:lastModifiedBy>
  <cp:revision>103</cp:revision>
  <dcterms:created xsi:type="dcterms:W3CDTF">2017-04-04T15:49:51Z</dcterms:created>
  <dcterms:modified xsi:type="dcterms:W3CDTF">2017-04-30T16:11:43Z</dcterms:modified>
</cp:coreProperties>
</file>