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2918400" cx="32918400"/>
  <p:notesSz cx="7004050" cy="9290050"/>
  <p:embeddedFontLst>
    <p:embeddedFont>
      <p:font typeface="Caveat"/>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000000"/>
          </p15:clr>
        </p15:guide>
        <p15:guide id="2" pos="10368">
          <p15:clr>
            <a:srgbClr val="000000"/>
          </p15:clr>
        </p15:guide>
        <p15:guide id="3" pos="1728">
          <p15:clr>
            <a:srgbClr val="9AA0A6"/>
          </p15:clr>
        </p15:guide>
      </p15:sldGuideLst>
    </p:ext>
    <p:ext uri="http://customooxmlschemas.google.com/">
      <go:slidesCustomData xmlns:go="http://customooxmlschemas.google.com/" r:id="rId9" roundtripDataSignature="AMtx7mg2lp/WfiQeuI23XPV7madzapVa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0368"/>
        <p:guide pos="172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Caveat-regular.fntdata"/><Relationship Id="rId8" Type="http://schemas.openxmlformats.org/officeDocument/2006/relationships/font" Target="fonts/Cave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67575" y="696750"/>
            <a:ext cx="4669600" cy="3483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0400" y="4412750"/>
            <a:ext cx="5603225" cy="41805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1:notes"/>
          <p:cNvSpPr txBox="1"/>
          <p:nvPr>
            <p:ph idx="1" type="body"/>
          </p:nvPr>
        </p:nvSpPr>
        <p:spPr>
          <a:xfrm>
            <a:off x="700400" y="4412750"/>
            <a:ext cx="5603225" cy="418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 name="Google Shape;29;p1:notes"/>
          <p:cNvSpPr/>
          <p:nvPr>
            <p:ph idx="2" type="sldImg"/>
          </p:nvPr>
        </p:nvSpPr>
        <p:spPr>
          <a:xfrm>
            <a:off x="1167575" y="696750"/>
            <a:ext cx="4669600" cy="3483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3"/>
          <p:cNvSpPr/>
          <p:nvPr/>
        </p:nvSpPr>
        <p:spPr>
          <a:xfrm>
            <a:off x="32278319" y="0"/>
            <a:ext cx="640080" cy="32918401"/>
          </a:xfrm>
          <a:prstGeom prst="rect">
            <a:avLst/>
          </a:prstGeom>
          <a:solidFill>
            <a:srgbClr val="D6E3BC"/>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lt1"/>
              </a:solidFill>
              <a:latin typeface="Calibri"/>
              <a:ea typeface="Calibri"/>
              <a:cs typeface="Calibri"/>
              <a:sym typeface="Calibri"/>
            </a:endParaRPr>
          </a:p>
        </p:txBody>
      </p:sp>
      <p:sp>
        <p:nvSpPr>
          <p:cNvPr id="13" name="Google Shape;13;p3"/>
          <p:cNvSpPr/>
          <p:nvPr/>
        </p:nvSpPr>
        <p:spPr>
          <a:xfrm>
            <a:off x="-2" y="0"/>
            <a:ext cx="640080" cy="32918401"/>
          </a:xfrm>
          <a:prstGeom prst="rect">
            <a:avLst/>
          </a:prstGeom>
          <a:solidFill>
            <a:srgbClr val="D6E3BC"/>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lt1"/>
              </a:solidFill>
              <a:latin typeface="Calibri"/>
              <a:ea typeface="Calibri"/>
              <a:cs typeface="Calibri"/>
              <a:sym typeface="Calibri"/>
            </a:endParaRPr>
          </a:p>
        </p:txBody>
      </p:sp>
      <p:sp>
        <p:nvSpPr>
          <p:cNvPr id="14" name="Google Shape;14;p3"/>
          <p:cNvSpPr/>
          <p:nvPr/>
        </p:nvSpPr>
        <p:spPr>
          <a:xfrm>
            <a:off x="0" y="0"/>
            <a:ext cx="32918401" cy="4114800"/>
          </a:xfrm>
          <a:prstGeom prst="rect">
            <a:avLst/>
          </a:prstGeom>
          <a:solidFill>
            <a:srgbClr val="366092"/>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lt1"/>
              </a:solidFill>
              <a:latin typeface="Calibri"/>
              <a:ea typeface="Calibri"/>
              <a:cs typeface="Calibri"/>
              <a:sym typeface="Calibri"/>
            </a:endParaRPr>
          </a:p>
        </p:txBody>
      </p:sp>
      <p:sp>
        <p:nvSpPr>
          <p:cNvPr id="15" name="Google Shape;15;p3"/>
          <p:cNvSpPr/>
          <p:nvPr/>
        </p:nvSpPr>
        <p:spPr>
          <a:xfrm>
            <a:off x="0" y="28803600"/>
            <a:ext cx="32918401" cy="4114800"/>
          </a:xfrm>
          <a:prstGeom prst="rect">
            <a:avLst/>
          </a:prstGeom>
          <a:solidFill>
            <a:srgbClr val="B7CCE4"/>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lt1"/>
              </a:solidFill>
              <a:latin typeface="Calibri"/>
              <a:ea typeface="Calibri"/>
              <a:cs typeface="Calibri"/>
              <a:sym typeface="Calibri"/>
            </a:endParaRPr>
          </a:p>
        </p:txBody>
      </p:sp>
      <p:sp>
        <p:nvSpPr>
          <p:cNvPr id="16" name="Google Shape;16;p3"/>
          <p:cNvSpPr/>
          <p:nvPr/>
        </p:nvSpPr>
        <p:spPr>
          <a:xfrm>
            <a:off x="-10287000" y="0"/>
            <a:ext cx="9601200" cy="32918401"/>
          </a:xfrm>
          <a:prstGeom prst="rect">
            <a:avLst/>
          </a:prstGeom>
          <a:solidFill>
            <a:srgbClr val="D8D8D8"/>
          </a:solidFill>
          <a:ln>
            <a:noFill/>
          </a:ln>
        </p:spPr>
        <p:txBody>
          <a:bodyPr anchorCtr="0" anchor="t" bIns="171400" lIns="171400" spcFirstLastPara="1" rIns="171400" wrap="square" tIns="171400">
            <a:noAutofit/>
          </a:bodyPr>
          <a:lstStyle/>
          <a:p>
            <a:pPr indent="0" lvl="0" marL="0" marR="0" rtl="0" algn="l">
              <a:lnSpc>
                <a:spcPct val="100000"/>
              </a:lnSpc>
              <a:spcBef>
                <a:spcPts val="0"/>
              </a:spcBef>
              <a:spcAft>
                <a:spcPts val="0"/>
              </a:spcAft>
              <a:buClr>
                <a:srgbClr val="000000"/>
              </a:buClr>
              <a:buSzPts val="7200"/>
              <a:buFont typeface="Arial"/>
              <a:buNone/>
            </a:pPr>
            <a:r>
              <a:rPr b="0" i="0" lang="en-US" sz="7200" u="none" cap="none" strike="noStrike">
                <a:solidFill>
                  <a:srgbClr val="7F7F7F"/>
                </a:solidFill>
                <a:latin typeface="Calibri"/>
                <a:ea typeface="Calibri"/>
                <a:cs typeface="Calibri"/>
                <a:sym typeface="Calibri"/>
              </a:rPr>
              <a:t>Poster Print Size:</a:t>
            </a:r>
            <a:endParaRPr b="0" i="0" sz="72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This poster template is 36” high by 36” wide. It can be used to print any poster with a 1:1 aspect ratio.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7200"/>
              <a:buFont typeface="Arial"/>
              <a:buNone/>
            </a:pPr>
            <a:r>
              <a:rPr b="0" i="0" lang="en-US" sz="7200" u="none" cap="none" strike="noStrike">
                <a:solidFill>
                  <a:srgbClr val="7F7F7F"/>
                </a:solidFill>
                <a:latin typeface="Calibri"/>
                <a:ea typeface="Calibri"/>
                <a:cs typeface="Calibri"/>
                <a:sym typeface="Calibri"/>
              </a:rPr>
              <a:t>Placeholders:</a:t>
            </a:r>
            <a:endParaRPr b="0" i="0" sz="72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7200"/>
              <a:buFont typeface="Arial"/>
              <a:buNone/>
            </a:pPr>
            <a:r>
              <a:rPr b="0" i="0" lang="en-US" sz="7200" u="none" cap="none" strike="noStrike">
                <a:solidFill>
                  <a:srgbClr val="7F7F7F"/>
                </a:solidFill>
                <a:latin typeface="Calibri"/>
                <a:ea typeface="Calibri"/>
                <a:cs typeface="Calibri"/>
                <a:sym typeface="Calibri"/>
              </a:rPr>
              <a:t>Image Quality: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You can place digital photos or logo art in your poster file by selecting the </a:t>
            </a:r>
            <a:r>
              <a:rPr b="1" i="0" lang="en-US" sz="4900" u="none" cap="none" strike="noStrike">
                <a:solidFill>
                  <a:srgbClr val="7F7F7F"/>
                </a:solidFill>
                <a:latin typeface="Calibri"/>
                <a:ea typeface="Calibri"/>
                <a:cs typeface="Calibri"/>
                <a:sym typeface="Calibri"/>
              </a:rPr>
              <a:t>Insert, Picture</a:t>
            </a:r>
            <a:r>
              <a:rPr b="0" i="0" lang="en-US" sz="4900" u="none" cap="none" strike="noStrike">
                <a:solidFill>
                  <a:srgbClr val="7F7F7F"/>
                </a:solidFill>
                <a:latin typeface="Calibri"/>
                <a:ea typeface="Calibri"/>
                <a:cs typeface="Calibri"/>
                <a:sym typeface="Calibri"/>
              </a:rPr>
              <a:t> command, or by using standard copy &amp; paste. For best results, all graphic elements should be at least </a:t>
            </a:r>
            <a:r>
              <a:rPr b="1" i="0" lang="en-US" sz="4900" u="none" cap="none" strike="noStrike">
                <a:solidFill>
                  <a:srgbClr val="7F7F7F"/>
                </a:solidFill>
                <a:latin typeface="Calibri"/>
                <a:ea typeface="Calibri"/>
                <a:cs typeface="Calibri"/>
                <a:sym typeface="Calibri"/>
              </a:rPr>
              <a:t>150-200 pixels per inch in their final printed size</a:t>
            </a:r>
            <a:r>
              <a:rPr b="0" i="0" lang="en-US" sz="4900" u="none" cap="none" strike="noStrike">
                <a:solidFill>
                  <a:srgbClr val="7F7F7F"/>
                </a:solidFill>
                <a:latin typeface="Calibri"/>
                <a:ea typeface="Calibri"/>
                <a:cs typeface="Calibri"/>
                <a:sym typeface="Calibri"/>
              </a:rPr>
              <a:t>. For instance, a 1600 x 1200 pixel photo will usually look fine up to 8“-10” wide on your printed poster.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800"/>
              </a:spcBef>
              <a:spcAft>
                <a:spcPts val="0"/>
              </a:spcAft>
              <a:buClr>
                <a:srgbClr val="000000"/>
              </a:buClr>
              <a:buSzPts val="3600"/>
              <a:buFont typeface="Arial"/>
              <a:buNone/>
            </a:pPr>
            <a:br>
              <a:rPr b="0" i="0" lang="en-US" sz="3600" u="none" cap="none" strike="noStrike">
                <a:solidFill>
                  <a:srgbClr val="7F7F7F"/>
                </a:solidFill>
                <a:latin typeface="Calibri"/>
                <a:ea typeface="Calibri"/>
                <a:cs typeface="Calibri"/>
                <a:sym typeface="Calibri"/>
              </a:rPr>
            </a:br>
            <a:r>
              <a:rPr b="0" i="0" lang="en-US" sz="3600" u="none" cap="none" strike="noStrike">
                <a:solidFill>
                  <a:srgbClr val="7F7F7F"/>
                </a:solidFill>
                <a:latin typeface="Calibri"/>
                <a:ea typeface="Calibri"/>
                <a:cs typeface="Calibri"/>
                <a:sym typeface="Calibri"/>
              </a:rPr>
              <a:t>[This sidebar area does not print.]</a:t>
            </a:r>
            <a:endParaRPr b="0" i="0" sz="1400" u="none" cap="none" strike="noStrike">
              <a:solidFill>
                <a:srgbClr val="000000"/>
              </a:solidFill>
              <a:latin typeface="Arial"/>
              <a:ea typeface="Arial"/>
              <a:cs typeface="Arial"/>
              <a:sym typeface="Arial"/>
            </a:endParaRPr>
          </a:p>
        </p:txBody>
      </p:sp>
      <p:grpSp>
        <p:nvGrpSpPr>
          <p:cNvPr id="17" name="Google Shape;17;p3"/>
          <p:cNvGrpSpPr/>
          <p:nvPr/>
        </p:nvGrpSpPr>
        <p:grpSpPr>
          <a:xfrm>
            <a:off x="33604200" y="0"/>
            <a:ext cx="9601200" cy="32918399"/>
            <a:chOff x="33832800" y="0"/>
            <a:chExt cx="12801600" cy="43891199"/>
          </a:xfrm>
        </p:grpSpPr>
        <p:sp>
          <p:nvSpPr>
            <p:cNvPr id="18" name="Google Shape;18;p3"/>
            <p:cNvSpPr/>
            <p:nvPr/>
          </p:nvSpPr>
          <p:spPr>
            <a:xfrm>
              <a:off x="33832800" y="0"/>
              <a:ext cx="12801600" cy="43891199"/>
            </a:xfrm>
            <a:prstGeom prst="rect">
              <a:avLst/>
            </a:prstGeom>
            <a:solidFill>
              <a:srgbClr val="D8D8D8"/>
            </a:solidFill>
            <a:ln>
              <a:noFill/>
            </a:ln>
          </p:spPr>
          <p:txBody>
            <a:bodyPr anchorCtr="0" anchor="t" bIns="228600" lIns="228600" spcFirstLastPara="1" rIns="228600" wrap="square" tIns="228600">
              <a:noAutofit/>
            </a:bodyPr>
            <a:lstStyle/>
            <a:p>
              <a:pPr indent="0" lvl="0" marL="0" marR="0" rtl="0" algn="l">
                <a:lnSpc>
                  <a:spcPct val="100000"/>
                </a:lnSpc>
                <a:spcBef>
                  <a:spcPts val="0"/>
                </a:spcBef>
                <a:spcAft>
                  <a:spcPts val="0"/>
                </a:spcAft>
                <a:buClr>
                  <a:srgbClr val="000000"/>
                </a:buClr>
                <a:buSzPts val="7200"/>
                <a:buFont typeface="Arial"/>
                <a:buNone/>
              </a:pPr>
              <a:r>
                <a:rPr b="0" i="0" lang="en-US" sz="7200" u="none" cap="none" strike="noStrike">
                  <a:solidFill>
                    <a:srgbClr val="7F7F7F"/>
                  </a:solidFill>
                  <a:latin typeface="Calibri"/>
                  <a:ea typeface="Calibri"/>
                  <a:cs typeface="Calibri"/>
                  <a:sym typeface="Calibri"/>
                </a:rPr>
                <a:t>Change Color Theme:</a:t>
              </a:r>
              <a:endParaRPr b="0" i="0" sz="72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This template is designed to use the built-in color themes in the newer versions of PowerPoint.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To change the color theme, select the </a:t>
              </a:r>
              <a:r>
                <a:rPr b="1" i="0" lang="en-US" sz="4900" u="none" cap="none" strike="noStrike">
                  <a:solidFill>
                    <a:srgbClr val="7F7F7F"/>
                  </a:solidFill>
                  <a:latin typeface="Calibri"/>
                  <a:ea typeface="Calibri"/>
                  <a:cs typeface="Calibri"/>
                  <a:sym typeface="Calibri"/>
                </a:rPr>
                <a:t>Design</a:t>
              </a:r>
              <a:r>
                <a:rPr b="0" i="0" lang="en-US" sz="4900" u="none" cap="none" strike="noStrike">
                  <a:solidFill>
                    <a:srgbClr val="7F7F7F"/>
                  </a:solidFill>
                  <a:latin typeface="Calibri"/>
                  <a:ea typeface="Calibri"/>
                  <a:cs typeface="Calibri"/>
                  <a:sym typeface="Calibri"/>
                </a:rPr>
                <a:t> tab, then select the </a:t>
              </a:r>
              <a:r>
                <a:rPr b="1" i="0" lang="en-US" sz="4900" u="none" cap="none" strike="noStrike">
                  <a:solidFill>
                    <a:srgbClr val="7F7F7F"/>
                  </a:solidFill>
                  <a:latin typeface="Calibri"/>
                  <a:ea typeface="Calibri"/>
                  <a:cs typeface="Calibri"/>
                  <a:sym typeface="Calibri"/>
                </a:rPr>
                <a:t>Colors</a:t>
              </a:r>
              <a:r>
                <a:rPr b="0" i="0" lang="en-US" sz="4900" u="none" cap="none" strike="noStrike">
                  <a:solidFill>
                    <a:srgbClr val="7F7F7F"/>
                  </a:solidFill>
                  <a:latin typeface="Calibri"/>
                  <a:ea typeface="Calibri"/>
                  <a:cs typeface="Calibri"/>
                  <a:sym typeface="Calibri"/>
                </a:rPr>
                <a:t> drop-down list.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The default color theme for this template is “Office”, so you can always return to that after trying some of the alternatives.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7200"/>
                <a:buFont typeface="Arial"/>
                <a:buNone/>
              </a:pPr>
              <a:r>
                <a:rPr b="0" i="0" lang="en-US" sz="7200" u="none" cap="none" strike="noStrike">
                  <a:solidFill>
                    <a:srgbClr val="7F7F7F"/>
                  </a:solidFill>
                  <a:latin typeface="Calibri"/>
                  <a:ea typeface="Calibri"/>
                  <a:cs typeface="Calibri"/>
                  <a:sym typeface="Calibri"/>
                </a:rPr>
                <a:t>Printing Your Poster: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Once your poster file is ready, visit </a:t>
              </a:r>
              <a:r>
                <a:rPr b="1" i="0" lang="en-US" sz="4900" u="none" cap="none" strike="noStrike">
                  <a:solidFill>
                    <a:srgbClr val="7F7F7F"/>
                  </a:solidFill>
                  <a:latin typeface="Calibri"/>
                  <a:ea typeface="Calibri"/>
                  <a:cs typeface="Calibri"/>
                  <a:sym typeface="Calibri"/>
                </a:rPr>
                <a:t>www.genigraphics.com</a:t>
              </a:r>
              <a:r>
                <a:rPr b="0" i="0" lang="en-US" sz="4900" u="none" cap="none" strike="noStrik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US and Canada:  1-800-790-4001</a:t>
              </a:r>
              <a:br>
                <a:rPr b="0" i="0" lang="en-US" sz="4900" u="none" cap="none" strike="noStrike">
                  <a:solidFill>
                    <a:srgbClr val="7F7F7F"/>
                  </a:solidFill>
                  <a:latin typeface="Calibri"/>
                  <a:ea typeface="Calibri"/>
                  <a:cs typeface="Calibri"/>
                  <a:sym typeface="Calibri"/>
                </a:rPr>
              </a:br>
              <a:r>
                <a:rPr b="0" i="0" lang="en-US" sz="4900" u="none" cap="none" strike="noStrike">
                  <a:solidFill>
                    <a:srgbClr val="7F7F7F"/>
                  </a:solidFill>
                  <a:latin typeface="Calibri"/>
                  <a:ea typeface="Calibri"/>
                  <a:cs typeface="Calibri"/>
                  <a:sym typeface="Calibri"/>
                </a:rPr>
                <a:t>Email: info@genigraphics.com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br>
                <a:rPr b="0" i="0" lang="en-US" sz="3600" u="none" cap="none" strike="noStrike">
                  <a:solidFill>
                    <a:srgbClr val="7F7F7F"/>
                  </a:solidFill>
                  <a:latin typeface="Calibri"/>
                  <a:ea typeface="Calibri"/>
                  <a:cs typeface="Calibri"/>
                  <a:sym typeface="Calibri"/>
                </a:rPr>
              </a:br>
              <a:r>
                <a:rPr b="0" i="0" lang="en-US" sz="3600" u="none" cap="none" strike="noStrike">
                  <a:solidFill>
                    <a:srgbClr val="7F7F7F"/>
                  </a:solidFill>
                  <a:latin typeface="Calibri"/>
                  <a:ea typeface="Calibri"/>
                  <a:cs typeface="Calibri"/>
                  <a:sym typeface="Calibri"/>
                </a:rPr>
                <a:t>[This sidebar area does not print.]</a:t>
              </a:r>
              <a:endParaRPr b="0" i="0" sz="1400" u="none" cap="none" strike="noStrike">
                <a:solidFill>
                  <a:srgbClr val="000000"/>
                </a:solidFill>
                <a:latin typeface="Arial"/>
                <a:ea typeface="Arial"/>
                <a:cs typeface="Arial"/>
                <a:sym typeface="Arial"/>
              </a:endParaRPr>
            </a:p>
          </p:txBody>
        </p:sp>
        <p:pic>
          <p:nvPicPr>
            <p:cNvPr id="19" name="Google Shape;19;p3"/>
            <p:cNvPicPr preferRelativeResize="0"/>
            <p:nvPr/>
          </p:nvPicPr>
          <p:blipFill rotWithShape="1">
            <a:blip r:embed="rId2">
              <a:alphaModFix/>
            </a:blip>
            <a:srcRect b="0" l="0" r="0" t="0"/>
            <a:stretch/>
          </p:blipFill>
          <p:spPr>
            <a:xfrm>
              <a:off x="34281341" y="9260274"/>
              <a:ext cx="11904515" cy="10246926"/>
            </a:xfrm>
            <a:prstGeom prst="rect">
              <a:avLst/>
            </a:prstGeom>
            <a:noFill/>
            <a:ln>
              <a:noFill/>
            </a:ln>
          </p:spPr>
        </p:pic>
      </p:grpSp>
      <p:pic>
        <p:nvPicPr>
          <p:cNvPr id="20" name="Google Shape;20;p3"/>
          <p:cNvPicPr preferRelativeResize="0"/>
          <p:nvPr/>
        </p:nvPicPr>
        <p:blipFill rotWithShape="1">
          <a:blip r:embed="rId3">
            <a:alphaModFix/>
          </a:blip>
          <a:srcRect b="0" l="0" r="0" t="0"/>
          <a:stretch/>
        </p:blipFill>
        <p:spPr>
          <a:xfrm>
            <a:off x="27432000" y="32613600"/>
            <a:ext cx="5297435" cy="18592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645920" y="1318262"/>
            <a:ext cx="29626559" cy="5486400"/>
          </a:xfrm>
          <a:prstGeom prst="rect">
            <a:avLst/>
          </a:prstGeom>
          <a:noFill/>
          <a:ln>
            <a:noFill/>
          </a:ln>
        </p:spPr>
        <p:txBody>
          <a:bodyPr anchorCtr="0" anchor="ctr" bIns="164550" lIns="329125" spcFirstLastPara="1" rIns="329125" wrap="square" tIns="16455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1645920" y="7680963"/>
            <a:ext cx="29626559" cy="21724623"/>
          </a:xfrm>
          <a:prstGeom prst="rect">
            <a:avLst/>
          </a:prstGeom>
          <a:noFill/>
          <a:ln>
            <a:noFill/>
          </a:ln>
        </p:spPr>
        <p:txBody>
          <a:bodyPr anchorCtr="0" anchor="t" bIns="164550" lIns="329125" spcFirstLastPara="1" rIns="329125" wrap="square" tIns="16455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1645920" y="30510484"/>
            <a:ext cx="7680960" cy="1752600"/>
          </a:xfrm>
          <a:prstGeom prst="rect">
            <a:avLst/>
          </a:prstGeom>
          <a:noFill/>
          <a:ln>
            <a:noFill/>
          </a:ln>
        </p:spPr>
        <p:txBody>
          <a:bodyPr anchorCtr="0" anchor="ctr" bIns="164550" lIns="329125" spcFirstLastPara="1" rIns="329125" wrap="square" tIns="1645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11247120" y="30510484"/>
            <a:ext cx="10424160" cy="1752600"/>
          </a:xfrm>
          <a:prstGeom prst="rect">
            <a:avLst/>
          </a:prstGeom>
          <a:noFill/>
          <a:ln>
            <a:noFill/>
          </a:ln>
        </p:spPr>
        <p:txBody>
          <a:bodyPr anchorCtr="0" anchor="ctr" bIns="164550" lIns="329125" spcFirstLastPara="1" rIns="329125" wrap="square" tIns="1645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23591520" y="30510484"/>
            <a:ext cx="7680960" cy="1752600"/>
          </a:xfrm>
          <a:prstGeom prst="rect">
            <a:avLst/>
          </a:prstGeom>
          <a:noFill/>
          <a:ln>
            <a:noFill/>
          </a:ln>
        </p:spPr>
        <p:txBody>
          <a:bodyPr anchorCtr="0" anchor="ctr" bIns="164550" lIns="329125" spcFirstLastPara="1" rIns="329125" wrap="square" tIns="164550">
            <a:noAutofit/>
          </a:bodyPr>
          <a:lstStyle>
            <a:lvl1pPr indent="0" lvl="0" marL="0" marR="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645920" y="1318262"/>
            <a:ext cx="29626559" cy="5486400"/>
          </a:xfrm>
          <a:prstGeom prst="rect">
            <a:avLst/>
          </a:prstGeom>
          <a:noFill/>
          <a:ln>
            <a:noFill/>
          </a:ln>
        </p:spPr>
        <p:txBody>
          <a:bodyPr anchorCtr="0" anchor="ctr" bIns="164550" lIns="329125" spcFirstLastPara="1" rIns="329125" wrap="square" tIns="164550">
            <a:noAutofit/>
          </a:bodyPr>
          <a:lstStyle>
            <a:lvl1pPr lvl="0" marR="0" rtl="0" algn="ctr">
              <a:lnSpc>
                <a:spcPct val="10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1645920" y="7680963"/>
            <a:ext cx="29626559" cy="21724623"/>
          </a:xfrm>
          <a:prstGeom prst="rect">
            <a:avLst/>
          </a:prstGeom>
          <a:noFill/>
          <a:ln>
            <a:noFill/>
          </a:ln>
        </p:spPr>
        <p:txBody>
          <a:bodyPr anchorCtr="0" anchor="t" bIns="164550" lIns="329125" spcFirstLastPara="1" rIns="329125" wrap="square" tIns="164550">
            <a:noAutofit/>
          </a:bodyPr>
          <a:lstStyle>
            <a:lvl1pPr indent="-400050" lvl="0" marL="4572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1pPr>
            <a:lvl2pPr indent="-400050" lvl="1" marL="9144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2pPr>
            <a:lvl3pPr indent="-400050" lvl="2" marL="13716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3pPr>
            <a:lvl4pPr indent="-400050" lvl="3" marL="18288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4pPr>
            <a:lvl5pPr indent="-400050" lvl="4" marL="22860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5pPr>
            <a:lvl6pPr indent="-685800" lvl="5" marL="2743200" marR="0" rtl="0" algn="l">
              <a:lnSpc>
                <a:spcPct val="100000"/>
              </a:lnSpc>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100000"/>
              </a:lnSpc>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100000"/>
              </a:lnSpc>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100000"/>
              </a:lnSpc>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1645920" y="30510484"/>
            <a:ext cx="7680960" cy="1752600"/>
          </a:xfrm>
          <a:prstGeom prst="rect">
            <a:avLst/>
          </a:prstGeom>
          <a:noFill/>
          <a:ln>
            <a:noFill/>
          </a:ln>
        </p:spPr>
        <p:txBody>
          <a:bodyPr anchorCtr="0" anchor="ctr" bIns="164550" lIns="329125" spcFirstLastPara="1" rIns="329125" wrap="square" tIns="16455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1247120" y="30510484"/>
            <a:ext cx="10424160" cy="1752600"/>
          </a:xfrm>
          <a:prstGeom prst="rect">
            <a:avLst/>
          </a:prstGeom>
          <a:noFill/>
          <a:ln>
            <a:noFill/>
          </a:ln>
        </p:spPr>
        <p:txBody>
          <a:bodyPr anchorCtr="0" anchor="ctr" bIns="164550" lIns="329125" spcFirstLastPara="1" rIns="329125" wrap="square" tIns="16455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23591520" y="30510484"/>
            <a:ext cx="7680960" cy="1752600"/>
          </a:xfrm>
          <a:prstGeom prst="rect">
            <a:avLst/>
          </a:prstGeom>
          <a:noFill/>
          <a:ln>
            <a:noFill/>
          </a:ln>
        </p:spPr>
        <p:txBody>
          <a:bodyPr anchorCtr="0" anchor="ctr" bIns="164550" lIns="329125" spcFirstLastPara="1" rIns="329125" wrap="square" tIns="164550">
            <a:noAutofit/>
          </a:bodyPr>
          <a:lstStyle>
            <a:lvl1pPr indent="0" lvl="0"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7.png"/><Relationship Id="rId11" Type="http://schemas.openxmlformats.org/officeDocument/2006/relationships/image" Target="../media/image19.png"/><Relationship Id="rId22" Type="http://schemas.openxmlformats.org/officeDocument/2006/relationships/image" Target="../media/image20.png"/><Relationship Id="rId10" Type="http://schemas.openxmlformats.org/officeDocument/2006/relationships/image" Target="../media/image10.png"/><Relationship Id="rId21" Type="http://schemas.openxmlformats.org/officeDocument/2006/relationships/image" Target="../media/image15.png"/><Relationship Id="rId13" Type="http://schemas.openxmlformats.org/officeDocument/2006/relationships/image" Target="../media/image18.png"/><Relationship Id="rId12"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561-Proj" TargetMode="External"/><Relationship Id="rId4" Type="http://schemas.openxmlformats.org/officeDocument/2006/relationships/image" Target="../media/image5.png"/><Relationship Id="rId9" Type="http://schemas.openxmlformats.org/officeDocument/2006/relationships/image" Target="../media/image14.png"/><Relationship Id="rId15" Type="http://schemas.openxmlformats.org/officeDocument/2006/relationships/image" Target="../media/image21.png"/><Relationship Id="rId14" Type="http://schemas.openxmlformats.org/officeDocument/2006/relationships/image" Target="../media/image1.png"/><Relationship Id="rId17" Type="http://schemas.openxmlformats.org/officeDocument/2006/relationships/image" Target="../media/image13.png"/><Relationship Id="rId16" Type="http://schemas.openxmlformats.org/officeDocument/2006/relationships/image" Target="../media/image16.png"/><Relationship Id="rId5" Type="http://schemas.openxmlformats.org/officeDocument/2006/relationships/image" Target="../media/image2.png"/><Relationship Id="rId19" Type="http://schemas.openxmlformats.org/officeDocument/2006/relationships/image" Target="../media/image3.jpg"/><Relationship Id="rId6" Type="http://schemas.openxmlformats.org/officeDocument/2006/relationships/image" Target="../media/image4.png"/><Relationship Id="rId18" Type="http://schemas.openxmlformats.org/officeDocument/2006/relationships/image" Target="../media/image17.png"/><Relationship Id="rId7" Type="http://schemas.openxmlformats.org/officeDocument/2006/relationships/image" Target="../media/image11.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1"/>
          <p:cNvSpPr txBox="1"/>
          <p:nvPr/>
        </p:nvSpPr>
        <p:spPr>
          <a:xfrm>
            <a:off x="4886850" y="0"/>
            <a:ext cx="24536400" cy="2802900"/>
          </a:xfrm>
          <a:prstGeom prst="rect">
            <a:avLst/>
          </a:prstGeom>
          <a:noFill/>
          <a:ln>
            <a:noFill/>
          </a:ln>
        </p:spPr>
        <p:txBody>
          <a:bodyPr anchorCtr="0" anchor="ctr" bIns="342825" lIns="137125" spcFirstLastPara="1" rIns="137125" wrap="square" tIns="342825">
            <a:noAutofit/>
          </a:bodyPr>
          <a:lstStyle/>
          <a:p>
            <a:pPr indent="0" lvl="0" marL="0" marR="0" rtl="0" algn="ctr">
              <a:lnSpc>
                <a:spcPct val="100000"/>
              </a:lnSpc>
              <a:spcBef>
                <a:spcPts val="0"/>
              </a:spcBef>
              <a:spcAft>
                <a:spcPts val="0"/>
              </a:spcAft>
              <a:buClr>
                <a:srgbClr val="000000"/>
              </a:buClr>
              <a:buSzPts val="12400"/>
              <a:buFont typeface="Arial"/>
              <a:buNone/>
            </a:pPr>
            <a:r>
              <a:rPr b="1" lang="en-US" sz="7800">
                <a:solidFill>
                  <a:srgbClr val="EAF1DD"/>
                </a:solidFill>
                <a:latin typeface="Calibri"/>
                <a:ea typeface="Calibri"/>
                <a:cs typeface="Calibri"/>
                <a:sym typeface="Calibri"/>
              </a:rPr>
              <a:t>Image Classification and Product Recommendation System</a:t>
            </a:r>
            <a:endParaRPr b="0" i="0" sz="7800" u="none" cap="none" strike="noStrike">
              <a:solidFill>
                <a:srgbClr val="000000"/>
              </a:solidFill>
              <a:latin typeface="Arial"/>
              <a:ea typeface="Arial"/>
              <a:cs typeface="Arial"/>
              <a:sym typeface="Arial"/>
            </a:endParaRPr>
          </a:p>
        </p:txBody>
      </p:sp>
      <p:sp>
        <p:nvSpPr>
          <p:cNvPr id="32" name="Google Shape;32;p1"/>
          <p:cNvSpPr txBox="1"/>
          <p:nvPr/>
        </p:nvSpPr>
        <p:spPr>
          <a:xfrm>
            <a:off x="3798275" y="2134025"/>
            <a:ext cx="26961900" cy="1491600"/>
          </a:xfrm>
          <a:prstGeom prst="rect">
            <a:avLst/>
          </a:prstGeom>
          <a:noFill/>
          <a:ln>
            <a:noFill/>
          </a:ln>
        </p:spPr>
        <p:txBody>
          <a:bodyPr anchorCtr="0" anchor="ctr" bIns="137125" lIns="137125" spcFirstLastPara="1" rIns="137125" wrap="square" tIns="137125">
            <a:noAutofit/>
          </a:bodyPr>
          <a:lstStyle/>
          <a:p>
            <a:pPr indent="0" lvl="0" marL="0" marR="0" rtl="0" algn="ctr">
              <a:lnSpc>
                <a:spcPct val="100000"/>
              </a:lnSpc>
              <a:spcBef>
                <a:spcPts val="0"/>
              </a:spcBef>
              <a:spcAft>
                <a:spcPts val="0"/>
              </a:spcAft>
              <a:buClr>
                <a:srgbClr val="000000"/>
              </a:buClr>
              <a:buSzPts val="4200"/>
              <a:buFont typeface="Arial"/>
              <a:buNone/>
            </a:pPr>
            <a:r>
              <a:t/>
            </a:r>
            <a:endParaRPr b="1" sz="4000">
              <a:solidFill>
                <a:srgbClr val="EAF1DD"/>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200"/>
              <a:buFont typeface="Arial"/>
              <a:buNone/>
            </a:pPr>
            <a:r>
              <a:rPr lang="en-US" sz="4000">
                <a:solidFill>
                  <a:schemeClr val="lt1"/>
                </a:solidFill>
                <a:latin typeface="Caveat"/>
                <a:ea typeface="Caveat"/>
                <a:cs typeface="Caveat"/>
                <a:sym typeface="Caveat"/>
              </a:rPr>
              <a:t>codes and docs are in</a:t>
            </a:r>
            <a:r>
              <a:rPr b="1" lang="en-US" sz="4000">
                <a:solidFill>
                  <a:schemeClr val="lt1"/>
                </a:solidFill>
                <a:latin typeface="Caveat"/>
                <a:ea typeface="Caveat"/>
                <a:cs typeface="Caveat"/>
                <a:sym typeface="Caveat"/>
              </a:rPr>
              <a:t> </a:t>
            </a:r>
            <a:r>
              <a:rPr lang="en-US" sz="3300" u="sng">
                <a:solidFill>
                  <a:schemeClr val="lt1"/>
                </a:solidFill>
                <a:latin typeface="Caveat"/>
                <a:ea typeface="Caveat"/>
                <a:cs typeface="Caveat"/>
                <a:sym typeface="Caveat"/>
                <a:hlinkClick r:id="rId3">
                  <a:extLst>
                    <a:ext uri="{A12FA001-AC4F-418D-AE19-62706E023703}">
                      <ahyp:hlinkClr val="tx"/>
                    </a:ext>
                  </a:extLst>
                </a:hlinkClick>
              </a:rPr>
              <a:t>https://github.com/561-Proj</a:t>
            </a:r>
            <a:r>
              <a:rPr lang="en-US" sz="3300">
                <a:solidFill>
                  <a:schemeClr val="lt1"/>
                </a:solidFill>
                <a:latin typeface="Caveat"/>
                <a:ea typeface="Caveat"/>
                <a:cs typeface="Caveat"/>
                <a:sym typeface="Caveat"/>
              </a:rPr>
              <a:t> </a:t>
            </a:r>
            <a:endParaRPr sz="3300">
              <a:solidFill>
                <a:schemeClr val="lt1"/>
              </a:solidFill>
              <a:latin typeface="Caveat"/>
              <a:ea typeface="Caveat"/>
              <a:cs typeface="Caveat"/>
              <a:sym typeface="Caveat"/>
            </a:endParaRPr>
          </a:p>
          <a:p>
            <a:pPr indent="0" lvl="0" marL="0" rtl="0" algn="ctr">
              <a:spcBef>
                <a:spcPts val="0"/>
              </a:spcBef>
              <a:spcAft>
                <a:spcPts val="0"/>
              </a:spcAft>
              <a:buClr>
                <a:schemeClr val="dk1"/>
              </a:buClr>
              <a:buSzPts val="4200"/>
              <a:buFont typeface="Arial"/>
              <a:buNone/>
            </a:pPr>
            <a:r>
              <a:rPr b="1" lang="en-US" sz="4200">
                <a:solidFill>
                  <a:srgbClr val="EAF1DD"/>
                </a:solidFill>
                <a:latin typeface="Calibri"/>
                <a:ea typeface="Calibri"/>
                <a:cs typeface="Calibri"/>
                <a:sym typeface="Calibri"/>
              </a:rPr>
              <a:t>Zihe Yang (zy151), Jianing Sun (js4770) and James Gao (hg356)</a:t>
            </a:r>
            <a:endParaRPr sz="3300">
              <a:solidFill>
                <a:schemeClr val="dk1"/>
              </a:solidFill>
            </a:endParaRPr>
          </a:p>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rgbClr val="EAF1DD"/>
              </a:solidFill>
              <a:latin typeface="Calibri"/>
              <a:ea typeface="Calibri"/>
              <a:cs typeface="Calibri"/>
              <a:sym typeface="Calibri"/>
            </a:endParaRPr>
          </a:p>
        </p:txBody>
      </p:sp>
      <p:sp>
        <p:nvSpPr>
          <p:cNvPr id="33" name="Google Shape;33;p1"/>
          <p:cNvSpPr txBox="1"/>
          <p:nvPr/>
        </p:nvSpPr>
        <p:spPr>
          <a:xfrm>
            <a:off x="838200" y="29617825"/>
            <a:ext cx="15301500" cy="3016200"/>
          </a:xfrm>
          <a:prstGeom prst="rect">
            <a:avLst/>
          </a:prstGeom>
          <a:noFill/>
          <a:ln>
            <a:noFill/>
          </a:ln>
        </p:spPr>
        <p:txBody>
          <a:bodyPr anchorCtr="0" anchor="t" bIns="68550" lIns="68550" spcFirstLastPara="1" rIns="68550" wrap="square" tIns="68550">
            <a:noAutofit/>
          </a:bodyPr>
          <a:lstStyle/>
          <a:p>
            <a:pPr indent="-342900" lvl="0" marL="457200" rtl="0" algn="l">
              <a:lnSpc>
                <a:spcPct val="115000"/>
              </a:lnSpc>
              <a:spcBef>
                <a:spcPts val="0"/>
              </a:spcBef>
              <a:spcAft>
                <a:spcPts val="0"/>
              </a:spcAft>
              <a:buClr>
                <a:schemeClr val="dk1"/>
              </a:buClr>
              <a:buSzPts val="1800"/>
              <a:buAutoNum type="arabicPeriod"/>
            </a:pPr>
            <a:r>
              <a:rPr lang="en-US" sz="1800">
                <a:solidFill>
                  <a:schemeClr val="dk1"/>
                </a:solidFill>
              </a:rPr>
              <a:t>Kaiming He, et, Deep Residual Learning for Image Recognition</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US" sz="1800">
                <a:solidFill>
                  <a:schemeClr val="dk1"/>
                </a:solidFill>
              </a:rPr>
              <a:t>W. L. Briggs, S. F. McCormick, et al. A Multigrid Tutorial. Siam, 2000.</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US" sz="1800">
                <a:solidFill>
                  <a:schemeClr val="dk1"/>
                </a:solidFill>
              </a:rPr>
              <a:t>R. Szeliski. Locally adapted hierarchical basis preconditioning. In SIGGRAPH, 2006.</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US" sz="1800">
                <a:solidFill>
                  <a:schemeClr val="dk1"/>
                </a:solidFill>
              </a:rPr>
              <a:t>Monge’s Optimal Transport Distance for Image Classification</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US" sz="1800">
                <a:solidFill>
                  <a:schemeClr val="dk1"/>
                </a:solidFill>
              </a:rPr>
              <a:t>Sheng Zhang and Matthew Turk (2008) Eigenfaces. Scholarpedia, 3(9):4244.</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US" sz="1800">
                <a:solidFill>
                  <a:schemeClr val="dk1"/>
                </a:solidFill>
              </a:rPr>
              <a:t>Vincent Dumoulin, et al, “A guide to convolution arithmetic for deep learning”, 2015, arXiv:1603.07285</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US" sz="1800">
                <a:solidFill>
                  <a:schemeClr val="dk1"/>
                </a:solidFill>
              </a:rPr>
              <a:t>A. W. Harley, “An Interactive Node-Link Visualization of Convolutional Neural Networks,” in ISVC, pages 867-877, 2015</a:t>
            </a:r>
            <a:endParaRPr sz="1800">
              <a:solidFill>
                <a:schemeClr val="dk1"/>
              </a:solidFill>
            </a:endParaRPr>
          </a:p>
          <a:p>
            <a:pPr indent="0" lvl="0" marL="0" marR="0" rtl="0" algn="l">
              <a:lnSpc>
                <a:spcPct val="115000"/>
              </a:lnSpc>
              <a:spcBef>
                <a:spcPts val="240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15000"/>
              </a:lnSpc>
              <a:spcBef>
                <a:spcPts val="240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240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a:t>
            </a:r>
            <a:endParaRPr b="0" i="0" sz="2000" u="none" cap="none" strike="noStrike">
              <a:solidFill>
                <a:srgbClr val="000000"/>
              </a:solidFill>
              <a:latin typeface="Arial"/>
              <a:ea typeface="Arial"/>
              <a:cs typeface="Arial"/>
              <a:sym typeface="Arial"/>
            </a:endParaRPr>
          </a:p>
          <a:p>
            <a:pPr indent="-253942" lvl="0" marL="342842" marR="0" rtl="0" algn="l">
              <a:lnSpc>
                <a:spcPct val="100000"/>
              </a:lnSpc>
              <a:spcBef>
                <a:spcPts val="0"/>
              </a:spcBef>
              <a:spcAft>
                <a:spcPts val="0"/>
              </a:spcAft>
              <a:buClr>
                <a:schemeClr val="dk1"/>
              </a:buClr>
              <a:buSzPts val="1400"/>
              <a:buFont typeface="Calibri"/>
              <a:buNone/>
            </a:pPr>
            <a:r>
              <a:t/>
            </a:r>
            <a:endParaRPr b="0" i="0" sz="2000" u="none" cap="none" strike="noStrike">
              <a:solidFill>
                <a:schemeClr val="dk1"/>
              </a:solidFill>
              <a:latin typeface="Calibri"/>
              <a:ea typeface="Calibri"/>
              <a:cs typeface="Calibri"/>
              <a:sym typeface="Calibri"/>
            </a:endParaRPr>
          </a:p>
        </p:txBody>
      </p:sp>
      <p:sp>
        <p:nvSpPr>
          <p:cNvPr id="34" name="Google Shape;34;p1"/>
          <p:cNvSpPr txBox="1"/>
          <p:nvPr/>
        </p:nvSpPr>
        <p:spPr>
          <a:xfrm>
            <a:off x="838200" y="28936950"/>
            <a:ext cx="3605100" cy="746400"/>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chemeClr val="dk1"/>
                </a:solidFill>
                <a:latin typeface="Calibri"/>
                <a:ea typeface="Calibri"/>
                <a:cs typeface="Calibri"/>
                <a:sym typeface="Calibri"/>
              </a:rPr>
              <a:t>References</a:t>
            </a:r>
            <a:endParaRPr b="0" i="0" sz="1400" u="none" cap="none" strike="noStrike">
              <a:solidFill>
                <a:srgbClr val="000000"/>
              </a:solidFill>
              <a:latin typeface="Arial"/>
              <a:ea typeface="Arial"/>
              <a:cs typeface="Arial"/>
              <a:sym typeface="Arial"/>
            </a:endParaRPr>
          </a:p>
        </p:txBody>
      </p:sp>
      <p:pic>
        <p:nvPicPr>
          <p:cNvPr id="35" name="Google Shape;35;p1"/>
          <p:cNvPicPr preferRelativeResize="0"/>
          <p:nvPr/>
        </p:nvPicPr>
        <p:blipFill rotWithShape="1">
          <a:blip r:embed="rId4">
            <a:alphaModFix/>
          </a:blip>
          <a:srcRect b="0" l="0" r="0" t="0"/>
          <a:stretch/>
        </p:blipFill>
        <p:spPr>
          <a:xfrm>
            <a:off x="23225700" y="29304075"/>
            <a:ext cx="9692700" cy="3230900"/>
          </a:xfrm>
          <a:prstGeom prst="rect">
            <a:avLst/>
          </a:prstGeom>
          <a:noFill/>
          <a:ln>
            <a:noFill/>
          </a:ln>
        </p:spPr>
      </p:pic>
      <p:grpSp>
        <p:nvGrpSpPr>
          <p:cNvPr id="36" name="Google Shape;36;p1"/>
          <p:cNvGrpSpPr/>
          <p:nvPr/>
        </p:nvGrpSpPr>
        <p:grpSpPr>
          <a:xfrm>
            <a:off x="21770392" y="20908858"/>
            <a:ext cx="9942772" cy="7901016"/>
            <a:chOff x="22021775" y="21704525"/>
            <a:chExt cx="9692700" cy="6642300"/>
          </a:xfrm>
        </p:grpSpPr>
        <p:sp>
          <p:nvSpPr>
            <p:cNvPr id="37" name="Google Shape;37;p1"/>
            <p:cNvSpPr/>
            <p:nvPr/>
          </p:nvSpPr>
          <p:spPr>
            <a:xfrm>
              <a:off x="22021775" y="21704525"/>
              <a:ext cx="9692700" cy="6858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lang="en-US" sz="3600">
                  <a:solidFill>
                    <a:srgbClr val="EAF1DD"/>
                  </a:solidFill>
                  <a:latin typeface="Calibri"/>
                  <a:ea typeface="Calibri"/>
                  <a:cs typeface="Calibri"/>
                  <a:sym typeface="Calibri"/>
                </a:rPr>
                <a:t>Future Work</a:t>
              </a:r>
              <a:endParaRPr b="0" i="0" sz="3600" u="none" cap="none" strike="noStrike">
                <a:solidFill>
                  <a:srgbClr val="000000"/>
                </a:solidFill>
                <a:latin typeface="Arial"/>
                <a:ea typeface="Arial"/>
                <a:cs typeface="Arial"/>
                <a:sym typeface="Arial"/>
              </a:endParaRPr>
            </a:p>
          </p:txBody>
        </p:sp>
        <p:sp>
          <p:nvSpPr>
            <p:cNvPr id="38" name="Google Shape;38;p1"/>
            <p:cNvSpPr txBox="1"/>
            <p:nvPr/>
          </p:nvSpPr>
          <p:spPr>
            <a:xfrm>
              <a:off x="22021775" y="22390325"/>
              <a:ext cx="9692700" cy="59565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37125" lIns="137125" spcFirstLastPara="1" rIns="137125" wrap="square" tIns="137125">
              <a:noAutofit/>
            </a:bodyPr>
            <a:lstStyle/>
            <a:p>
              <a:pPr indent="0" lvl="0" marL="0" marR="0" rtl="0" algn="l">
                <a:lnSpc>
                  <a:spcPct val="115000"/>
                </a:lnSpc>
                <a:spcBef>
                  <a:spcPts val="0"/>
                </a:spcBef>
                <a:spcAft>
                  <a:spcPts val="0"/>
                </a:spcAft>
                <a:buClr>
                  <a:schemeClr val="dk1"/>
                </a:buClr>
                <a:buSzPts val="1100"/>
                <a:buFont typeface="Arial"/>
                <a:buNone/>
              </a:pPr>
              <a:r>
                <a:rPr lang="en-US" sz="2400">
                  <a:solidFill>
                    <a:schemeClr val="dk1"/>
                  </a:solidFill>
                  <a:highlight>
                    <a:srgbClr val="FFFFFF"/>
                  </a:highlight>
                  <a:latin typeface="Calibri"/>
                  <a:ea typeface="Calibri"/>
                  <a:cs typeface="Calibri"/>
                  <a:sym typeface="Calibri"/>
                </a:rPr>
                <a:t>In product recommendation,</a:t>
              </a:r>
              <a:endParaRPr sz="2400">
                <a:solidFill>
                  <a:schemeClr val="dk1"/>
                </a:solidFill>
                <a:highlight>
                  <a:srgbClr val="FFFFFF"/>
                </a:highlight>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AutoNum type="arabicPeriod"/>
              </a:pPr>
              <a:r>
                <a:rPr lang="en-US" sz="2400">
                  <a:solidFill>
                    <a:schemeClr val="dk1"/>
                  </a:solidFill>
                  <a:highlight>
                    <a:srgbClr val="FFFFFF"/>
                  </a:highlight>
                  <a:latin typeface="Calibri"/>
                  <a:ea typeface="Calibri"/>
                  <a:cs typeface="Calibri"/>
                  <a:sym typeface="Calibri"/>
                </a:rPr>
                <a:t>Some photos are with models while some are not, and this may cause bias in similarity scores, and affect the recommendation. More work in instance segmentation should be done.</a:t>
              </a:r>
              <a:endParaRPr sz="2400">
                <a:solidFill>
                  <a:schemeClr val="dk1"/>
                </a:solidFill>
                <a:highlight>
                  <a:srgbClr val="FFFFFF"/>
                </a:highlight>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AutoNum type="arabicPeriod"/>
              </a:pPr>
              <a:r>
                <a:rPr lang="en-US" sz="2400">
                  <a:solidFill>
                    <a:schemeClr val="dk1"/>
                  </a:solidFill>
                  <a:highlight>
                    <a:srgbClr val="FFFFFF"/>
                  </a:highlight>
                  <a:latin typeface="Calibri"/>
                  <a:ea typeface="Calibri"/>
                  <a:cs typeface="Calibri"/>
                  <a:sym typeface="Calibri"/>
                </a:rPr>
                <a:t>Cosine metric was used in measuring similarities between images, and more researches could be focus on </a:t>
              </a:r>
              <a:r>
                <a:rPr lang="en-US" sz="2400">
                  <a:solidFill>
                    <a:schemeClr val="dk1"/>
                  </a:solidFill>
                  <a:highlight>
                    <a:srgbClr val="FFFFFF"/>
                  </a:highlight>
                  <a:latin typeface="Calibri"/>
                  <a:ea typeface="Calibri"/>
                  <a:cs typeface="Calibri"/>
                  <a:sym typeface="Calibri"/>
                </a:rPr>
                <a:t>Wasserstein</a:t>
              </a:r>
              <a:r>
                <a:rPr lang="en-US" sz="2400">
                  <a:solidFill>
                    <a:schemeClr val="dk1"/>
                  </a:solidFill>
                  <a:latin typeface="Calibri"/>
                  <a:ea typeface="Calibri"/>
                  <a:cs typeface="Calibri"/>
                  <a:sym typeface="Calibri"/>
                </a:rPr>
                <a:t> distance for comparison.</a:t>
              </a:r>
              <a:endParaRPr sz="2400">
                <a:solidFill>
                  <a:schemeClr val="dk1"/>
                </a:solidFill>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400">
                  <a:solidFill>
                    <a:schemeClr val="dk1"/>
                  </a:solidFill>
                  <a:highlight>
                    <a:srgbClr val="FFFFFF"/>
                  </a:highlight>
                  <a:latin typeface="Calibri"/>
                  <a:ea typeface="Calibri"/>
                  <a:cs typeface="Calibri"/>
                  <a:sym typeface="Calibri"/>
                </a:rPr>
                <a:t>To obtain a more accurate set of predictions, there can be some improvements made to the algorithm. </a:t>
              </a:r>
              <a:endParaRPr sz="2400">
                <a:solidFill>
                  <a:schemeClr val="dk1"/>
                </a:solidFill>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400">
                  <a:solidFill>
                    <a:schemeClr val="dk1"/>
                  </a:solidFill>
                  <a:highlight>
                    <a:srgbClr val="FFFFFF"/>
                  </a:highlight>
                  <a:latin typeface="Calibri"/>
                  <a:ea typeface="Calibri"/>
                  <a:cs typeface="Calibri"/>
                  <a:sym typeface="Calibri"/>
                </a:rPr>
                <a:t>   Challenges involved in image processing and classification:</a:t>
              </a:r>
              <a:endParaRPr sz="2400">
                <a:solidFill>
                  <a:schemeClr val="dk1"/>
                </a:solidFill>
                <a:highlight>
                  <a:srgbClr val="FFFFFF"/>
                </a:highlight>
                <a:latin typeface="Calibri"/>
                <a:ea typeface="Calibri"/>
                <a:cs typeface="Calibri"/>
                <a:sym typeface="Calibri"/>
              </a:endParaRPr>
            </a:p>
            <a:p>
              <a:pPr indent="457200" lvl="0" marL="0" rtl="0" algn="l">
                <a:lnSpc>
                  <a:spcPct val="115000"/>
                </a:lnSpc>
                <a:spcBef>
                  <a:spcPts val="0"/>
                </a:spcBef>
                <a:spcAft>
                  <a:spcPts val="0"/>
                </a:spcAft>
                <a:buNone/>
              </a:pPr>
              <a:r>
                <a:rPr lang="en-US" sz="2400">
                  <a:solidFill>
                    <a:schemeClr val="dk1"/>
                  </a:solidFill>
                  <a:latin typeface="Calibri"/>
                  <a:ea typeface="Calibri"/>
                  <a:cs typeface="Calibri"/>
                  <a:sym typeface="Calibri"/>
                </a:rPr>
                <a:t>(1) Recognition </a:t>
              </a:r>
              <a:endParaRPr sz="2400">
                <a:solidFill>
                  <a:schemeClr val="dk1"/>
                </a:solidFill>
                <a:latin typeface="Calibri"/>
                <a:ea typeface="Calibri"/>
                <a:cs typeface="Calibri"/>
                <a:sym typeface="Calibri"/>
              </a:endParaRPr>
            </a:p>
            <a:p>
              <a:pPr indent="457200" lvl="0" marL="0" rtl="0" algn="l">
                <a:lnSpc>
                  <a:spcPct val="115000"/>
                </a:lnSpc>
                <a:spcBef>
                  <a:spcPts val="0"/>
                </a:spcBef>
                <a:spcAft>
                  <a:spcPts val="0"/>
                </a:spcAft>
                <a:buNone/>
              </a:pPr>
              <a:r>
                <a:rPr lang="en-US" sz="2400">
                  <a:solidFill>
                    <a:schemeClr val="dk1"/>
                  </a:solidFill>
                  <a:latin typeface="Calibri"/>
                  <a:ea typeface="Calibri"/>
                  <a:cs typeface="Calibri"/>
                  <a:sym typeface="Calibri"/>
                </a:rPr>
                <a:t>(2) Viewpoint variation</a:t>
              </a:r>
              <a:endParaRPr sz="2400">
                <a:solidFill>
                  <a:schemeClr val="dk1"/>
                </a:solidFill>
                <a:latin typeface="Calibri"/>
                <a:ea typeface="Calibri"/>
                <a:cs typeface="Calibri"/>
                <a:sym typeface="Calibri"/>
              </a:endParaRPr>
            </a:p>
            <a:p>
              <a:pPr indent="457200" lvl="0" marL="0" rtl="0" algn="l">
                <a:lnSpc>
                  <a:spcPct val="115000"/>
                </a:lnSpc>
                <a:spcBef>
                  <a:spcPts val="0"/>
                </a:spcBef>
                <a:spcAft>
                  <a:spcPts val="0"/>
                </a:spcAft>
                <a:buNone/>
              </a:pPr>
              <a:r>
                <a:rPr lang="en-US" sz="2400">
                  <a:solidFill>
                    <a:schemeClr val="dk1"/>
                  </a:solidFill>
                  <a:latin typeface="Calibri"/>
                  <a:ea typeface="Calibri"/>
                  <a:cs typeface="Calibri"/>
                  <a:sym typeface="Calibri"/>
                </a:rPr>
                <a:t>(3) Illumination</a:t>
              </a:r>
              <a:endParaRPr sz="2400">
                <a:solidFill>
                  <a:schemeClr val="dk1"/>
                </a:solidFill>
                <a:latin typeface="Calibri"/>
                <a:ea typeface="Calibri"/>
                <a:cs typeface="Calibri"/>
                <a:sym typeface="Calibri"/>
              </a:endParaRPr>
            </a:p>
            <a:p>
              <a:pPr indent="457200" lvl="0" marL="0" rtl="0" algn="l">
                <a:lnSpc>
                  <a:spcPct val="115000"/>
                </a:lnSpc>
                <a:spcBef>
                  <a:spcPts val="0"/>
                </a:spcBef>
                <a:spcAft>
                  <a:spcPts val="0"/>
                </a:spcAft>
                <a:buNone/>
              </a:pPr>
              <a:r>
                <a:rPr lang="en-US" sz="2400">
                  <a:solidFill>
                    <a:schemeClr val="dk1"/>
                  </a:solidFill>
                  <a:latin typeface="Calibri"/>
                  <a:ea typeface="Calibri"/>
                  <a:cs typeface="Calibri"/>
                  <a:sym typeface="Calibri"/>
                </a:rPr>
                <a:t>(4) Background clutter</a:t>
              </a:r>
              <a:endParaRPr sz="2400">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400">
                  <a:solidFill>
                    <a:schemeClr val="dk1"/>
                  </a:solidFill>
                  <a:highlight>
                    <a:srgbClr val="FFFFFF"/>
                  </a:highlight>
                  <a:latin typeface="Calibri"/>
                  <a:ea typeface="Calibri"/>
                  <a:cs typeface="Calibri"/>
                  <a:sym typeface="Calibri"/>
                </a:rPr>
                <a:t>     </a:t>
              </a:r>
              <a:endParaRPr sz="2400">
                <a:solidFill>
                  <a:schemeClr val="dk1"/>
                </a:solidFill>
                <a:highlight>
                  <a:srgbClr val="FFFFFF"/>
                </a:highlight>
                <a:latin typeface="Calibri"/>
                <a:ea typeface="Calibri"/>
                <a:cs typeface="Calibri"/>
                <a:sym typeface="Calibri"/>
              </a:endParaRPr>
            </a:p>
          </p:txBody>
        </p:sp>
      </p:grpSp>
      <p:grpSp>
        <p:nvGrpSpPr>
          <p:cNvPr id="39" name="Google Shape;39;p1"/>
          <p:cNvGrpSpPr/>
          <p:nvPr/>
        </p:nvGrpSpPr>
        <p:grpSpPr>
          <a:xfrm>
            <a:off x="11608812" y="20431313"/>
            <a:ext cx="9624476" cy="5230232"/>
            <a:chOff x="11608812" y="21100063"/>
            <a:chExt cx="9624476" cy="5230232"/>
          </a:xfrm>
        </p:grpSpPr>
        <p:pic>
          <p:nvPicPr>
            <p:cNvPr id="40" name="Google Shape;40;p1"/>
            <p:cNvPicPr preferRelativeResize="0"/>
            <p:nvPr/>
          </p:nvPicPr>
          <p:blipFill rotWithShape="1">
            <a:blip r:embed="rId5">
              <a:alphaModFix/>
            </a:blip>
            <a:srcRect b="0" l="5070" r="4053" t="0"/>
            <a:stretch/>
          </p:blipFill>
          <p:spPr>
            <a:xfrm>
              <a:off x="11608812" y="21100063"/>
              <a:ext cx="9624463" cy="2672475"/>
            </a:xfrm>
            <a:prstGeom prst="rect">
              <a:avLst/>
            </a:prstGeom>
            <a:noFill/>
            <a:ln>
              <a:noFill/>
            </a:ln>
          </p:spPr>
        </p:pic>
        <p:pic>
          <p:nvPicPr>
            <p:cNvPr id="41" name="Google Shape;41;p1"/>
            <p:cNvPicPr preferRelativeResize="0"/>
            <p:nvPr/>
          </p:nvPicPr>
          <p:blipFill>
            <a:blip r:embed="rId6">
              <a:alphaModFix/>
            </a:blip>
            <a:stretch>
              <a:fillRect/>
            </a:stretch>
          </p:blipFill>
          <p:spPr>
            <a:xfrm>
              <a:off x="11608813" y="23772513"/>
              <a:ext cx="9624475" cy="2557782"/>
            </a:xfrm>
            <a:prstGeom prst="rect">
              <a:avLst/>
            </a:prstGeom>
            <a:noFill/>
            <a:ln>
              <a:noFill/>
            </a:ln>
          </p:spPr>
        </p:pic>
      </p:grpSp>
      <p:grpSp>
        <p:nvGrpSpPr>
          <p:cNvPr id="42" name="Google Shape;42;p1"/>
          <p:cNvGrpSpPr/>
          <p:nvPr/>
        </p:nvGrpSpPr>
        <p:grpSpPr>
          <a:xfrm>
            <a:off x="1204609" y="15047230"/>
            <a:ext cx="9845316" cy="13738089"/>
            <a:chOff x="1204609" y="15047230"/>
            <a:chExt cx="9845316" cy="13738089"/>
          </a:xfrm>
        </p:grpSpPr>
        <p:grpSp>
          <p:nvGrpSpPr>
            <p:cNvPr id="43" name="Google Shape;43;p1"/>
            <p:cNvGrpSpPr/>
            <p:nvPr/>
          </p:nvGrpSpPr>
          <p:grpSpPr>
            <a:xfrm>
              <a:off x="1279900" y="20033225"/>
              <a:ext cx="9693000" cy="3016200"/>
              <a:chOff x="-8147575" y="18941775"/>
              <a:chExt cx="9693000" cy="3016200"/>
            </a:xfrm>
          </p:grpSpPr>
          <p:sp>
            <p:nvSpPr>
              <p:cNvPr id="44" name="Google Shape;44;p1"/>
              <p:cNvSpPr txBox="1"/>
              <p:nvPr/>
            </p:nvSpPr>
            <p:spPr>
              <a:xfrm>
                <a:off x="-8147575" y="18941775"/>
                <a:ext cx="9693000" cy="3016200"/>
              </a:xfrm>
              <a:prstGeom prst="rect">
                <a:avLst/>
              </a:prstGeom>
              <a:solidFill>
                <a:schemeClr val="lt1"/>
              </a:solid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n-US" sz="2800">
                    <a:solidFill>
                      <a:schemeClr val="dk1"/>
                    </a:solidFill>
                    <a:latin typeface="Calibri"/>
                    <a:ea typeface="Calibri"/>
                    <a:cs typeface="Calibri"/>
                    <a:sym typeface="Calibri"/>
                  </a:rPr>
                  <a:t>Therefore, In contrast to </a:t>
                </a:r>
                <a:r>
                  <a:rPr i="1" lang="en-US" sz="2800">
                    <a:solidFill>
                      <a:schemeClr val="dk1"/>
                    </a:solidFill>
                    <a:latin typeface="Calibri"/>
                    <a:ea typeface="Calibri"/>
                    <a:cs typeface="Calibri"/>
                    <a:sym typeface="Calibri"/>
                  </a:rPr>
                  <a:t>min Loss(f)</a:t>
                </a:r>
                <a:r>
                  <a:rPr lang="en-US" sz="2800">
                    <a:solidFill>
                      <a:schemeClr val="dk1"/>
                    </a:solidFill>
                    <a:latin typeface="Calibri"/>
                    <a:ea typeface="Calibri"/>
                    <a:cs typeface="Calibri"/>
                    <a:sym typeface="Calibri"/>
                  </a:rPr>
                  <a:t>, where                             and                             … in normal stacked deep-layer neural network problem, ResNet is </a:t>
                </a:r>
                <a:r>
                  <a:rPr i="1" lang="en-US" sz="2800">
                    <a:solidFill>
                      <a:schemeClr val="dk1"/>
                    </a:solidFill>
                    <a:latin typeface="Calibri"/>
                    <a:ea typeface="Calibri"/>
                    <a:cs typeface="Calibri"/>
                    <a:sym typeface="Calibri"/>
                  </a:rPr>
                  <a:t>min Loss(residual)</a:t>
                </a:r>
                <a:r>
                  <a:rPr lang="en-US" sz="2800">
                    <a:solidFill>
                      <a:schemeClr val="dk1"/>
                    </a:solidFill>
                    <a:latin typeface="Calibri"/>
                    <a:ea typeface="Calibri"/>
                    <a:cs typeface="Calibri"/>
                    <a:sym typeface="Calibri"/>
                  </a:rPr>
                  <a:t>. Every layer is : </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2800">
                    <a:solidFill>
                      <a:schemeClr val="dk1"/>
                    </a:solidFill>
                    <a:latin typeface="Calibri"/>
                    <a:ea typeface="Calibri"/>
                    <a:cs typeface="Calibri"/>
                    <a:sym typeface="Calibri"/>
                  </a:rPr>
                  <a:t>                        . Adding this shortcut connection makes target function as minimizing residual, and will not cause increase of parameters.</a:t>
                </a:r>
                <a:endParaRPr>
                  <a:latin typeface="Calibri"/>
                  <a:ea typeface="Calibri"/>
                  <a:cs typeface="Calibri"/>
                  <a:sym typeface="Calibri"/>
                </a:endParaRPr>
              </a:p>
            </p:txBody>
          </p:sp>
          <p:grpSp>
            <p:nvGrpSpPr>
              <p:cNvPr id="45" name="Google Shape;45;p1"/>
              <p:cNvGrpSpPr/>
              <p:nvPr/>
            </p:nvGrpSpPr>
            <p:grpSpPr>
              <a:xfrm>
                <a:off x="-7980050" y="19074275"/>
                <a:ext cx="8885188" cy="1843500"/>
                <a:chOff x="-7995075" y="19354100"/>
                <a:chExt cx="8885188" cy="1843500"/>
              </a:xfrm>
            </p:grpSpPr>
            <p:pic>
              <p:nvPicPr>
                <p:cNvPr id="46" name="Google Shape;46;p1"/>
                <p:cNvPicPr preferRelativeResize="0"/>
                <p:nvPr/>
              </p:nvPicPr>
              <p:blipFill>
                <a:blip r:embed="rId7">
                  <a:alphaModFix/>
                </a:blip>
                <a:stretch>
                  <a:fillRect/>
                </a:stretch>
              </p:blipFill>
              <p:spPr>
                <a:xfrm>
                  <a:off x="-1338737" y="19354100"/>
                  <a:ext cx="2228850" cy="457200"/>
                </a:xfrm>
                <a:prstGeom prst="rect">
                  <a:avLst/>
                </a:prstGeom>
                <a:noFill/>
                <a:ln>
                  <a:noFill/>
                </a:ln>
              </p:spPr>
            </p:pic>
            <p:pic>
              <p:nvPicPr>
                <p:cNvPr id="47" name="Google Shape;47;p1"/>
                <p:cNvPicPr preferRelativeResize="0"/>
                <p:nvPr/>
              </p:nvPicPr>
              <p:blipFill>
                <a:blip r:embed="rId8">
                  <a:alphaModFix/>
                </a:blip>
                <a:stretch>
                  <a:fillRect/>
                </a:stretch>
              </p:blipFill>
              <p:spPr>
                <a:xfrm>
                  <a:off x="-7470800" y="19880813"/>
                  <a:ext cx="2171700" cy="400050"/>
                </a:xfrm>
                <a:prstGeom prst="rect">
                  <a:avLst/>
                </a:prstGeom>
                <a:noFill/>
                <a:ln>
                  <a:noFill/>
                </a:ln>
              </p:spPr>
            </p:pic>
            <p:pic>
              <p:nvPicPr>
                <p:cNvPr id="48" name="Google Shape;48;p1"/>
                <p:cNvPicPr preferRelativeResize="0"/>
                <p:nvPr/>
              </p:nvPicPr>
              <p:blipFill>
                <a:blip r:embed="rId9">
                  <a:alphaModFix/>
                </a:blip>
                <a:stretch>
                  <a:fillRect/>
                </a:stretch>
              </p:blipFill>
              <p:spPr>
                <a:xfrm>
                  <a:off x="-7995075" y="20854700"/>
                  <a:ext cx="1828800" cy="342900"/>
                </a:xfrm>
                <a:prstGeom prst="rect">
                  <a:avLst/>
                </a:prstGeom>
                <a:noFill/>
                <a:ln>
                  <a:noFill/>
                </a:ln>
              </p:spPr>
            </p:pic>
          </p:grpSp>
        </p:grpSp>
        <p:grpSp>
          <p:nvGrpSpPr>
            <p:cNvPr id="49" name="Google Shape;49;p1"/>
            <p:cNvGrpSpPr/>
            <p:nvPr/>
          </p:nvGrpSpPr>
          <p:grpSpPr>
            <a:xfrm>
              <a:off x="1204609" y="15047230"/>
              <a:ext cx="9845316" cy="13738089"/>
              <a:chOff x="1280000" y="15340625"/>
              <a:chExt cx="9693134" cy="14142566"/>
            </a:xfrm>
          </p:grpSpPr>
          <p:sp>
            <p:nvSpPr>
              <p:cNvPr id="50" name="Google Shape;50;p1"/>
              <p:cNvSpPr/>
              <p:nvPr/>
            </p:nvSpPr>
            <p:spPr>
              <a:xfrm>
                <a:off x="1280000" y="15340625"/>
                <a:ext cx="9692700" cy="6858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3600" u="none" cap="none" strike="noStrike">
                    <a:solidFill>
                      <a:srgbClr val="EAF1DD"/>
                    </a:solidFill>
                    <a:latin typeface="Calibri"/>
                    <a:ea typeface="Calibri"/>
                    <a:cs typeface="Calibri"/>
                    <a:sym typeface="Calibri"/>
                  </a:rPr>
                  <a:t>Methodology</a:t>
                </a:r>
                <a:endParaRPr b="0" i="0" sz="3600" u="none" cap="none" strike="noStrike">
                  <a:solidFill>
                    <a:srgbClr val="000000"/>
                  </a:solidFill>
                  <a:latin typeface="Arial"/>
                  <a:ea typeface="Arial"/>
                  <a:cs typeface="Arial"/>
                  <a:sym typeface="Arial"/>
                </a:endParaRPr>
              </a:p>
            </p:txBody>
          </p:sp>
          <p:sp>
            <p:nvSpPr>
              <p:cNvPr id="51" name="Google Shape;51;p1"/>
              <p:cNvSpPr txBox="1"/>
              <p:nvPr/>
            </p:nvSpPr>
            <p:spPr>
              <a:xfrm>
                <a:off x="1280434" y="15984391"/>
                <a:ext cx="9692700" cy="13498800"/>
              </a:xfrm>
              <a:prstGeom prst="rect">
                <a:avLst/>
              </a:prstGeom>
              <a:noFill/>
              <a:ln cap="flat" cmpd="sng" w="12700">
                <a:solidFill>
                  <a:srgbClr val="366092"/>
                </a:solidFill>
                <a:prstDash val="solid"/>
                <a:round/>
                <a:headEnd len="sm" w="sm" type="none"/>
                <a:tailEnd len="sm" w="sm" type="none"/>
              </a:ln>
            </p:spPr>
            <p:txBody>
              <a:bodyPr anchorCtr="0" anchor="t" bIns="137125" lIns="137125" spcFirstLastPara="1" rIns="137125" wrap="square" tIns="137125">
                <a:noAutofit/>
              </a:bodyPr>
              <a:lstStyle/>
              <a:p>
                <a:pPr indent="0" lvl="0" marL="0" rtl="0" algn="l">
                  <a:lnSpc>
                    <a:spcPct val="115000"/>
                  </a:lnSpc>
                  <a:spcBef>
                    <a:spcPts val="0"/>
                  </a:spcBef>
                  <a:spcAft>
                    <a:spcPts val="0"/>
                  </a:spcAft>
                  <a:buNone/>
                </a:pPr>
                <a:r>
                  <a:rPr b="1" lang="en-US" sz="2800">
                    <a:solidFill>
                      <a:schemeClr val="dk1"/>
                    </a:solidFill>
                    <a:latin typeface="Calibri"/>
                    <a:ea typeface="Calibri"/>
                    <a:cs typeface="Calibri"/>
                    <a:sym typeface="Calibri"/>
                  </a:rPr>
                  <a:t>Product Recommendation:</a:t>
                </a:r>
                <a:endParaRPr b="1" sz="2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2800">
                    <a:solidFill>
                      <a:schemeClr val="dk1"/>
                    </a:solidFill>
                    <a:latin typeface="Calibri"/>
                    <a:ea typeface="Calibri"/>
                    <a:cs typeface="Calibri"/>
                    <a:sym typeface="Calibri"/>
                  </a:rPr>
                  <a:t>(1) Image Processing: Apply ResNet-50 for image embedding.</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2800">
                    <a:solidFill>
                      <a:schemeClr val="dk1"/>
                    </a:solidFill>
                    <a:latin typeface="Calibri"/>
                    <a:ea typeface="Calibri"/>
                    <a:cs typeface="Calibri"/>
                    <a:sym typeface="Calibri"/>
                  </a:rPr>
                  <a:t>	ResNet (Residual Network) solves the problem of no convergence and vanishing gradient in deep convolutional neural network. </a:t>
                </a:r>
                <a:endParaRPr sz="2800">
                  <a:solidFill>
                    <a:schemeClr val="dk1"/>
                  </a:solidFill>
                  <a:latin typeface="Calibri"/>
                  <a:ea typeface="Calibri"/>
                  <a:cs typeface="Calibri"/>
                  <a:sym typeface="Calibri"/>
                </a:endParaRPr>
              </a:p>
              <a:p>
                <a:pPr indent="457200" lvl="0" marL="0" rtl="0" algn="l">
                  <a:lnSpc>
                    <a:spcPct val="115000"/>
                  </a:lnSpc>
                  <a:spcBef>
                    <a:spcPts val="0"/>
                  </a:spcBef>
                  <a:spcAft>
                    <a:spcPts val="0"/>
                  </a:spcAft>
                  <a:buNone/>
                </a:pPr>
                <a:r>
                  <a:rPr lang="en-US" sz="2800">
                    <a:solidFill>
                      <a:schemeClr val="dk1"/>
                    </a:solidFill>
                    <a:latin typeface="Calibri"/>
                    <a:ea typeface="Calibri"/>
                    <a:cs typeface="Calibri"/>
                    <a:sym typeface="Calibri"/>
                  </a:rPr>
                  <a:t>Image Processing, in essence, is Boundary Value Problem (BVP), because we are minimizing loss of “interpolation” in every grid boundary. And it’s proved that multigrid method for BVP converges at a</a:t>
                </a:r>
                <a:r>
                  <a:rPr i="1" lang="en-US" sz="2800">
                    <a:solidFill>
                      <a:schemeClr val="dk1"/>
                    </a:solidFill>
                    <a:latin typeface="Calibri"/>
                    <a:ea typeface="Calibri"/>
                    <a:cs typeface="Calibri"/>
                    <a:sym typeface="Calibri"/>
                  </a:rPr>
                  <a:t> log</a:t>
                </a:r>
                <a:r>
                  <a:rPr lang="en-US" sz="2800">
                    <a:solidFill>
                      <a:schemeClr val="dk1"/>
                    </a:solidFill>
                    <a:latin typeface="Calibri"/>
                    <a:ea typeface="Calibri"/>
                    <a:cs typeface="Calibri"/>
                    <a:sym typeface="Calibri"/>
                  </a:rPr>
                  <a:t> rate by minimizing residual function.</a:t>
                </a:r>
                <a:endParaRPr sz="2800">
                  <a:solidFill>
                    <a:schemeClr val="dk1"/>
                  </a:solidFill>
                  <a:latin typeface="Calibri"/>
                  <a:ea typeface="Calibri"/>
                  <a:cs typeface="Calibri"/>
                  <a:sym typeface="Calibri"/>
                </a:endParaRPr>
              </a:p>
              <a:p>
                <a:pPr indent="457200" lvl="0" marL="0" rtl="0" algn="l">
                  <a:lnSpc>
                    <a:spcPct val="115000"/>
                  </a:lnSpc>
                  <a:spcBef>
                    <a:spcPts val="0"/>
                  </a:spcBef>
                  <a:spcAft>
                    <a:spcPts val="0"/>
                  </a:spcAft>
                  <a:buNone/>
                </a:pPr>
                <a:r>
                  <a:t/>
                </a:r>
                <a:endParaRPr sz="2800">
                  <a:solidFill>
                    <a:schemeClr val="dk1"/>
                  </a:solidFill>
                  <a:latin typeface="Calibri"/>
                  <a:ea typeface="Calibri"/>
                  <a:cs typeface="Calibri"/>
                  <a:sym typeface="Calibri"/>
                </a:endParaRPr>
              </a:p>
              <a:p>
                <a:pPr indent="457200" lvl="0" marL="0" rtl="0" algn="l">
                  <a:lnSpc>
                    <a:spcPct val="115000"/>
                  </a:lnSpc>
                  <a:spcBef>
                    <a:spcPts val="0"/>
                  </a:spcBef>
                  <a:spcAft>
                    <a:spcPts val="0"/>
                  </a:spcAft>
                  <a:buNone/>
                </a:pPr>
                <a:r>
                  <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2800">
                    <a:solidFill>
                      <a:schemeClr val="dk1"/>
                    </a:solidFill>
                    <a:latin typeface="Calibri"/>
                    <a:ea typeface="Calibri"/>
                    <a:cs typeface="Calibri"/>
                    <a:sym typeface="Calibri"/>
                  </a:rPr>
                  <a:t>(2) Compute similarity of image embeddings with cosine metrics.</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2800">
                    <a:solidFill>
                      <a:schemeClr val="dk1"/>
                    </a:solidFill>
                    <a:latin typeface="Calibri"/>
                    <a:ea typeface="Calibri"/>
                    <a:cs typeface="Calibri"/>
                    <a:sym typeface="Calibri"/>
                  </a:rPr>
                  <a:t>	Cosine is between [0,1] and commonly used in comparing similarities. Wasserstein distance results from a partial differential equation (PDE) formulation of Monge’s optimal transport problem, and was proved to be an efficient numerical solution method for solving Monge’s problem and image comparison.</a:t>
                </a:r>
                <a:endParaRPr sz="1100">
                  <a:solidFill>
                    <a:schemeClr val="dk1"/>
                  </a:solidFill>
                </a:endParaRPr>
              </a:p>
              <a:p>
                <a:pPr indent="3022600" lvl="0" marL="0" rtl="0" algn="l">
                  <a:lnSpc>
                    <a:spcPct val="115000"/>
                  </a:lnSpc>
                  <a:spcBef>
                    <a:spcPts val="0"/>
                  </a:spcBef>
                  <a:spcAft>
                    <a:spcPts val="0"/>
                  </a:spcAft>
                  <a:buNone/>
                </a:pPr>
                <a:r>
                  <a:t/>
                </a:r>
                <a:endParaRPr sz="2800">
                  <a:solidFill>
                    <a:schemeClr val="dk1"/>
                  </a:solidFill>
                </a:endParaRPr>
              </a:p>
              <a:p>
                <a:pPr indent="0" lvl="0" marL="0" rtl="0" algn="l">
                  <a:lnSpc>
                    <a:spcPct val="115000"/>
                  </a:lnSpc>
                  <a:spcBef>
                    <a:spcPts val="0"/>
                  </a:spcBef>
                  <a:spcAft>
                    <a:spcPts val="0"/>
                  </a:spcAft>
                  <a:buNone/>
                </a:pPr>
                <a:r>
                  <a:t/>
                </a:r>
                <a:endParaRPr sz="2800">
                  <a:solidFill>
                    <a:schemeClr val="dk1"/>
                  </a:solidFill>
                  <a:latin typeface="Calibri"/>
                  <a:ea typeface="Calibri"/>
                  <a:cs typeface="Calibri"/>
                  <a:sym typeface="Calibri"/>
                </a:endParaRPr>
              </a:p>
              <a:p>
                <a:pPr indent="457200" lvl="0" marL="0" rtl="0" algn="l">
                  <a:lnSpc>
                    <a:spcPct val="115000"/>
                  </a:lnSpc>
                  <a:spcBef>
                    <a:spcPts val="0"/>
                  </a:spcBef>
                  <a:spcAft>
                    <a:spcPts val="0"/>
                  </a:spcAft>
                  <a:buNone/>
                </a:pPr>
                <a:r>
                  <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2400">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sz="2400">
                  <a:solidFill>
                    <a:schemeClr val="dk1"/>
                  </a:solidFill>
                  <a:latin typeface="Calibri"/>
                  <a:ea typeface="Calibri"/>
                  <a:cs typeface="Calibri"/>
                  <a:sym typeface="Calibri"/>
                </a:endParaRPr>
              </a:p>
            </p:txBody>
          </p:sp>
        </p:grpSp>
        <p:pic>
          <p:nvPicPr>
            <p:cNvPr id="52" name="Google Shape;52;p1"/>
            <p:cNvPicPr preferRelativeResize="0"/>
            <p:nvPr/>
          </p:nvPicPr>
          <p:blipFill>
            <a:blip r:embed="rId10">
              <a:alphaModFix/>
            </a:blip>
            <a:stretch>
              <a:fillRect/>
            </a:stretch>
          </p:blipFill>
          <p:spPr>
            <a:xfrm>
              <a:off x="2545863" y="26137375"/>
              <a:ext cx="7162800" cy="2495550"/>
            </a:xfrm>
            <a:prstGeom prst="rect">
              <a:avLst/>
            </a:prstGeom>
            <a:noFill/>
            <a:ln>
              <a:noFill/>
            </a:ln>
          </p:spPr>
        </p:pic>
      </p:grpSp>
      <p:grpSp>
        <p:nvGrpSpPr>
          <p:cNvPr id="53" name="Google Shape;53;p1"/>
          <p:cNvGrpSpPr/>
          <p:nvPr/>
        </p:nvGrpSpPr>
        <p:grpSpPr>
          <a:xfrm>
            <a:off x="11411375" y="4406225"/>
            <a:ext cx="9856200" cy="10529100"/>
            <a:chOff x="11411375" y="4406225"/>
            <a:chExt cx="9856200" cy="10529100"/>
          </a:xfrm>
        </p:grpSpPr>
        <p:sp>
          <p:nvSpPr>
            <p:cNvPr id="54" name="Google Shape;54;p1"/>
            <p:cNvSpPr txBox="1"/>
            <p:nvPr/>
          </p:nvSpPr>
          <p:spPr>
            <a:xfrm>
              <a:off x="11422525" y="4939625"/>
              <a:ext cx="9844800" cy="99957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37125" lIns="137125" spcFirstLastPara="1" rIns="137125" wrap="square" tIns="137125">
              <a:noAutofit/>
            </a:bodyPr>
            <a:lstStyle/>
            <a:p>
              <a:pPr indent="0" lvl="0" marL="0" rtl="0" algn="l">
                <a:lnSpc>
                  <a:spcPct val="115000"/>
                </a:lnSpc>
                <a:spcBef>
                  <a:spcPts val="0"/>
                </a:spcBef>
                <a:spcAft>
                  <a:spcPts val="0"/>
                </a:spcAft>
                <a:buClr>
                  <a:schemeClr val="dk1"/>
                </a:buClr>
                <a:buSzPts val="1100"/>
                <a:buFont typeface="Arial"/>
                <a:buNone/>
              </a:pPr>
              <a:r>
                <a:rPr b="1" lang="en-US" sz="2800">
                  <a:solidFill>
                    <a:schemeClr val="dk1"/>
                  </a:solidFill>
                  <a:latin typeface="Calibri"/>
                  <a:ea typeface="Calibri"/>
                  <a:cs typeface="Calibri"/>
                  <a:sym typeface="Calibri"/>
                </a:rPr>
                <a:t>Image Classification - Eigenfaces </a:t>
              </a:r>
              <a:endParaRPr b="0" i="0" sz="28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457200" lvl="0" marL="0" marR="0" rtl="0" algn="l">
                <a:lnSpc>
                  <a:spcPct val="115000"/>
                </a:lnSpc>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457200" lvl="0" marL="0" marR="0" rtl="0" algn="l">
                <a:lnSpc>
                  <a:spcPct val="115000"/>
                </a:lnSpc>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457200" lvl="0" marL="0" marR="0" rtl="0" algn="l">
                <a:lnSpc>
                  <a:spcPct val="115000"/>
                </a:lnSpc>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457200" lvl="0" marL="0" marR="0" rtl="0" algn="l">
                <a:lnSpc>
                  <a:spcPct val="115000"/>
                </a:lnSpc>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b="1" sz="2800">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b="1" lang="en-US" sz="2800">
                  <a:solidFill>
                    <a:schemeClr val="dk1"/>
                  </a:solidFill>
                  <a:latin typeface="Calibri"/>
                  <a:ea typeface="Calibri"/>
                  <a:cs typeface="Calibri"/>
                  <a:sym typeface="Calibri"/>
                </a:rPr>
                <a:t>Image Classification - Convolutional Neural Network </a:t>
              </a:r>
              <a:endParaRPr b="1"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sz="2800">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CNN </a:t>
              </a:r>
              <a:r>
                <a:rPr lang="en-US" sz="2800">
                  <a:solidFill>
                    <a:schemeClr val="dk1"/>
                  </a:solidFill>
                  <a:latin typeface="Calibri"/>
                  <a:ea typeface="Calibri"/>
                  <a:cs typeface="Calibri"/>
                  <a:sym typeface="Calibri"/>
                </a:rPr>
                <a:t>can be broken down into </a:t>
              </a:r>
              <a:endParaRPr sz="2800">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two parts:</a:t>
              </a:r>
              <a:endParaRPr b="1" sz="2800">
                <a:solidFill>
                  <a:schemeClr val="dk1"/>
                </a:solidFill>
                <a:latin typeface="Calibri"/>
                <a:ea typeface="Calibri"/>
                <a:cs typeface="Calibri"/>
                <a:sym typeface="Calibri"/>
              </a:endParaRPr>
            </a:p>
            <a:p>
              <a:pPr indent="-406400" lvl="0" marL="457200" rtl="0" algn="l">
                <a:lnSpc>
                  <a:spcPct val="115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The convolution layers</a:t>
              </a:r>
              <a:r>
                <a:rPr lang="en-US" sz="2800">
                  <a:solidFill>
                    <a:schemeClr val="dk1"/>
                  </a:solidFill>
                  <a:latin typeface="Calibri"/>
                  <a:ea typeface="Calibri"/>
                  <a:cs typeface="Calibri"/>
                  <a:sym typeface="Calibri"/>
                </a:rPr>
                <a:t>: Extracts features from the input</a:t>
              </a:r>
              <a:endParaRPr sz="2800">
                <a:solidFill>
                  <a:schemeClr val="dk1"/>
                </a:solidFill>
                <a:latin typeface="Calibri"/>
                <a:ea typeface="Calibri"/>
                <a:cs typeface="Calibri"/>
                <a:sym typeface="Calibri"/>
              </a:endParaRPr>
            </a:p>
            <a:p>
              <a:pPr indent="-406400" lvl="0" marL="457200" rtl="0" algn="l">
                <a:lnSpc>
                  <a:spcPct val="115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The fully connected (dense) layers</a:t>
              </a:r>
              <a:r>
                <a:rPr lang="en-US" sz="2800">
                  <a:solidFill>
                    <a:schemeClr val="dk1"/>
                  </a:solidFill>
                  <a:latin typeface="Calibri"/>
                  <a:ea typeface="Calibri"/>
                  <a:cs typeface="Calibri"/>
                  <a:sym typeface="Calibri"/>
                </a:rPr>
                <a:t>: Uses data from convolution layer to generate output.</a:t>
              </a:r>
              <a:endParaRPr sz="2800">
                <a:solidFill>
                  <a:schemeClr val="dk1"/>
                </a:solidFill>
                <a:latin typeface="Calibri"/>
                <a:ea typeface="Calibri"/>
                <a:cs typeface="Calibri"/>
                <a:sym typeface="Calibri"/>
              </a:endParaRPr>
            </a:p>
            <a:p>
              <a:pPr indent="0" lvl="0" marL="0" marR="0" rtl="0" algn="l">
                <a:lnSpc>
                  <a:spcPct val="115000"/>
                </a:lnSpc>
                <a:spcBef>
                  <a:spcPts val="160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b="0" i="0" sz="2800" u="none" cap="none" strike="noStrike">
                <a:solidFill>
                  <a:schemeClr val="dk1"/>
                </a:solidFill>
                <a:latin typeface="Calibri"/>
                <a:ea typeface="Calibri"/>
                <a:cs typeface="Calibri"/>
                <a:sym typeface="Calibri"/>
              </a:endParaRPr>
            </a:p>
            <a:p>
              <a:pPr indent="457200" lvl="0" marL="0" marR="0" rtl="0" algn="l">
                <a:lnSpc>
                  <a:spcPct val="115000"/>
                </a:lnSpc>
                <a:spcBef>
                  <a:spcPts val="0"/>
                </a:spcBef>
                <a:spcAft>
                  <a:spcPts val="0"/>
                </a:spcAft>
                <a:buClr>
                  <a:schemeClr val="dk1"/>
                </a:buClr>
                <a:buSzPts val="1100"/>
                <a:buFont typeface="Arial"/>
                <a:buNone/>
              </a:pPr>
              <a:r>
                <a:t/>
              </a:r>
              <a:endParaRPr b="0" i="0" sz="2800" u="none" cap="none" strike="noStrike">
                <a:solidFill>
                  <a:schemeClr val="dk1"/>
                </a:solidFill>
                <a:latin typeface="Calibri"/>
                <a:ea typeface="Calibri"/>
                <a:cs typeface="Calibri"/>
                <a:sym typeface="Calibri"/>
              </a:endParaRPr>
            </a:p>
          </p:txBody>
        </p:sp>
        <p:sp>
          <p:nvSpPr>
            <p:cNvPr id="55" name="Google Shape;55;p1"/>
            <p:cNvSpPr/>
            <p:nvPr/>
          </p:nvSpPr>
          <p:spPr>
            <a:xfrm>
              <a:off x="11411375" y="4406225"/>
              <a:ext cx="9856200" cy="6858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34275" lIns="68550" spcFirstLastPara="1" rIns="68550" wrap="square" tIns="34275">
              <a:noAutofit/>
            </a:bodyPr>
            <a:lstStyle/>
            <a:p>
              <a:pPr indent="0" lvl="0" marL="0" rtl="0" algn="ctr">
                <a:spcBef>
                  <a:spcPts val="0"/>
                </a:spcBef>
                <a:spcAft>
                  <a:spcPts val="0"/>
                </a:spcAft>
                <a:buClr>
                  <a:schemeClr val="dk1"/>
                </a:buClr>
                <a:buSzPts val="4400"/>
                <a:buFont typeface="Arial"/>
                <a:buNone/>
              </a:pPr>
              <a:r>
                <a:rPr b="1" lang="en-US" sz="3600">
                  <a:solidFill>
                    <a:srgbClr val="EAF1DD"/>
                  </a:solidFill>
                  <a:latin typeface="Calibri"/>
                  <a:ea typeface="Calibri"/>
                  <a:cs typeface="Calibri"/>
                  <a:sym typeface="Calibri"/>
                </a:rPr>
                <a:t>Methodology</a:t>
              </a:r>
              <a:endParaRPr b="0" i="0" sz="3600" u="none" cap="none" strike="noStrike">
                <a:solidFill>
                  <a:srgbClr val="000000"/>
                </a:solidFill>
                <a:latin typeface="Arial"/>
                <a:ea typeface="Arial"/>
                <a:cs typeface="Arial"/>
                <a:sym typeface="Arial"/>
              </a:endParaRPr>
            </a:p>
          </p:txBody>
        </p:sp>
        <p:pic>
          <p:nvPicPr>
            <p:cNvPr id="56" name="Google Shape;56;p1"/>
            <p:cNvPicPr preferRelativeResize="0"/>
            <p:nvPr/>
          </p:nvPicPr>
          <p:blipFill>
            <a:blip r:embed="rId11">
              <a:alphaModFix/>
            </a:blip>
            <a:stretch>
              <a:fillRect/>
            </a:stretch>
          </p:blipFill>
          <p:spPr>
            <a:xfrm>
              <a:off x="11685900" y="5637700"/>
              <a:ext cx="9261901" cy="1873193"/>
            </a:xfrm>
            <a:prstGeom prst="rect">
              <a:avLst/>
            </a:prstGeom>
            <a:noFill/>
            <a:ln>
              <a:noFill/>
            </a:ln>
          </p:spPr>
        </p:pic>
        <p:pic>
          <p:nvPicPr>
            <p:cNvPr id="57" name="Google Shape;57;p1"/>
            <p:cNvPicPr preferRelativeResize="0"/>
            <p:nvPr/>
          </p:nvPicPr>
          <p:blipFill>
            <a:blip r:embed="rId12">
              <a:alphaModFix/>
            </a:blip>
            <a:stretch>
              <a:fillRect/>
            </a:stretch>
          </p:blipFill>
          <p:spPr>
            <a:xfrm>
              <a:off x="11688926" y="7517425"/>
              <a:ext cx="4143375" cy="3431201"/>
            </a:xfrm>
            <a:prstGeom prst="rect">
              <a:avLst/>
            </a:prstGeom>
            <a:noFill/>
            <a:ln>
              <a:noFill/>
            </a:ln>
          </p:spPr>
        </p:pic>
        <p:sp>
          <p:nvSpPr>
            <p:cNvPr id="58" name="Google Shape;58;p1"/>
            <p:cNvSpPr txBox="1"/>
            <p:nvPr/>
          </p:nvSpPr>
          <p:spPr>
            <a:xfrm>
              <a:off x="16011525" y="7517375"/>
              <a:ext cx="5133900" cy="323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Eigenfaces</a:t>
              </a:r>
              <a:r>
                <a:rPr lang="en-US" sz="2800">
                  <a:solidFill>
                    <a:schemeClr val="dk1"/>
                  </a:solidFill>
                  <a:latin typeface="Calibri"/>
                  <a:ea typeface="Calibri"/>
                  <a:cs typeface="Calibri"/>
                  <a:sym typeface="Calibri"/>
                </a:rPr>
                <a:t> method creates a low-dimensional basis of images for a set of features using PCA, and project a training sample on small feature space.</a:t>
              </a:r>
              <a:endParaRPr>
                <a:latin typeface="Calibri"/>
                <a:ea typeface="Calibri"/>
                <a:cs typeface="Calibri"/>
                <a:sym typeface="Calibri"/>
              </a:endParaRPr>
            </a:p>
          </p:txBody>
        </p:sp>
        <p:pic>
          <p:nvPicPr>
            <p:cNvPr id="59" name="Google Shape;59;p1"/>
            <p:cNvPicPr preferRelativeResize="0"/>
            <p:nvPr/>
          </p:nvPicPr>
          <p:blipFill rotWithShape="1">
            <a:blip r:embed="rId13">
              <a:alphaModFix/>
            </a:blip>
            <a:srcRect b="13311" l="0" r="0" t="19861"/>
            <a:stretch/>
          </p:blipFill>
          <p:spPr>
            <a:xfrm>
              <a:off x="11791775" y="11459900"/>
              <a:ext cx="3695774" cy="1004800"/>
            </a:xfrm>
            <a:prstGeom prst="rect">
              <a:avLst/>
            </a:prstGeom>
            <a:noFill/>
            <a:ln>
              <a:noFill/>
            </a:ln>
          </p:spPr>
        </p:pic>
        <p:pic>
          <p:nvPicPr>
            <p:cNvPr id="60" name="Google Shape;60;p1"/>
            <p:cNvPicPr preferRelativeResize="0"/>
            <p:nvPr/>
          </p:nvPicPr>
          <p:blipFill>
            <a:blip r:embed="rId14">
              <a:alphaModFix/>
            </a:blip>
            <a:stretch>
              <a:fillRect/>
            </a:stretch>
          </p:blipFill>
          <p:spPr>
            <a:xfrm>
              <a:off x="16382922" y="11383700"/>
              <a:ext cx="4353001" cy="2014612"/>
            </a:xfrm>
            <a:prstGeom prst="rect">
              <a:avLst/>
            </a:prstGeom>
            <a:noFill/>
            <a:ln>
              <a:noFill/>
            </a:ln>
          </p:spPr>
        </p:pic>
      </p:grpSp>
      <p:grpSp>
        <p:nvGrpSpPr>
          <p:cNvPr id="61" name="Google Shape;61;p1"/>
          <p:cNvGrpSpPr/>
          <p:nvPr/>
        </p:nvGrpSpPr>
        <p:grpSpPr>
          <a:xfrm>
            <a:off x="11449749" y="15047580"/>
            <a:ext cx="9856066" cy="13738201"/>
            <a:chOff x="1034135" y="14611613"/>
            <a:chExt cx="9703718" cy="14051551"/>
          </a:xfrm>
        </p:grpSpPr>
        <p:sp>
          <p:nvSpPr>
            <p:cNvPr id="62" name="Google Shape;62;p1"/>
            <p:cNvSpPr/>
            <p:nvPr/>
          </p:nvSpPr>
          <p:spPr>
            <a:xfrm>
              <a:off x="1034135" y="14611613"/>
              <a:ext cx="9692700" cy="6858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lang="en-US" sz="3600">
                  <a:solidFill>
                    <a:srgbClr val="EAF1DD"/>
                  </a:solidFill>
                  <a:latin typeface="Calibri"/>
                  <a:ea typeface="Calibri"/>
                  <a:cs typeface="Calibri"/>
                  <a:sym typeface="Calibri"/>
                </a:rPr>
                <a:t>Results</a:t>
              </a:r>
              <a:endParaRPr b="0" i="0" sz="3600" u="none" cap="none" strike="noStrike">
                <a:solidFill>
                  <a:srgbClr val="000000"/>
                </a:solidFill>
                <a:latin typeface="Arial"/>
                <a:ea typeface="Arial"/>
                <a:cs typeface="Arial"/>
                <a:sym typeface="Arial"/>
              </a:endParaRPr>
            </a:p>
          </p:txBody>
        </p:sp>
        <p:sp>
          <p:nvSpPr>
            <p:cNvPr id="63" name="Google Shape;63;p1"/>
            <p:cNvSpPr txBox="1"/>
            <p:nvPr/>
          </p:nvSpPr>
          <p:spPr>
            <a:xfrm>
              <a:off x="1045153" y="15164363"/>
              <a:ext cx="9692700" cy="13498800"/>
            </a:xfrm>
            <a:prstGeom prst="rect">
              <a:avLst/>
            </a:prstGeom>
            <a:noFill/>
            <a:ln cap="flat" cmpd="sng" w="12700">
              <a:solidFill>
                <a:srgbClr val="366092"/>
              </a:solidFill>
              <a:prstDash val="solid"/>
              <a:round/>
              <a:headEnd len="sm" w="sm" type="none"/>
              <a:tailEnd len="sm" w="sm" type="none"/>
            </a:ln>
          </p:spPr>
          <p:txBody>
            <a:bodyPr anchorCtr="0" anchor="t" bIns="137125" lIns="137125" spcFirstLastPara="1" rIns="137125" wrap="square" tIns="137125">
              <a:noAutofit/>
            </a:bodyPr>
            <a:lstStyle/>
            <a:p>
              <a:pPr indent="0" lvl="0" marL="0" rtl="0" algn="l">
                <a:lnSpc>
                  <a:spcPct val="115000"/>
                </a:lnSpc>
                <a:spcBef>
                  <a:spcPts val="0"/>
                </a:spcBef>
                <a:spcAft>
                  <a:spcPts val="0"/>
                </a:spcAft>
                <a:buClr>
                  <a:schemeClr val="dk1"/>
                </a:buClr>
                <a:buSzPts val="1100"/>
                <a:buFont typeface="Arial"/>
                <a:buNone/>
              </a:pPr>
              <a:r>
                <a:rPr b="1" lang="en-US" sz="2800">
                  <a:solidFill>
                    <a:schemeClr val="dk1"/>
                  </a:solidFill>
                  <a:latin typeface="Calibri"/>
                  <a:ea typeface="Calibri"/>
                  <a:cs typeface="Calibri"/>
                  <a:sym typeface="Calibri"/>
                </a:rPr>
                <a:t>Product Recommendation:</a:t>
              </a:r>
              <a:endParaRPr b="1" sz="2800">
                <a:solidFill>
                  <a:schemeClr val="dk1"/>
                </a:solidFill>
                <a:latin typeface="Calibri"/>
                <a:ea typeface="Calibri"/>
                <a:cs typeface="Calibri"/>
                <a:sym typeface="Calibri"/>
              </a:endParaRPr>
            </a:p>
            <a:p>
              <a:pPr indent="-406400" lvl="0" marL="457200" rtl="0" algn="l">
                <a:lnSpc>
                  <a:spcPct val="115000"/>
                </a:lnSpc>
                <a:spcBef>
                  <a:spcPts val="0"/>
                </a:spcBef>
                <a:spcAft>
                  <a:spcPts val="0"/>
                </a:spcAft>
                <a:buClr>
                  <a:schemeClr val="dk1"/>
                </a:buClr>
                <a:buSzPts val="2800"/>
                <a:buFont typeface="Calibri"/>
                <a:buAutoNum type="arabicPeriod"/>
              </a:pPr>
              <a:r>
                <a:rPr b="1" lang="en-US" sz="2800">
                  <a:solidFill>
                    <a:schemeClr val="dk1"/>
                  </a:solidFill>
                  <a:latin typeface="Calibri"/>
                  <a:ea typeface="Calibri"/>
                  <a:cs typeface="Calibri"/>
                  <a:sym typeface="Calibri"/>
                </a:rPr>
                <a:t>Retrieval:</a:t>
              </a:r>
              <a:r>
                <a:rPr lang="en-US" sz="2800">
                  <a:solidFill>
                    <a:schemeClr val="dk1"/>
                  </a:solidFill>
                  <a:latin typeface="Calibri"/>
                  <a:ea typeface="Calibri"/>
                  <a:cs typeface="Calibri"/>
                  <a:sym typeface="Calibri"/>
                </a:rPr>
                <a:t> retrieve the items that is in the same category as target id in result of image classification. This step shrinks candidates pool from 5000+ down to 500-800 items for saving computation resources.</a:t>
              </a:r>
              <a:endParaRPr sz="2800">
                <a:solidFill>
                  <a:schemeClr val="dk1"/>
                </a:solidFill>
                <a:latin typeface="Calibri"/>
                <a:ea typeface="Calibri"/>
                <a:cs typeface="Calibri"/>
                <a:sym typeface="Calibri"/>
              </a:endParaRPr>
            </a:p>
            <a:p>
              <a:pPr indent="-406400" lvl="0" marL="457200" rtl="0" algn="l">
                <a:lnSpc>
                  <a:spcPct val="115000"/>
                </a:lnSpc>
                <a:spcBef>
                  <a:spcPts val="0"/>
                </a:spcBef>
                <a:spcAft>
                  <a:spcPts val="0"/>
                </a:spcAft>
                <a:buClr>
                  <a:schemeClr val="dk1"/>
                </a:buClr>
                <a:buSzPts val="2800"/>
                <a:buFont typeface="Calibri"/>
                <a:buAutoNum type="arabicPeriod"/>
              </a:pPr>
              <a:r>
                <a:rPr b="1" lang="en-US" sz="2800">
                  <a:solidFill>
                    <a:schemeClr val="dk1"/>
                  </a:solidFill>
                  <a:latin typeface="Calibri"/>
                  <a:ea typeface="Calibri"/>
                  <a:cs typeface="Calibri"/>
                  <a:sym typeface="Calibri"/>
                </a:rPr>
                <a:t>Ranking:</a:t>
              </a:r>
              <a:r>
                <a:rPr lang="en-US" sz="2800">
                  <a:solidFill>
                    <a:schemeClr val="dk1"/>
                  </a:solidFill>
                  <a:latin typeface="Calibri"/>
                  <a:ea typeface="Calibri"/>
                  <a:cs typeface="Calibri"/>
                  <a:sym typeface="Calibri"/>
                </a:rPr>
                <a:t> Apply ResNet over cropped images, and obtain embeddings of dimension (2048,) array for every product image; Compute similarities over retrieved dataset, and sort out top 10 items for recommendation.</a:t>
              </a:r>
              <a:endParaRPr b="1"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When test_id = 15970, these ranking scores are 1, 0.949, 0.946, 0.946, 0.944, which means the features, plaid shirt, are significantly learnt. When test_id = 58183, the scores are 1, 0.928, 0.909, 0.906, 0.901; the features, buckle and bag handle, are relatively vague.</a:t>
              </a:r>
              <a:endParaRPr/>
            </a:p>
          </p:txBody>
        </p:sp>
      </p:grpSp>
      <p:grpSp>
        <p:nvGrpSpPr>
          <p:cNvPr id="64" name="Google Shape;64;p1"/>
          <p:cNvGrpSpPr/>
          <p:nvPr/>
        </p:nvGrpSpPr>
        <p:grpSpPr>
          <a:xfrm>
            <a:off x="1280025" y="4406225"/>
            <a:ext cx="9692710" cy="10489500"/>
            <a:chOff x="1280025" y="4406225"/>
            <a:chExt cx="9692710" cy="10489500"/>
          </a:xfrm>
        </p:grpSpPr>
        <p:sp>
          <p:nvSpPr>
            <p:cNvPr id="65" name="Google Shape;65;p1"/>
            <p:cNvSpPr txBox="1"/>
            <p:nvPr/>
          </p:nvSpPr>
          <p:spPr>
            <a:xfrm>
              <a:off x="1280025" y="5092025"/>
              <a:ext cx="9692700" cy="98037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37125" lIns="137125" spcFirstLastPara="1" rIns="137125" wrap="square" tIns="137125">
              <a:noAutofit/>
            </a:bodyPr>
            <a:lstStyle/>
            <a:p>
              <a:pPr indent="457200" lvl="0" marL="0" marR="0" rtl="0" algn="l">
                <a:lnSpc>
                  <a:spcPct val="115000"/>
                </a:lnSpc>
                <a:spcBef>
                  <a:spcPts val="0"/>
                </a:spcBef>
                <a:spcAft>
                  <a:spcPts val="0"/>
                </a:spcAft>
                <a:buClr>
                  <a:srgbClr val="000000"/>
                </a:buClr>
                <a:buSzPts val="1100"/>
                <a:buFont typeface="Arial"/>
                <a:buNone/>
              </a:pPr>
              <a:r>
                <a:rPr lang="en-US" sz="2400">
                  <a:solidFill>
                    <a:schemeClr val="dk1"/>
                  </a:solidFill>
                  <a:latin typeface="Calibri"/>
                  <a:ea typeface="Calibri"/>
                  <a:cs typeface="Calibri"/>
                  <a:sym typeface="Calibri"/>
                </a:rPr>
                <a:t>The coronavirus pandemic is rapidly changing our behavior toward e-commerce, and the shifts are likely to stick post-pandemic.</a:t>
              </a:r>
              <a:endParaRPr sz="2400">
                <a:solidFill>
                  <a:schemeClr val="dk1"/>
                </a:solidFill>
                <a:latin typeface="Calibri"/>
                <a:ea typeface="Calibri"/>
                <a:cs typeface="Calibri"/>
                <a:sym typeface="Calibri"/>
              </a:endParaRPr>
            </a:p>
            <a:p>
              <a:pPr indent="457200" lvl="0" marL="0" marR="0" rtl="0" algn="l">
                <a:lnSpc>
                  <a:spcPct val="115000"/>
                </a:lnSpc>
                <a:spcBef>
                  <a:spcPts val="0"/>
                </a:spcBef>
                <a:spcAft>
                  <a:spcPts val="0"/>
                </a:spcAft>
                <a:buClr>
                  <a:srgbClr val="000000"/>
                </a:buClr>
                <a:buSzPts val="1100"/>
                <a:buFont typeface="Arial"/>
                <a:buNone/>
              </a:pPr>
              <a:r>
                <a:rPr lang="en-US" sz="2400">
                  <a:solidFill>
                    <a:schemeClr val="dk1"/>
                  </a:solidFill>
                  <a:latin typeface="Calibri"/>
                  <a:ea typeface="Calibri"/>
                  <a:cs typeface="Calibri"/>
                  <a:sym typeface="Calibri"/>
                </a:rPr>
                <a:t>According to the data released by Howard University[1], over 56 % of surveyed U.S. adults stated that they shopped more online, 67 % report going to the shop less, and even those who had never used an e-commerce service felt motivated to do so.</a:t>
              </a:r>
              <a:endParaRPr sz="2400">
                <a:solidFill>
                  <a:schemeClr val="dk1"/>
                </a:solidFill>
                <a:latin typeface="Calibri"/>
                <a:ea typeface="Calibri"/>
                <a:cs typeface="Calibri"/>
                <a:sym typeface="Calibri"/>
              </a:endParaRPr>
            </a:p>
            <a:p>
              <a:pPr indent="457200" lvl="0" marL="0" marR="0" rtl="0" algn="l">
                <a:lnSpc>
                  <a:spcPct val="115000"/>
                </a:lnSpc>
                <a:spcBef>
                  <a:spcPts val="0"/>
                </a:spcBef>
                <a:spcAft>
                  <a:spcPts val="0"/>
                </a:spcAft>
                <a:buClr>
                  <a:srgbClr val="000000"/>
                </a:buClr>
                <a:buSzPts val="1100"/>
                <a:buFont typeface="Arial"/>
                <a:buNone/>
              </a:pPr>
              <a:r>
                <a:rPr lang="en-US" sz="2400">
                  <a:solidFill>
                    <a:schemeClr val="dk1"/>
                  </a:solidFill>
                  <a:latin typeface="Calibri"/>
                  <a:ea typeface="Calibri"/>
                  <a:cs typeface="Calibri"/>
                  <a:sym typeface="Calibri"/>
                </a:rPr>
                <a:t>This growing e-commerce industry presents us with a large dataset waiting to be researched on. We plan to start with fashion product images with several label attributes (category, color, size and etc) </a:t>
              </a:r>
              <a:endParaRPr sz="2400">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100"/>
                <a:buFont typeface="Arial"/>
                <a:buNone/>
              </a:pPr>
              <a:r>
                <a:rPr b="1" lang="en-US" sz="2400">
                  <a:solidFill>
                    <a:schemeClr val="dk1"/>
                  </a:solidFill>
                  <a:latin typeface="Calibri"/>
                  <a:ea typeface="Calibri"/>
                  <a:cs typeface="Calibri"/>
                  <a:sym typeface="Calibri"/>
                </a:rPr>
                <a:t>Our Business Case:</a:t>
              </a:r>
              <a:endParaRPr b="1" sz="2400">
                <a:solidFill>
                  <a:schemeClr val="dk1"/>
                </a:solidFill>
                <a:latin typeface="Calibri"/>
                <a:ea typeface="Calibri"/>
                <a:cs typeface="Calibri"/>
                <a:sym typeface="Calibri"/>
              </a:endParaRPr>
            </a:p>
            <a:p>
              <a:pPr indent="457200" lvl="0" marL="0" marR="0" rtl="0" algn="l">
                <a:lnSpc>
                  <a:spcPct val="115000"/>
                </a:lnSpc>
                <a:spcBef>
                  <a:spcPts val="0"/>
                </a:spcBef>
                <a:spcAft>
                  <a:spcPts val="0"/>
                </a:spcAft>
                <a:buClr>
                  <a:srgbClr val="000000"/>
                </a:buClr>
                <a:buSzPts val="1100"/>
                <a:buFont typeface="Arial"/>
                <a:buNone/>
              </a:pPr>
              <a:r>
                <a:rPr b="1" lang="en-US" sz="2400">
                  <a:solidFill>
                    <a:schemeClr val="dk1"/>
                  </a:solidFill>
                  <a:latin typeface="Calibri"/>
                  <a:ea typeface="Calibri"/>
                  <a:cs typeface="Calibri"/>
                  <a:sym typeface="Calibri"/>
                </a:rPr>
                <a:t>(1)  to train a an image classifier.</a:t>
              </a:r>
              <a:endParaRPr b="1" sz="2400">
                <a:solidFill>
                  <a:schemeClr val="dk1"/>
                </a:solidFill>
                <a:latin typeface="Calibri"/>
                <a:ea typeface="Calibri"/>
                <a:cs typeface="Calibri"/>
                <a:sym typeface="Calibri"/>
              </a:endParaRPr>
            </a:p>
            <a:p>
              <a:pPr indent="457200" lvl="0" marL="0" marR="0" rtl="0" algn="l">
                <a:lnSpc>
                  <a:spcPct val="115000"/>
                </a:lnSpc>
                <a:spcBef>
                  <a:spcPts val="0"/>
                </a:spcBef>
                <a:spcAft>
                  <a:spcPts val="0"/>
                </a:spcAft>
                <a:buClr>
                  <a:srgbClr val="000000"/>
                </a:buClr>
                <a:buSzPts val="1100"/>
                <a:buFont typeface="Arial"/>
                <a:buNone/>
              </a:pPr>
              <a:r>
                <a:rPr b="1" lang="en-US" sz="2400">
                  <a:solidFill>
                    <a:schemeClr val="dk1"/>
                  </a:solidFill>
                  <a:latin typeface="Calibri"/>
                  <a:ea typeface="Calibri"/>
                  <a:cs typeface="Calibri"/>
                  <a:sym typeface="Calibri"/>
                </a:rPr>
                <a:t>(2) build a recommendation model outputs similar images.</a:t>
              </a:r>
              <a:endParaRPr b="1" sz="2400">
                <a:solidFill>
                  <a:schemeClr val="dk1"/>
                </a:solidFill>
                <a:latin typeface="Calibri"/>
                <a:ea typeface="Calibri"/>
                <a:cs typeface="Calibri"/>
                <a:sym typeface="Calibri"/>
              </a:endParaRPr>
            </a:p>
            <a:p>
              <a:pPr indent="457200" lvl="0" marL="0" marR="0" rtl="0" algn="l">
                <a:lnSpc>
                  <a:spcPct val="115000"/>
                </a:lnSpc>
                <a:spcBef>
                  <a:spcPts val="0"/>
                </a:spcBef>
                <a:spcAft>
                  <a:spcPts val="0"/>
                </a:spcAft>
                <a:buClr>
                  <a:srgbClr val="000000"/>
                </a:buClr>
                <a:buSzPts val="1100"/>
                <a:buFont typeface="Arial"/>
                <a:buNone/>
              </a:pPr>
              <a:r>
                <a:t/>
              </a:r>
              <a:endParaRPr b="1" sz="2400">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100"/>
                <a:buFont typeface="Arial"/>
                <a:buNone/>
              </a:pPr>
              <a:r>
                <a:t/>
              </a:r>
              <a:endParaRPr b="1" sz="2400">
                <a:solidFill>
                  <a:schemeClr val="dk1"/>
                </a:solidFill>
                <a:latin typeface="Calibri"/>
                <a:ea typeface="Calibri"/>
                <a:cs typeface="Calibri"/>
                <a:sym typeface="Calibri"/>
              </a:endParaRPr>
            </a:p>
            <a:p>
              <a:pPr indent="457200" lvl="0" marL="0" rtl="0" algn="l">
                <a:lnSpc>
                  <a:spcPct val="115000"/>
                </a:lnSpc>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457200" lvl="0" marL="0" rtl="0" algn="l">
                <a:lnSpc>
                  <a:spcPct val="115000"/>
                </a:lnSpc>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The dataset contains mainly contains professionally shot images in the fashion industry and attributes of those images. There are 4 sub datasets in it.</a:t>
              </a:r>
              <a:endParaRPr sz="2400">
                <a:solidFill>
                  <a:schemeClr val="dk1"/>
                </a:solidFill>
                <a:latin typeface="Calibri"/>
                <a:ea typeface="Calibri"/>
                <a:cs typeface="Calibri"/>
                <a:sym typeface="Calibri"/>
              </a:endParaRPr>
            </a:p>
            <a:p>
              <a:pPr indent="457200" lvl="0" marL="0" rtl="0" algn="l">
                <a:lnSpc>
                  <a:spcPct val="115000"/>
                </a:lnSpc>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(1) The first dataset contains over 44,000 images in jpg format with unique IDs used for identification. Each image is about footwear, shirts or accessories like jewelry and fragrance.</a:t>
              </a:r>
              <a:endParaRPr sz="2400">
                <a:solidFill>
                  <a:schemeClr val="dk1"/>
                </a:solidFill>
                <a:latin typeface="Calibri"/>
                <a:ea typeface="Calibri"/>
                <a:cs typeface="Calibri"/>
                <a:sym typeface="Calibri"/>
              </a:endParaRPr>
            </a:p>
            <a:p>
              <a:pPr indent="457200" lvl="0" marL="0" rtl="0" algn="l">
                <a:lnSpc>
                  <a:spcPct val="115000"/>
                </a:lnSpc>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(2) The second dataset contains the attributes of these images in json format.</a:t>
              </a:r>
              <a:endParaRPr sz="2400">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100"/>
                <a:buFont typeface="Arial"/>
                <a:buNone/>
              </a:pPr>
              <a:r>
                <a:t/>
              </a:r>
              <a:endParaRPr b="1" sz="2400">
                <a:solidFill>
                  <a:schemeClr val="dk1"/>
                </a:solidFill>
                <a:latin typeface="Calibri"/>
                <a:ea typeface="Calibri"/>
                <a:cs typeface="Calibri"/>
                <a:sym typeface="Calibri"/>
              </a:endParaRPr>
            </a:p>
            <a:p>
              <a:pPr indent="457200" lvl="0" marL="0" marR="0" rtl="0" algn="l">
                <a:lnSpc>
                  <a:spcPct val="115000"/>
                </a:lnSpc>
                <a:spcBef>
                  <a:spcPts val="0"/>
                </a:spcBef>
                <a:spcAft>
                  <a:spcPts val="0"/>
                </a:spcAft>
                <a:buClr>
                  <a:srgbClr val="000000"/>
                </a:buClr>
                <a:buSzPts val="1100"/>
                <a:buFont typeface="Arial"/>
                <a:buNone/>
              </a:pPr>
              <a:r>
                <a:t/>
              </a:r>
              <a:endParaRPr b="1" i="0" sz="28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100"/>
                <a:buFont typeface="Arial"/>
                <a:buNone/>
              </a:pPr>
              <a:r>
                <a:t/>
              </a:r>
              <a:endParaRPr b="0" i="0" sz="2800" u="none" cap="none" strike="noStrike">
                <a:solidFill>
                  <a:schemeClr val="dk1"/>
                </a:solidFill>
                <a:latin typeface="Calibri"/>
                <a:ea typeface="Calibri"/>
                <a:cs typeface="Calibri"/>
                <a:sym typeface="Calibri"/>
              </a:endParaRPr>
            </a:p>
          </p:txBody>
        </p:sp>
        <p:sp>
          <p:nvSpPr>
            <p:cNvPr id="66" name="Google Shape;66;p1"/>
            <p:cNvSpPr/>
            <p:nvPr/>
          </p:nvSpPr>
          <p:spPr>
            <a:xfrm>
              <a:off x="1280035" y="4406225"/>
              <a:ext cx="9692700" cy="6858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lang="en-US" sz="3600">
                  <a:solidFill>
                    <a:srgbClr val="EAF1DD"/>
                  </a:solidFill>
                  <a:latin typeface="Calibri"/>
                  <a:ea typeface="Calibri"/>
                  <a:cs typeface="Calibri"/>
                  <a:sym typeface="Calibri"/>
                </a:rPr>
                <a:t>Introduction</a:t>
              </a:r>
              <a:endParaRPr b="0" i="0" sz="600" u="none" cap="none" strike="noStrike">
                <a:solidFill>
                  <a:srgbClr val="000000"/>
                </a:solidFill>
                <a:latin typeface="Arial"/>
                <a:ea typeface="Arial"/>
                <a:cs typeface="Arial"/>
                <a:sym typeface="Arial"/>
              </a:endParaRPr>
            </a:p>
          </p:txBody>
        </p:sp>
        <p:sp>
          <p:nvSpPr>
            <p:cNvPr id="67" name="Google Shape;67;p1"/>
            <p:cNvSpPr/>
            <p:nvPr/>
          </p:nvSpPr>
          <p:spPr>
            <a:xfrm>
              <a:off x="1280030" y="10618525"/>
              <a:ext cx="9692700" cy="6858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3600" u="none" cap="none" strike="noStrike">
                  <a:solidFill>
                    <a:srgbClr val="EAF1DD"/>
                  </a:solidFill>
                  <a:latin typeface="Calibri"/>
                  <a:ea typeface="Calibri"/>
                  <a:cs typeface="Calibri"/>
                  <a:sym typeface="Calibri"/>
                </a:rPr>
                <a:t>Dataset</a:t>
              </a:r>
              <a:endParaRPr b="0" i="0" sz="3600" u="none" cap="none" strike="noStrike">
                <a:solidFill>
                  <a:srgbClr val="000000"/>
                </a:solidFill>
                <a:latin typeface="Arial"/>
                <a:ea typeface="Arial"/>
                <a:cs typeface="Arial"/>
                <a:sym typeface="Arial"/>
              </a:endParaRPr>
            </a:p>
          </p:txBody>
        </p:sp>
      </p:grpSp>
      <p:grpSp>
        <p:nvGrpSpPr>
          <p:cNvPr id="68" name="Google Shape;68;p1"/>
          <p:cNvGrpSpPr/>
          <p:nvPr/>
        </p:nvGrpSpPr>
        <p:grpSpPr>
          <a:xfrm>
            <a:off x="21716850" y="4426440"/>
            <a:ext cx="9943050" cy="16275307"/>
            <a:chOff x="21716850" y="4426500"/>
            <a:chExt cx="9943050" cy="16004825"/>
          </a:xfrm>
        </p:grpSpPr>
        <p:sp>
          <p:nvSpPr>
            <p:cNvPr id="69" name="Google Shape;69;p1"/>
            <p:cNvSpPr txBox="1"/>
            <p:nvPr/>
          </p:nvSpPr>
          <p:spPr>
            <a:xfrm>
              <a:off x="21716850" y="5092025"/>
              <a:ext cx="9942600" cy="153393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37125" lIns="137125" spcFirstLastPara="1" rIns="137125" wrap="square" tIns="137125">
              <a:noAutofit/>
            </a:bodyPr>
            <a:lstStyle/>
            <a:p>
              <a:pPr indent="0" lvl="0" marL="0" rtl="0" algn="l">
                <a:lnSpc>
                  <a:spcPct val="115000"/>
                </a:lnSpc>
                <a:spcBef>
                  <a:spcPts val="0"/>
                </a:spcBef>
                <a:spcAft>
                  <a:spcPts val="0"/>
                </a:spcAft>
                <a:buClr>
                  <a:schemeClr val="dk1"/>
                </a:buClr>
                <a:buSzPts val="1100"/>
                <a:buFont typeface="Arial"/>
                <a:buNone/>
              </a:pPr>
              <a:r>
                <a:rPr b="1" lang="en-US" sz="2800">
                  <a:solidFill>
                    <a:schemeClr val="dk1"/>
                  </a:solidFill>
                  <a:latin typeface="Calibri"/>
                  <a:ea typeface="Calibri"/>
                  <a:cs typeface="Calibri"/>
                  <a:sym typeface="Calibri"/>
                </a:rPr>
                <a:t>Preprocessing</a:t>
              </a:r>
              <a:endParaRPr b="1"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sz="2800">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US" sz="2800">
                  <a:solidFill>
                    <a:schemeClr val="dk1"/>
                  </a:solidFill>
                  <a:latin typeface="Calibri"/>
                  <a:ea typeface="Calibri"/>
                  <a:cs typeface="Calibri"/>
                  <a:sym typeface="Calibri"/>
                </a:rPr>
                <a:t>Image Classification - Eigenfaces </a:t>
              </a:r>
              <a:endParaRPr sz="2800">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sz="2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sz="2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sz="2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sz="2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US" sz="2600">
                  <a:solidFill>
                    <a:schemeClr val="dk1"/>
                  </a:solidFill>
                  <a:latin typeface="Calibri"/>
                  <a:ea typeface="Calibri"/>
                  <a:cs typeface="Calibri"/>
                  <a:sym typeface="Calibri"/>
                </a:rPr>
                <a:t>Advantages:</a:t>
              </a:r>
              <a:endParaRPr b="1" sz="2600">
                <a:solidFill>
                  <a:schemeClr val="dk1"/>
                </a:solidFill>
                <a:latin typeface="Calibri"/>
                <a:ea typeface="Calibri"/>
                <a:cs typeface="Calibri"/>
                <a:sym typeface="Calibri"/>
              </a:endParaRPr>
            </a:p>
            <a:p>
              <a:pPr indent="-393700" lvl="0" marL="457200" rtl="0" algn="l">
                <a:lnSpc>
                  <a:spcPct val="115000"/>
                </a:lnSpc>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Easy to implement and computationally less expensive.</a:t>
              </a:r>
              <a:endParaRPr sz="2600">
                <a:solidFill>
                  <a:schemeClr val="dk1"/>
                </a:solidFill>
                <a:latin typeface="Calibri"/>
                <a:ea typeface="Calibri"/>
                <a:cs typeface="Calibri"/>
                <a:sym typeface="Calibri"/>
              </a:endParaRPr>
            </a:p>
            <a:p>
              <a:pPr indent="-393700" lvl="0" marL="457200" rtl="0" algn="l">
                <a:lnSpc>
                  <a:spcPct val="115000"/>
                </a:lnSpc>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No knowledge of the image required.</a:t>
              </a:r>
              <a:endParaRPr sz="2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US" sz="2600">
                  <a:solidFill>
                    <a:schemeClr val="dk1"/>
                  </a:solidFill>
                  <a:latin typeface="Calibri"/>
                  <a:ea typeface="Calibri"/>
                  <a:cs typeface="Calibri"/>
                  <a:sym typeface="Calibri"/>
                </a:rPr>
                <a:t>Limitations :</a:t>
              </a:r>
              <a:endParaRPr b="1" sz="2600">
                <a:solidFill>
                  <a:schemeClr val="dk1"/>
                </a:solidFill>
                <a:latin typeface="Calibri"/>
                <a:ea typeface="Calibri"/>
                <a:cs typeface="Calibri"/>
                <a:sym typeface="Calibri"/>
              </a:endParaRPr>
            </a:p>
            <a:p>
              <a:pPr indent="-393700" lvl="0" marL="457200" rtl="0" algn="l">
                <a:lnSpc>
                  <a:spcPct val="115000"/>
                </a:lnSpc>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Proper centered subject is required for training/testing.</a:t>
              </a:r>
              <a:endParaRPr sz="2600">
                <a:solidFill>
                  <a:schemeClr val="dk1"/>
                </a:solidFill>
                <a:latin typeface="Calibri"/>
                <a:ea typeface="Calibri"/>
                <a:cs typeface="Calibri"/>
                <a:sym typeface="Calibri"/>
              </a:endParaRPr>
            </a:p>
            <a:p>
              <a:pPr indent="-393700" lvl="0" marL="457200" rtl="0" algn="l">
                <a:lnSpc>
                  <a:spcPct val="115000"/>
                </a:lnSpc>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The algorithm is sensitive to lightning, shadows.</a:t>
              </a:r>
              <a:endParaRPr sz="2600">
                <a:solidFill>
                  <a:schemeClr val="dk1"/>
                </a:solidFill>
                <a:latin typeface="Calibri"/>
                <a:ea typeface="Calibri"/>
                <a:cs typeface="Calibri"/>
                <a:sym typeface="Calibri"/>
              </a:endParaRPr>
            </a:p>
            <a:p>
              <a:pPr indent="-393700" lvl="0" marL="457200" rtl="0" algn="l">
                <a:lnSpc>
                  <a:spcPct val="115000"/>
                </a:lnSpc>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Front view of the image is required to work properly.</a:t>
              </a:r>
              <a:endParaRPr sz="2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US" sz="2800">
                  <a:solidFill>
                    <a:schemeClr val="dk1"/>
                  </a:solidFill>
                  <a:latin typeface="Calibri"/>
                  <a:ea typeface="Calibri"/>
                  <a:cs typeface="Calibri"/>
                  <a:sym typeface="Calibri"/>
                </a:rPr>
                <a:t>Image Classification - Convolutional Neural Network  </a:t>
              </a:r>
              <a:endParaRPr sz="2800">
                <a:solidFill>
                  <a:schemeClr val="dk1"/>
                </a:solidFill>
                <a:latin typeface="Calibri"/>
                <a:ea typeface="Calibri"/>
                <a:cs typeface="Calibri"/>
                <a:sym typeface="Calibri"/>
              </a:endParaRPr>
            </a:p>
          </p:txBody>
        </p:sp>
        <p:sp>
          <p:nvSpPr>
            <p:cNvPr id="70" name="Google Shape;70;p1"/>
            <p:cNvSpPr/>
            <p:nvPr/>
          </p:nvSpPr>
          <p:spPr>
            <a:xfrm>
              <a:off x="21717300" y="4426500"/>
              <a:ext cx="9942600" cy="6858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lang="en-US" sz="3600">
                  <a:solidFill>
                    <a:srgbClr val="EAF1DD"/>
                  </a:solidFill>
                  <a:latin typeface="Calibri"/>
                  <a:ea typeface="Calibri"/>
                  <a:cs typeface="Calibri"/>
                  <a:sym typeface="Calibri"/>
                </a:rPr>
                <a:t>Results</a:t>
              </a:r>
              <a:endParaRPr b="0" i="0" sz="3600" u="none" cap="none" strike="noStrike">
                <a:solidFill>
                  <a:srgbClr val="000000"/>
                </a:solidFill>
                <a:latin typeface="Arial"/>
                <a:ea typeface="Arial"/>
                <a:cs typeface="Arial"/>
                <a:sym typeface="Arial"/>
              </a:endParaRPr>
            </a:p>
          </p:txBody>
        </p:sp>
        <p:pic>
          <p:nvPicPr>
            <p:cNvPr id="71" name="Google Shape;71;p1"/>
            <p:cNvPicPr preferRelativeResize="0"/>
            <p:nvPr/>
          </p:nvPicPr>
          <p:blipFill>
            <a:blip r:embed="rId15">
              <a:alphaModFix/>
            </a:blip>
            <a:stretch>
              <a:fillRect/>
            </a:stretch>
          </p:blipFill>
          <p:spPr>
            <a:xfrm>
              <a:off x="22137850" y="8884975"/>
              <a:ext cx="1422496" cy="1604200"/>
            </a:xfrm>
            <a:prstGeom prst="rect">
              <a:avLst/>
            </a:prstGeom>
            <a:noFill/>
            <a:ln>
              <a:noFill/>
            </a:ln>
          </p:spPr>
        </p:pic>
        <p:pic>
          <p:nvPicPr>
            <p:cNvPr id="72" name="Google Shape;72;p1"/>
            <p:cNvPicPr preferRelativeResize="0"/>
            <p:nvPr/>
          </p:nvPicPr>
          <p:blipFill>
            <a:blip r:embed="rId16">
              <a:alphaModFix/>
            </a:blip>
            <a:stretch>
              <a:fillRect/>
            </a:stretch>
          </p:blipFill>
          <p:spPr>
            <a:xfrm>
              <a:off x="24178825" y="8808775"/>
              <a:ext cx="1620340" cy="2495550"/>
            </a:xfrm>
            <a:prstGeom prst="rect">
              <a:avLst/>
            </a:prstGeom>
            <a:noFill/>
            <a:ln>
              <a:noFill/>
            </a:ln>
          </p:spPr>
        </p:pic>
        <p:pic>
          <p:nvPicPr>
            <p:cNvPr id="73" name="Google Shape;73;p1"/>
            <p:cNvPicPr preferRelativeResize="0"/>
            <p:nvPr/>
          </p:nvPicPr>
          <p:blipFill>
            <a:blip r:embed="rId17">
              <a:alphaModFix/>
            </a:blip>
            <a:stretch>
              <a:fillRect/>
            </a:stretch>
          </p:blipFill>
          <p:spPr>
            <a:xfrm>
              <a:off x="26454550" y="8907125"/>
              <a:ext cx="1620350" cy="2339054"/>
            </a:xfrm>
            <a:prstGeom prst="rect">
              <a:avLst/>
            </a:prstGeom>
            <a:noFill/>
            <a:ln>
              <a:noFill/>
            </a:ln>
          </p:spPr>
        </p:pic>
        <p:pic>
          <p:nvPicPr>
            <p:cNvPr id="74" name="Google Shape;74;p1"/>
            <p:cNvPicPr preferRelativeResize="0"/>
            <p:nvPr/>
          </p:nvPicPr>
          <p:blipFill>
            <a:blip r:embed="rId18">
              <a:alphaModFix/>
            </a:blip>
            <a:stretch>
              <a:fillRect/>
            </a:stretch>
          </p:blipFill>
          <p:spPr>
            <a:xfrm>
              <a:off x="28145975" y="8989800"/>
              <a:ext cx="1620350" cy="2280950"/>
            </a:xfrm>
            <a:prstGeom prst="rect">
              <a:avLst/>
            </a:prstGeom>
            <a:noFill/>
            <a:ln>
              <a:noFill/>
            </a:ln>
          </p:spPr>
        </p:pic>
        <p:pic>
          <p:nvPicPr>
            <p:cNvPr id="75" name="Google Shape;75;p1"/>
            <p:cNvPicPr preferRelativeResize="0"/>
            <p:nvPr/>
          </p:nvPicPr>
          <p:blipFill>
            <a:blip r:embed="rId19">
              <a:alphaModFix/>
            </a:blip>
            <a:stretch>
              <a:fillRect/>
            </a:stretch>
          </p:blipFill>
          <p:spPr>
            <a:xfrm>
              <a:off x="21814563" y="15306600"/>
              <a:ext cx="9739548" cy="3230900"/>
            </a:xfrm>
            <a:prstGeom prst="rect">
              <a:avLst/>
            </a:prstGeom>
            <a:noFill/>
            <a:ln>
              <a:noFill/>
            </a:ln>
          </p:spPr>
        </p:pic>
        <p:pic>
          <p:nvPicPr>
            <p:cNvPr id="76" name="Google Shape;76;p1"/>
            <p:cNvPicPr preferRelativeResize="0"/>
            <p:nvPr/>
          </p:nvPicPr>
          <p:blipFill>
            <a:blip r:embed="rId20">
              <a:alphaModFix/>
            </a:blip>
            <a:stretch>
              <a:fillRect/>
            </a:stretch>
          </p:blipFill>
          <p:spPr>
            <a:xfrm>
              <a:off x="22236213" y="17963400"/>
              <a:ext cx="2797250" cy="2014600"/>
            </a:xfrm>
            <a:prstGeom prst="rect">
              <a:avLst/>
            </a:prstGeom>
            <a:noFill/>
            <a:ln>
              <a:noFill/>
            </a:ln>
          </p:spPr>
        </p:pic>
        <p:pic>
          <p:nvPicPr>
            <p:cNvPr id="77" name="Google Shape;77;p1"/>
            <p:cNvPicPr preferRelativeResize="0"/>
            <p:nvPr/>
          </p:nvPicPr>
          <p:blipFill>
            <a:blip r:embed="rId21">
              <a:alphaModFix/>
            </a:blip>
            <a:stretch>
              <a:fillRect/>
            </a:stretch>
          </p:blipFill>
          <p:spPr>
            <a:xfrm>
              <a:off x="25789900" y="17965038"/>
              <a:ext cx="2797250" cy="2068180"/>
            </a:xfrm>
            <a:prstGeom prst="rect">
              <a:avLst/>
            </a:prstGeom>
            <a:noFill/>
            <a:ln>
              <a:noFill/>
            </a:ln>
          </p:spPr>
        </p:pic>
        <p:pic>
          <p:nvPicPr>
            <p:cNvPr id="78" name="Google Shape;78;p1"/>
            <p:cNvPicPr preferRelativeResize="0"/>
            <p:nvPr/>
          </p:nvPicPr>
          <p:blipFill>
            <a:blip r:embed="rId22">
              <a:alphaModFix/>
            </a:blip>
            <a:stretch>
              <a:fillRect/>
            </a:stretch>
          </p:blipFill>
          <p:spPr>
            <a:xfrm>
              <a:off x="24178825" y="5340900"/>
              <a:ext cx="4143375" cy="249555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