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561688" y="512072"/>
            <a:ext cx="7063992" cy="1269185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User Persona"/>
          <p:cNvSpPr txBox="1"/>
          <p:nvPr/>
        </p:nvSpPr>
        <p:spPr>
          <a:xfrm>
            <a:off x="7654198" y="761471"/>
            <a:ext cx="453780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rPr lang="es-ES" dirty="0"/>
              <a:t>Usuario </a:t>
            </a:r>
            <a:r>
              <a:rPr lang="es-ES" b="0" i="0" dirty="0">
                <a:solidFill>
                  <a:schemeClr val="tx1"/>
                </a:solidFill>
                <a:effectLst/>
                <a:latin typeface="WordVisi_MSFontService"/>
              </a:rPr>
              <a:t>Estudiante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Jill Doe"/>
          <p:cNvSpPr txBox="1"/>
          <p:nvPr/>
        </p:nvSpPr>
        <p:spPr>
          <a:xfrm>
            <a:off x="8237440" y="1409020"/>
            <a:ext cx="10443565" cy="147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900" b="0"/>
            </a:lvl1pPr>
          </a:lstStyle>
          <a:p>
            <a:r>
              <a:rPr lang="es-E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José Alejandro Agudo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2" name="“I am obsessed with…"/>
          <p:cNvSpPr txBox="1"/>
          <p:nvPr/>
        </p:nvSpPr>
        <p:spPr>
          <a:xfrm>
            <a:off x="1588197" y="5230271"/>
            <a:ext cx="5010987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 b="0" i="1"/>
            </a:pPr>
            <a:r>
              <a:rPr lang="es-ES" dirty="0"/>
              <a:t>“Estoy obsesionado con </a:t>
            </a:r>
          </a:p>
          <a:p>
            <a:pPr>
              <a:defRPr sz="2600" b="0" i="1"/>
            </a:pPr>
            <a:r>
              <a:rPr lang="es-ES" dirty="0"/>
              <a:t>la tecnología y la ciberseguridad”</a:t>
            </a:r>
            <a:endParaRPr dirty="0"/>
          </a:p>
        </p:txBody>
      </p:sp>
      <p:sp>
        <p:nvSpPr>
          <p:cNvPr id="123" name="Compassionate"/>
          <p:cNvSpPr txBox="1"/>
          <p:nvPr/>
        </p:nvSpPr>
        <p:spPr>
          <a:xfrm>
            <a:off x="1270723" y="9802526"/>
            <a:ext cx="2505003" cy="524559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Compassionate</a:t>
            </a:r>
          </a:p>
        </p:txBody>
      </p:sp>
      <p:sp>
        <p:nvSpPr>
          <p:cNvPr id="124" name="Analytical"/>
          <p:cNvSpPr txBox="1"/>
          <p:nvPr/>
        </p:nvSpPr>
        <p:spPr>
          <a:xfrm>
            <a:off x="3190163" y="8981654"/>
            <a:ext cx="2167256" cy="524560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Analytical</a:t>
            </a:r>
          </a:p>
        </p:txBody>
      </p:sp>
      <p:sp>
        <p:nvSpPr>
          <p:cNvPr id="125" name="Stylish"/>
          <p:cNvSpPr txBox="1"/>
          <p:nvPr/>
        </p:nvSpPr>
        <p:spPr>
          <a:xfrm>
            <a:off x="1255542" y="8981654"/>
            <a:ext cx="1643531" cy="524560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Stylish</a:t>
            </a:r>
          </a:p>
        </p:txBody>
      </p:sp>
      <p:sp>
        <p:nvSpPr>
          <p:cNvPr id="126" name="Favorite Tools"/>
          <p:cNvSpPr txBox="1"/>
          <p:nvPr/>
        </p:nvSpPr>
        <p:spPr>
          <a:xfrm>
            <a:off x="1149017" y="10910720"/>
            <a:ext cx="223075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Favorite Tools</a:t>
            </a:r>
          </a:p>
        </p:txBody>
      </p:sp>
      <p:sp>
        <p:nvSpPr>
          <p:cNvPr id="127" name="Age"/>
          <p:cNvSpPr txBox="1"/>
          <p:nvPr/>
        </p:nvSpPr>
        <p:spPr>
          <a:xfrm>
            <a:off x="1089332" y="6614344"/>
            <a:ext cx="88485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lang="es-ES" dirty="0"/>
              <a:t>Edad</a:t>
            </a:r>
            <a:endParaRPr dirty="0"/>
          </a:p>
        </p:txBody>
      </p:sp>
      <p:sp>
        <p:nvSpPr>
          <p:cNvPr id="128" name="Title"/>
          <p:cNvSpPr txBox="1"/>
          <p:nvPr/>
        </p:nvSpPr>
        <p:spPr>
          <a:xfrm>
            <a:off x="1177748" y="7103756"/>
            <a:ext cx="76612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rPr dirty="0"/>
              <a:t>Title</a:t>
            </a:r>
          </a:p>
        </p:txBody>
      </p:sp>
      <p:sp>
        <p:nvSpPr>
          <p:cNvPr id="129" name="Location"/>
          <p:cNvSpPr txBox="1"/>
          <p:nvPr/>
        </p:nvSpPr>
        <p:spPr>
          <a:xfrm>
            <a:off x="1177748" y="7561104"/>
            <a:ext cx="143700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Location</a:t>
            </a:r>
          </a:p>
        </p:txBody>
      </p:sp>
      <p:sp>
        <p:nvSpPr>
          <p:cNvPr id="130" name="Education"/>
          <p:cNvSpPr txBox="1"/>
          <p:nvPr/>
        </p:nvSpPr>
        <p:spPr>
          <a:xfrm>
            <a:off x="1177748" y="8026910"/>
            <a:ext cx="164274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Education</a:t>
            </a:r>
          </a:p>
        </p:txBody>
      </p:sp>
      <p:sp>
        <p:nvSpPr>
          <p:cNvPr id="131" name="Energetic"/>
          <p:cNvSpPr txBox="1"/>
          <p:nvPr/>
        </p:nvSpPr>
        <p:spPr>
          <a:xfrm>
            <a:off x="4028067" y="9802526"/>
            <a:ext cx="2167256" cy="524559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Energetic</a:t>
            </a:r>
          </a:p>
        </p:txBody>
      </p:sp>
      <p:pic>
        <p:nvPicPr>
          <p:cNvPr id="132" name="google-analytics-2.png.png" descr="google-analytics-2.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54" y="11629125"/>
            <a:ext cx="3403103" cy="1095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54" y="11629125"/>
            <a:ext cx="1095253" cy="1095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37" y="11629125"/>
            <a:ext cx="1095252" cy="109525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29"/>
          <p:cNvSpPr txBox="1"/>
          <p:nvPr/>
        </p:nvSpPr>
        <p:spPr>
          <a:xfrm>
            <a:off x="6651624" y="6621144"/>
            <a:ext cx="467361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rPr dirty="0"/>
              <a:t>29</a:t>
            </a:r>
          </a:p>
        </p:txBody>
      </p:sp>
      <p:sp>
        <p:nvSpPr>
          <p:cNvPr id="136" name="Advertising Buyer"/>
          <p:cNvSpPr txBox="1"/>
          <p:nvPr/>
        </p:nvSpPr>
        <p:spPr>
          <a:xfrm>
            <a:off x="4499927" y="7103596"/>
            <a:ext cx="261905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Advertising Buyer</a:t>
            </a:r>
          </a:p>
        </p:txBody>
      </p:sp>
      <p:sp>
        <p:nvSpPr>
          <p:cNvPr id="137" name="San Francisco"/>
          <p:cNvSpPr txBox="1"/>
          <p:nvPr/>
        </p:nvSpPr>
        <p:spPr>
          <a:xfrm>
            <a:off x="4976176" y="7560944"/>
            <a:ext cx="2142809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San Francisco</a:t>
            </a:r>
          </a:p>
        </p:txBody>
      </p:sp>
      <p:sp>
        <p:nvSpPr>
          <p:cNvPr id="138" name="BA, University of Texas"/>
          <p:cNvSpPr txBox="1"/>
          <p:nvPr/>
        </p:nvSpPr>
        <p:spPr>
          <a:xfrm>
            <a:off x="3741736" y="8018569"/>
            <a:ext cx="337724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BA, University of Texas</a:t>
            </a:r>
          </a:p>
        </p:txBody>
      </p:sp>
      <p:sp>
        <p:nvSpPr>
          <p:cNvPr id="140" name="About"/>
          <p:cNvSpPr txBox="1"/>
          <p:nvPr/>
        </p:nvSpPr>
        <p:spPr>
          <a:xfrm>
            <a:off x="8023242" y="3531307"/>
            <a:ext cx="140262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rPr lang="es-ES" dirty="0"/>
              <a:t>Sobre</a:t>
            </a:r>
            <a:endParaRPr dirty="0"/>
          </a:p>
        </p:txBody>
      </p:sp>
      <p:sp>
        <p:nvSpPr>
          <p:cNvPr id="141" name="Goals"/>
          <p:cNvSpPr txBox="1"/>
          <p:nvPr/>
        </p:nvSpPr>
        <p:spPr>
          <a:xfrm>
            <a:off x="8019273" y="6505250"/>
            <a:ext cx="1365200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Goals</a:t>
            </a:r>
          </a:p>
        </p:txBody>
      </p:sp>
      <p:sp>
        <p:nvSpPr>
          <p:cNvPr id="142" name="Needs"/>
          <p:cNvSpPr txBox="1"/>
          <p:nvPr/>
        </p:nvSpPr>
        <p:spPr>
          <a:xfrm>
            <a:off x="17432990" y="6429050"/>
            <a:ext cx="150853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Needs</a:t>
            </a:r>
          </a:p>
        </p:txBody>
      </p:sp>
      <p:sp>
        <p:nvSpPr>
          <p:cNvPr id="143" name="Personality"/>
          <p:cNvSpPr txBox="1"/>
          <p:nvPr/>
        </p:nvSpPr>
        <p:spPr>
          <a:xfrm>
            <a:off x="17432609" y="9281662"/>
            <a:ext cx="250027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Personality</a:t>
            </a:r>
          </a:p>
        </p:txBody>
      </p:sp>
      <p:sp>
        <p:nvSpPr>
          <p:cNvPr id="144" name="Pain Points"/>
          <p:cNvSpPr txBox="1"/>
          <p:nvPr/>
        </p:nvSpPr>
        <p:spPr>
          <a:xfrm>
            <a:off x="8019273" y="9357862"/>
            <a:ext cx="255432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Pain Points</a:t>
            </a:r>
          </a:p>
        </p:txBody>
      </p:sp>
      <p:sp>
        <p:nvSpPr>
          <p:cNvPr id="145" name="Jill is an advertising executive that works for one of the largest advertising agencies in the US. She moved…"/>
          <p:cNvSpPr txBox="1"/>
          <p:nvPr/>
        </p:nvSpPr>
        <p:spPr>
          <a:xfrm>
            <a:off x="8019273" y="4133912"/>
            <a:ext cx="15550198" cy="199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</a:defRPr>
            </a:pPr>
            <a:r>
              <a:rPr dirty="0"/>
              <a:t>Jill is an advertising executive that works for one of the largest advertising agencies in the US. She moved 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rPr dirty="0"/>
              <a:t>to San Francisco to take the job and lives in an apartment with two of her sorority sisters. She went to school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rPr dirty="0"/>
              <a:t>for graphic design and hopes to get into selling art some day so moved to San Francisco, but hasn’t found 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rPr dirty="0"/>
              <a:t>much time to work on her art. She thinks she might apply for her manager’s job when she goes to work for a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rPr dirty="0"/>
              <a:t>customer next month but isn’t sure yet. </a:t>
            </a:r>
          </a:p>
        </p:txBody>
      </p:sp>
      <p:sp>
        <p:nvSpPr>
          <p:cNvPr id="146" name="Spend more time…"/>
          <p:cNvSpPr txBox="1"/>
          <p:nvPr/>
        </p:nvSpPr>
        <p:spPr>
          <a:xfrm>
            <a:off x="8019273" y="7223668"/>
            <a:ext cx="5745440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more time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Take the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Do a bit of</a:t>
            </a:r>
          </a:p>
        </p:txBody>
      </p:sp>
      <p:sp>
        <p:nvSpPr>
          <p:cNvPr id="147" name="Spend more time…"/>
          <p:cNvSpPr txBox="1"/>
          <p:nvPr/>
        </p:nvSpPr>
        <p:spPr>
          <a:xfrm>
            <a:off x="17474418" y="7092674"/>
            <a:ext cx="5745440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more time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Take the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Do a bit of</a:t>
            </a:r>
          </a:p>
        </p:txBody>
      </p:sp>
      <p:sp>
        <p:nvSpPr>
          <p:cNvPr id="148" name="Constantly re-learning tools like Google Analytics as they change the features…"/>
          <p:cNvSpPr txBox="1"/>
          <p:nvPr/>
        </p:nvSpPr>
        <p:spPr>
          <a:xfrm>
            <a:off x="8019273" y="10051109"/>
            <a:ext cx="6230434" cy="275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Constantly re-learning tools like Google Analytics as they change the features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hours every day manually pasting information between tools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Cannot bring in others to help/collaborate on live documents</a:t>
            </a:r>
          </a:p>
        </p:txBody>
      </p:sp>
      <p:sp>
        <p:nvSpPr>
          <p:cNvPr id="149" name="Introvert"/>
          <p:cNvSpPr txBox="1"/>
          <p:nvPr/>
        </p:nvSpPr>
        <p:spPr>
          <a:xfrm>
            <a:off x="17448116" y="10104573"/>
            <a:ext cx="129032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Introvert</a:t>
            </a:r>
          </a:p>
        </p:txBody>
      </p:sp>
      <p:sp>
        <p:nvSpPr>
          <p:cNvPr id="150" name="Analytical"/>
          <p:cNvSpPr txBox="1"/>
          <p:nvPr/>
        </p:nvSpPr>
        <p:spPr>
          <a:xfrm>
            <a:off x="17448116" y="10659819"/>
            <a:ext cx="147828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Analytical</a:t>
            </a:r>
          </a:p>
        </p:txBody>
      </p:sp>
      <p:sp>
        <p:nvSpPr>
          <p:cNvPr id="151" name="Busy"/>
          <p:cNvSpPr txBox="1"/>
          <p:nvPr/>
        </p:nvSpPr>
        <p:spPr>
          <a:xfrm>
            <a:off x="17448116" y="11189664"/>
            <a:ext cx="82581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Busy</a:t>
            </a:r>
          </a:p>
        </p:txBody>
      </p:sp>
      <p:sp>
        <p:nvSpPr>
          <p:cNvPr id="152" name="Chaotic"/>
          <p:cNvSpPr txBox="1"/>
          <p:nvPr/>
        </p:nvSpPr>
        <p:spPr>
          <a:xfrm>
            <a:off x="17448116" y="11750004"/>
            <a:ext cx="121380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Chaotic</a:t>
            </a:r>
          </a:p>
        </p:txBody>
      </p:sp>
      <p:sp>
        <p:nvSpPr>
          <p:cNvPr id="153" name="Independent"/>
          <p:cNvSpPr txBox="1"/>
          <p:nvPr/>
        </p:nvSpPr>
        <p:spPr>
          <a:xfrm>
            <a:off x="17448116" y="12281828"/>
            <a:ext cx="1902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Independent</a:t>
            </a:r>
          </a:p>
        </p:txBody>
      </p:sp>
      <p:sp>
        <p:nvSpPr>
          <p:cNvPr id="154" name="Extrovert"/>
          <p:cNvSpPr txBox="1"/>
          <p:nvPr/>
        </p:nvSpPr>
        <p:spPr>
          <a:xfrm>
            <a:off x="22591133" y="10104573"/>
            <a:ext cx="139001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Extrovert</a:t>
            </a:r>
          </a:p>
        </p:txBody>
      </p:sp>
      <p:sp>
        <p:nvSpPr>
          <p:cNvPr id="155" name="Creative"/>
          <p:cNvSpPr txBox="1"/>
          <p:nvPr/>
        </p:nvSpPr>
        <p:spPr>
          <a:xfrm>
            <a:off x="22696860" y="10659819"/>
            <a:ext cx="12842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Creative</a:t>
            </a:r>
          </a:p>
        </p:txBody>
      </p:sp>
      <p:sp>
        <p:nvSpPr>
          <p:cNvPr id="156" name="Open Schedule"/>
          <p:cNvSpPr txBox="1"/>
          <p:nvPr/>
        </p:nvSpPr>
        <p:spPr>
          <a:xfrm>
            <a:off x="21672923" y="11189664"/>
            <a:ext cx="230822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Open Schedule</a:t>
            </a:r>
          </a:p>
        </p:txBody>
      </p:sp>
      <p:sp>
        <p:nvSpPr>
          <p:cNvPr id="157" name="Organized"/>
          <p:cNvSpPr txBox="1"/>
          <p:nvPr/>
        </p:nvSpPr>
        <p:spPr>
          <a:xfrm>
            <a:off x="22417778" y="11750004"/>
            <a:ext cx="15633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Organized</a:t>
            </a:r>
          </a:p>
        </p:txBody>
      </p:sp>
      <p:sp>
        <p:nvSpPr>
          <p:cNvPr id="158" name="Team Oriented"/>
          <p:cNvSpPr txBox="1"/>
          <p:nvPr/>
        </p:nvSpPr>
        <p:spPr>
          <a:xfrm>
            <a:off x="21796430" y="12281828"/>
            <a:ext cx="218471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Team Oriented</a:t>
            </a:r>
          </a:p>
        </p:txBody>
      </p:sp>
      <p:sp>
        <p:nvSpPr>
          <p:cNvPr id="159" name="Line"/>
          <p:cNvSpPr/>
          <p:nvPr/>
        </p:nvSpPr>
        <p:spPr>
          <a:xfrm>
            <a:off x="17504895" y="10571211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>
            <a:off x="17504895" y="11118850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>
            <a:off x="17504895" y="11676074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>
            <a:off x="17504895" y="12236414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>
            <a:off x="17504895" y="12822395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Shape"/>
          <p:cNvSpPr/>
          <p:nvPr/>
        </p:nvSpPr>
        <p:spPr>
          <a:xfrm>
            <a:off x="21951579" y="10400993"/>
            <a:ext cx="354462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Shape"/>
          <p:cNvSpPr/>
          <p:nvPr/>
        </p:nvSpPr>
        <p:spPr>
          <a:xfrm>
            <a:off x="21107010" y="10948633"/>
            <a:ext cx="354463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Shape"/>
          <p:cNvSpPr/>
          <p:nvPr/>
        </p:nvSpPr>
        <p:spPr>
          <a:xfrm>
            <a:off x="18764244" y="11523771"/>
            <a:ext cx="354462" cy="340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Shape"/>
          <p:cNvSpPr/>
          <p:nvPr/>
        </p:nvSpPr>
        <p:spPr>
          <a:xfrm>
            <a:off x="19235660" y="12066196"/>
            <a:ext cx="354462" cy="340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Shape"/>
          <p:cNvSpPr/>
          <p:nvPr/>
        </p:nvSpPr>
        <p:spPr>
          <a:xfrm>
            <a:off x="19614113" y="12665193"/>
            <a:ext cx="354462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34EC2-0BA7-AD2B-EDA7-50A29036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8" y="1037120"/>
            <a:ext cx="3784933" cy="378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561688" y="512072"/>
            <a:ext cx="7063992" cy="1269185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User Persona"/>
          <p:cNvSpPr txBox="1"/>
          <p:nvPr/>
        </p:nvSpPr>
        <p:spPr>
          <a:xfrm>
            <a:off x="8019273" y="695776"/>
            <a:ext cx="2267459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User Persona</a:t>
            </a:r>
          </a:p>
        </p:txBody>
      </p:sp>
      <p:sp>
        <p:nvSpPr>
          <p:cNvPr id="121" name="Jill Doe"/>
          <p:cNvSpPr txBox="1"/>
          <p:nvPr/>
        </p:nvSpPr>
        <p:spPr>
          <a:xfrm>
            <a:off x="8019273" y="1205810"/>
            <a:ext cx="3819424" cy="141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900" b="0"/>
            </a:lvl1pPr>
          </a:lstStyle>
          <a:p>
            <a:r>
              <a:rPr dirty="0"/>
              <a:t>Jill Doe</a:t>
            </a:r>
          </a:p>
        </p:txBody>
      </p:sp>
      <p:sp>
        <p:nvSpPr>
          <p:cNvPr id="122" name="“I am obsessed with…"/>
          <p:cNvSpPr txBox="1"/>
          <p:nvPr/>
        </p:nvSpPr>
        <p:spPr>
          <a:xfrm>
            <a:off x="2443648" y="5025899"/>
            <a:ext cx="3300071" cy="131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 b="0" i="1"/>
            </a:pPr>
            <a:r>
              <a:t>“I am obsessed with </a:t>
            </a:r>
          </a:p>
          <a:p>
            <a:pPr>
              <a:defRPr sz="2600" b="0" i="1"/>
            </a:pPr>
            <a:r>
              <a:t>getting my customers</a:t>
            </a:r>
          </a:p>
          <a:p>
            <a:pPr>
              <a:defRPr sz="2600" b="0" i="1"/>
            </a:pPr>
            <a:r>
              <a:t>the best ad buys”</a:t>
            </a:r>
          </a:p>
        </p:txBody>
      </p:sp>
      <p:sp>
        <p:nvSpPr>
          <p:cNvPr id="123" name="Compassionate"/>
          <p:cNvSpPr txBox="1"/>
          <p:nvPr/>
        </p:nvSpPr>
        <p:spPr>
          <a:xfrm>
            <a:off x="1270723" y="9802526"/>
            <a:ext cx="2505003" cy="524559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Compassionate</a:t>
            </a:r>
          </a:p>
        </p:txBody>
      </p:sp>
      <p:sp>
        <p:nvSpPr>
          <p:cNvPr id="124" name="Analytical"/>
          <p:cNvSpPr txBox="1"/>
          <p:nvPr/>
        </p:nvSpPr>
        <p:spPr>
          <a:xfrm>
            <a:off x="3190163" y="8981654"/>
            <a:ext cx="2167256" cy="524560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Analytical</a:t>
            </a:r>
          </a:p>
        </p:txBody>
      </p:sp>
      <p:sp>
        <p:nvSpPr>
          <p:cNvPr id="125" name="Stylish"/>
          <p:cNvSpPr txBox="1"/>
          <p:nvPr/>
        </p:nvSpPr>
        <p:spPr>
          <a:xfrm>
            <a:off x="1255542" y="8981654"/>
            <a:ext cx="1643531" cy="524560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Stylish</a:t>
            </a:r>
          </a:p>
        </p:txBody>
      </p:sp>
      <p:sp>
        <p:nvSpPr>
          <p:cNvPr id="126" name="Favorite Tools"/>
          <p:cNvSpPr txBox="1"/>
          <p:nvPr/>
        </p:nvSpPr>
        <p:spPr>
          <a:xfrm>
            <a:off x="1149017" y="10910720"/>
            <a:ext cx="223075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Favorite Tools</a:t>
            </a:r>
          </a:p>
        </p:txBody>
      </p:sp>
      <p:sp>
        <p:nvSpPr>
          <p:cNvPr id="127" name="Age"/>
          <p:cNvSpPr txBox="1"/>
          <p:nvPr/>
        </p:nvSpPr>
        <p:spPr>
          <a:xfrm>
            <a:off x="1177748" y="6621304"/>
            <a:ext cx="70802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Age</a:t>
            </a:r>
          </a:p>
        </p:txBody>
      </p:sp>
      <p:sp>
        <p:nvSpPr>
          <p:cNvPr id="128" name="Title"/>
          <p:cNvSpPr txBox="1"/>
          <p:nvPr/>
        </p:nvSpPr>
        <p:spPr>
          <a:xfrm>
            <a:off x="1177748" y="7103756"/>
            <a:ext cx="76612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Title</a:t>
            </a:r>
          </a:p>
        </p:txBody>
      </p:sp>
      <p:sp>
        <p:nvSpPr>
          <p:cNvPr id="129" name="Location"/>
          <p:cNvSpPr txBox="1"/>
          <p:nvPr/>
        </p:nvSpPr>
        <p:spPr>
          <a:xfrm>
            <a:off x="1177748" y="7561104"/>
            <a:ext cx="143700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Location</a:t>
            </a:r>
          </a:p>
        </p:txBody>
      </p:sp>
      <p:sp>
        <p:nvSpPr>
          <p:cNvPr id="130" name="Education"/>
          <p:cNvSpPr txBox="1"/>
          <p:nvPr/>
        </p:nvSpPr>
        <p:spPr>
          <a:xfrm>
            <a:off x="1177748" y="8026910"/>
            <a:ext cx="164274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Education</a:t>
            </a:r>
          </a:p>
        </p:txBody>
      </p:sp>
      <p:sp>
        <p:nvSpPr>
          <p:cNvPr id="131" name="Energetic"/>
          <p:cNvSpPr txBox="1"/>
          <p:nvPr/>
        </p:nvSpPr>
        <p:spPr>
          <a:xfrm>
            <a:off x="4028067" y="9802526"/>
            <a:ext cx="2167256" cy="524559"/>
          </a:xfrm>
          <a:prstGeom prst="rect">
            <a:avLst/>
          </a:prstGeom>
          <a:solidFill>
            <a:srgbClr val="5E5E5E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Energetic</a:t>
            </a:r>
          </a:p>
        </p:txBody>
      </p:sp>
      <p:pic>
        <p:nvPicPr>
          <p:cNvPr id="132" name="google-analytics-2.png.png" descr="google-analytics-2.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54" y="11629125"/>
            <a:ext cx="3403103" cy="1095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54" y="11629125"/>
            <a:ext cx="1095253" cy="1095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37" y="11629125"/>
            <a:ext cx="1095252" cy="109525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29"/>
          <p:cNvSpPr txBox="1"/>
          <p:nvPr/>
        </p:nvSpPr>
        <p:spPr>
          <a:xfrm>
            <a:off x="6651624" y="6621144"/>
            <a:ext cx="467361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29</a:t>
            </a:r>
          </a:p>
        </p:txBody>
      </p:sp>
      <p:sp>
        <p:nvSpPr>
          <p:cNvPr id="136" name="Advertising Buyer"/>
          <p:cNvSpPr txBox="1"/>
          <p:nvPr/>
        </p:nvSpPr>
        <p:spPr>
          <a:xfrm>
            <a:off x="4499927" y="7103596"/>
            <a:ext cx="261905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Advertising Buyer</a:t>
            </a:r>
          </a:p>
        </p:txBody>
      </p:sp>
      <p:sp>
        <p:nvSpPr>
          <p:cNvPr id="137" name="San Francisco"/>
          <p:cNvSpPr txBox="1"/>
          <p:nvPr/>
        </p:nvSpPr>
        <p:spPr>
          <a:xfrm>
            <a:off x="4976176" y="7560944"/>
            <a:ext cx="2142809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San Francisco</a:t>
            </a:r>
          </a:p>
        </p:txBody>
      </p:sp>
      <p:sp>
        <p:nvSpPr>
          <p:cNvPr id="138" name="BA, University of Texas"/>
          <p:cNvSpPr txBox="1"/>
          <p:nvPr/>
        </p:nvSpPr>
        <p:spPr>
          <a:xfrm>
            <a:off x="3741736" y="8018569"/>
            <a:ext cx="337724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0"/>
            </a:lvl1pPr>
          </a:lstStyle>
          <a:p>
            <a:r>
              <a:t>BA, University of Texas</a:t>
            </a:r>
          </a:p>
        </p:txBody>
      </p:sp>
      <p:pic>
        <p:nvPicPr>
          <p:cNvPr id="139" name="0aacfe27e46f6fd91e0920c1ca050b42.jpg" descr="0aacfe27e46f6fd91e0920c1ca050b42.jpg"/>
          <p:cNvPicPr>
            <a:picLocks noChangeAspect="1"/>
          </p:cNvPicPr>
          <p:nvPr/>
        </p:nvPicPr>
        <p:blipFill>
          <a:blip r:embed="rId5"/>
          <a:srcRect l="38483" r="7478" b="25696"/>
          <a:stretch>
            <a:fillRect/>
          </a:stretch>
        </p:blipFill>
        <p:spPr>
          <a:xfrm>
            <a:off x="2338504" y="1277442"/>
            <a:ext cx="3510374" cy="321791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bout"/>
          <p:cNvSpPr txBox="1"/>
          <p:nvPr/>
        </p:nvSpPr>
        <p:spPr>
          <a:xfrm>
            <a:off x="8019273" y="3545196"/>
            <a:ext cx="1410564" cy="65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About</a:t>
            </a:r>
          </a:p>
        </p:txBody>
      </p:sp>
      <p:sp>
        <p:nvSpPr>
          <p:cNvPr id="141" name="Goals"/>
          <p:cNvSpPr txBox="1"/>
          <p:nvPr/>
        </p:nvSpPr>
        <p:spPr>
          <a:xfrm>
            <a:off x="8019273" y="6505250"/>
            <a:ext cx="1365200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Goals</a:t>
            </a:r>
          </a:p>
        </p:txBody>
      </p:sp>
      <p:sp>
        <p:nvSpPr>
          <p:cNvPr id="142" name="Needs"/>
          <p:cNvSpPr txBox="1"/>
          <p:nvPr/>
        </p:nvSpPr>
        <p:spPr>
          <a:xfrm>
            <a:off x="17432990" y="6429050"/>
            <a:ext cx="150853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Needs</a:t>
            </a:r>
          </a:p>
        </p:txBody>
      </p:sp>
      <p:sp>
        <p:nvSpPr>
          <p:cNvPr id="143" name="Personality"/>
          <p:cNvSpPr txBox="1"/>
          <p:nvPr/>
        </p:nvSpPr>
        <p:spPr>
          <a:xfrm>
            <a:off x="17432609" y="9281662"/>
            <a:ext cx="250027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Personality</a:t>
            </a:r>
          </a:p>
        </p:txBody>
      </p:sp>
      <p:sp>
        <p:nvSpPr>
          <p:cNvPr id="144" name="Pain Points"/>
          <p:cNvSpPr txBox="1"/>
          <p:nvPr/>
        </p:nvSpPr>
        <p:spPr>
          <a:xfrm>
            <a:off x="8019273" y="9357862"/>
            <a:ext cx="255432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Pain Points</a:t>
            </a:r>
          </a:p>
        </p:txBody>
      </p:sp>
      <p:sp>
        <p:nvSpPr>
          <p:cNvPr id="145" name="Jill is an advertising executive that works for one of the largest advertising agencies in the US. She moved…"/>
          <p:cNvSpPr txBox="1"/>
          <p:nvPr/>
        </p:nvSpPr>
        <p:spPr>
          <a:xfrm>
            <a:off x="8019273" y="4133912"/>
            <a:ext cx="15550198" cy="199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</a:defRPr>
            </a:pPr>
            <a:r>
              <a:t>Jill is an advertising executive that works for one of the largest advertising agencies in the US. She moved 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t>to San Francisco to take the job and lives in an apartment with two of her sorority sisters. She went to school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t>for graphic design and hopes to get into selling art some day so moved to San Francisco, but hasn’t found 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t>much time to work on her art. She thinks she might apply for her manager’s job when she goes to work for a</a:t>
            </a:r>
          </a:p>
          <a:p>
            <a:pPr algn="l">
              <a:defRPr sz="2500" b="0">
                <a:solidFill>
                  <a:srgbClr val="5E5E5E"/>
                </a:solidFill>
              </a:defRPr>
            </a:pPr>
            <a:r>
              <a:t>customer next month but isn’t sure yet. </a:t>
            </a:r>
          </a:p>
        </p:txBody>
      </p:sp>
      <p:sp>
        <p:nvSpPr>
          <p:cNvPr id="146" name="Spend more time…"/>
          <p:cNvSpPr txBox="1"/>
          <p:nvPr/>
        </p:nvSpPr>
        <p:spPr>
          <a:xfrm>
            <a:off x="8019273" y="7223668"/>
            <a:ext cx="5745440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more time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Take the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Do a bit of</a:t>
            </a:r>
          </a:p>
        </p:txBody>
      </p:sp>
      <p:sp>
        <p:nvSpPr>
          <p:cNvPr id="147" name="Spend more time…"/>
          <p:cNvSpPr txBox="1"/>
          <p:nvPr/>
        </p:nvSpPr>
        <p:spPr>
          <a:xfrm>
            <a:off x="17474418" y="7092674"/>
            <a:ext cx="5745440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more time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Take the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Do a bit of</a:t>
            </a:r>
          </a:p>
        </p:txBody>
      </p:sp>
      <p:sp>
        <p:nvSpPr>
          <p:cNvPr id="148" name="Constantly re-learning tools like Google Analytics as they change the features…"/>
          <p:cNvSpPr txBox="1"/>
          <p:nvPr/>
        </p:nvSpPr>
        <p:spPr>
          <a:xfrm>
            <a:off x="8019273" y="10051109"/>
            <a:ext cx="6230434" cy="275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Constantly re-learning tools like Google Analytics as they change the features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Spend hours every day manually pasting information between tools </a:t>
            </a:r>
          </a:p>
          <a:p>
            <a:pPr marL="330729" indent="-330729" algn="l">
              <a:lnSpc>
                <a:spcPct val="120000"/>
              </a:lnSpc>
              <a:buSzPct val="125000"/>
              <a:buChar char="•"/>
              <a:defRPr sz="2500" b="0">
                <a:solidFill>
                  <a:srgbClr val="5E5E5E"/>
                </a:solidFill>
              </a:defRPr>
            </a:pPr>
            <a:r>
              <a:t>Cannot bring in others to help/collaborate on live documents</a:t>
            </a:r>
          </a:p>
        </p:txBody>
      </p:sp>
      <p:sp>
        <p:nvSpPr>
          <p:cNvPr id="149" name="Introvert"/>
          <p:cNvSpPr txBox="1"/>
          <p:nvPr/>
        </p:nvSpPr>
        <p:spPr>
          <a:xfrm>
            <a:off x="17448116" y="10104573"/>
            <a:ext cx="129032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Introvert</a:t>
            </a:r>
          </a:p>
        </p:txBody>
      </p:sp>
      <p:sp>
        <p:nvSpPr>
          <p:cNvPr id="150" name="Analytical"/>
          <p:cNvSpPr txBox="1"/>
          <p:nvPr/>
        </p:nvSpPr>
        <p:spPr>
          <a:xfrm>
            <a:off x="17448116" y="10659819"/>
            <a:ext cx="147828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Analytical</a:t>
            </a:r>
          </a:p>
        </p:txBody>
      </p:sp>
      <p:sp>
        <p:nvSpPr>
          <p:cNvPr id="151" name="Busy"/>
          <p:cNvSpPr txBox="1"/>
          <p:nvPr/>
        </p:nvSpPr>
        <p:spPr>
          <a:xfrm>
            <a:off x="17448116" y="11189664"/>
            <a:ext cx="82581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Busy</a:t>
            </a:r>
          </a:p>
        </p:txBody>
      </p:sp>
      <p:sp>
        <p:nvSpPr>
          <p:cNvPr id="152" name="Chaotic"/>
          <p:cNvSpPr txBox="1"/>
          <p:nvPr/>
        </p:nvSpPr>
        <p:spPr>
          <a:xfrm>
            <a:off x="17448116" y="11750004"/>
            <a:ext cx="121380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Chaotic</a:t>
            </a:r>
          </a:p>
        </p:txBody>
      </p:sp>
      <p:sp>
        <p:nvSpPr>
          <p:cNvPr id="153" name="Independent"/>
          <p:cNvSpPr txBox="1"/>
          <p:nvPr/>
        </p:nvSpPr>
        <p:spPr>
          <a:xfrm>
            <a:off x="17448116" y="12281828"/>
            <a:ext cx="1902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Independent</a:t>
            </a:r>
          </a:p>
        </p:txBody>
      </p:sp>
      <p:sp>
        <p:nvSpPr>
          <p:cNvPr id="154" name="Extrovert"/>
          <p:cNvSpPr txBox="1"/>
          <p:nvPr/>
        </p:nvSpPr>
        <p:spPr>
          <a:xfrm>
            <a:off x="22591133" y="10104573"/>
            <a:ext cx="139001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Extrovert</a:t>
            </a:r>
          </a:p>
        </p:txBody>
      </p:sp>
      <p:sp>
        <p:nvSpPr>
          <p:cNvPr id="155" name="Creative"/>
          <p:cNvSpPr txBox="1"/>
          <p:nvPr/>
        </p:nvSpPr>
        <p:spPr>
          <a:xfrm>
            <a:off x="22696860" y="10659819"/>
            <a:ext cx="12842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Creative</a:t>
            </a:r>
          </a:p>
        </p:txBody>
      </p:sp>
      <p:sp>
        <p:nvSpPr>
          <p:cNvPr id="156" name="Open Schedule"/>
          <p:cNvSpPr txBox="1"/>
          <p:nvPr/>
        </p:nvSpPr>
        <p:spPr>
          <a:xfrm>
            <a:off x="21672923" y="11189664"/>
            <a:ext cx="230822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Open Schedule</a:t>
            </a:r>
          </a:p>
        </p:txBody>
      </p:sp>
      <p:sp>
        <p:nvSpPr>
          <p:cNvPr id="157" name="Organized"/>
          <p:cNvSpPr txBox="1"/>
          <p:nvPr/>
        </p:nvSpPr>
        <p:spPr>
          <a:xfrm>
            <a:off x="22417778" y="11750004"/>
            <a:ext cx="15633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Organized</a:t>
            </a:r>
          </a:p>
        </p:txBody>
      </p:sp>
      <p:sp>
        <p:nvSpPr>
          <p:cNvPr id="158" name="Team Oriented"/>
          <p:cNvSpPr txBox="1"/>
          <p:nvPr/>
        </p:nvSpPr>
        <p:spPr>
          <a:xfrm>
            <a:off x="21796430" y="12281828"/>
            <a:ext cx="218471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</a:defRPr>
            </a:lvl1pPr>
          </a:lstStyle>
          <a:p>
            <a:r>
              <a:t>Team Oriented</a:t>
            </a:r>
          </a:p>
        </p:txBody>
      </p:sp>
      <p:sp>
        <p:nvSpPr>
          <p:cNvPr id="159" name="Line"/>
          <p:cNvSpPr/>
          <p:nvPr/>
        </p:nvSpPr>
        <p:spPr>
          <a:xfrm>
            <a:off x="17504895" y="10571211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>
            <a:off x="17504895" y="11118850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>
            <a:off x="17504895" y="11676074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>
            <a:off x="17504895" y="12236414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>
            <a:off x="17504895" y="12822395"/>
            <a:ext cx="6399523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Shape"/>
          <p:cNvSpPr/>
          <p:nvPr/>
        </p:nvSpPr>
        <p:spPr>
          <a:xfrm>
            <a:off x="21951579" y="10400993"/>
            <a:ext cx="354462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Shape"/>
          <p:cNvSpPr/>
          <p:nvPr/>
        </p:nvSpPr>
        <p:spPr>
          <a:xfrm>
            <a:off x="21107010" y="10948633"/>
            <a:ext cx="354463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Shape"/>
          <p:cNvSpPr/>
          <p:nvPr/>
        </p:nvSpPr>
        <p:spPr>
          <a:xfrm>
            <a:off x="18764244" y="11523771"/>
            <a:ext cx="354462" cy="340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Shape"/>
          <p:cNvSpPr/>
          <p:nvPr/>
        </p:nvSpPr>
        <p:spPr>
          <a:xfrm>
            <a:off x="19235660" y="12066196"/>
            <a:ext cx="354462" cy="340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Shape"/>
          <p:cNvSpPr/>
          <p:nvPr/>
        </p:nvSpPr>
        <p:spPr>
          <a:xfrm>
            <a:off x="19614113" y="12665193"/>
            <a:ext cx="354462" cy="340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889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Personalizado</PresentationFormat>
  <Paragraphs>93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Helvetica Neue</vt:lpstr>
      <vt:lpstr>Helvetica Neue Light</vt:lpstr>
      <vt:lpstr>Helvetica Neue Medium</vt:lpstr>
      <vt:lpstr>Source Sans Pro</vt:lpstr>
      <vt:lpstr>WordVisi_MSFontService</vt:lpstr>
      <vt:lpstr>White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Hernández Ballester</dc:creator>
  <cp:lastModifiedBy>SAN PABLO RAPOSO, SANTIAGO FRANCISCO</cp:lastModifiedBy>
  <cp:revision>1</cp:revision>
  <dcterms:modified xsi:type="dcterms:W3CDTF">2022-10-28T20:31:40Z</dcterms:modified>
</cp:coreProperties>
</file>