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jupyter-notebook-beginner-guide.readthedocs.io/en/latest/execute.html" TargetMode="Externa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-002_m_1869x139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41" t="15349" r="0" b="9299"/>
          <a:stretch>
            <a:fillRect/>
          </a:stretch>
        </p:blipFill>
        <p:spPr>
          <a:xfrm>
            <a:off x="1346200" y="520700"/>
            <a:ext cx="10302687" cy="5860236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68045">
              <a:defRPr sz="2394"/>
            </a:pPr>
            <a:r>
              <a:t>October 15th, 2016</a:t>
            </a:r>
          </a:p>
          <a:p>
            <a:pPr defTabSz="368045">
              <a:defRPr sz="2394"/>
            </a:pPr>
            <a:r>
              <a:t>Session 2</a:t>
            </a:r>
          </a:p>
          <a:p>
            <a:pPr defTabSz="368045">
              <a:defRPr sz="2394"/>
            </a:pPr>
            <a:r>
              <a:t>Fordham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class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194310" defTabSz="496570">
              <a:spcBef>
                <a:spcPts val="3900"/>
              </a:spcBef>
              <a:buSzTx/>
              <a:buNone/>
              <a:defRPr sz="3910"/>
            </a:pPr>
            <a:r>
              <a:t>Answer: we don’t!</a:t>
            </a:r>
          </a:p>
          <a:p>
            <a:pPr lvl="1" marL="0" indent="194310" defTabSz="496570">
              <a:spcBef>
                <a:spcPts val="3900"/>
              </a:spcBef>
              <a:buSzTx/>
              <a:buNone/>
              <a:defRPr sz="391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+mn-lt"/>
                <a:ea typeface="+mn-ea"/>
                <a:cs typeface="+mn-cs"/>
                <a:sym typeface="Gill Sans Light"/>
              </a:rPr>
              <a:t>Which means that we could have possibly outputted the same name: count pair more than once</a:t>
            </a:r>
          </a:p>
          <a:p>
            <a:pPr lvl="1" marL="0" indent="194310" defTabSz="496570">
              <a:spcBef>
                <a:spcPts val="3900"/>
              </a:spcBef>
              <a:buSzTx/>
              <a:buNone/>
              <a:defRPr sz="391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+mn-lt"/>
                <a:ea typeface="+mn-ea"/>
                <a:cs typeface="+mn-cs"/>
                <a:sym typeface="Gill Sans Light"/>
              </a:rPr>
              <a:t>Additionally, dictionaries do not allow duplicate keys, so if we had had duplicates, we would have ended up outputting counts that were 2x (or 3x, etc.) what they should have been</a:t>
            </a:r>
            <a:endParaRPr>
              <a:latin typeface="+mn-lt"/>
              <a:ea typeface="+mn-ea"/>
              <a:cs typeface="+mn-cs"/>
              <a:sym typeface="Gill Sans Light"/>
            </a:endParaRPr>
          </a:p>
          <a:p>
            <a:pPr lvl="1" marL="0" indent="194310" defTabSz="496570">
              <a:spcBef>
                <a:spcPts val="3900"/>
              </a:spcBef>
              <a:buSzTx/>
              <a:buNone/>
              <a:defRPr sz="391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+mn-lt"/>
                <a:ea typeface="+mn-ea"/>
                <a:cs typeface="+mn-cs"/>
                <a:sym typeface="Gill Sans Light"/>
              </a:rPr>
              <a:t>So let’s fix that!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class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989330" indent="-494665" defTabSz="554990">
              <a:spcBef>
                <a:spcPts val="4300"/>
              </a:spcBef>
              <a:defRPr sz="4370"/>
            </a:pPr>
            <a:r>
              <a:t>We are going to use the same methodology that we used for counting occurrences of each name</a:t>
            </a:r>
          </a:p>
          <a:p>
            <a:pPr lvl="2" marL="1483994" indent="-494665" defTabSz="554990">
              <a:spcBef>
                <a:spcPts val="4300"/>
              </a:spcBef>
              <a:defRPr sz="437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List</a:t>
            </a:r>
            <a:r>
              <a:t> to store approved names in order</a:t>
            </a:r>
          </a:p>
          <a:p>
            <a:pPr lvl="2" marL="1483994" indent="-494665" defTabSz="554990">
              <a:spcBef>
                <a:spcPts val="4300"/>
              </a:spcBef>
              <a:defRPr sz="437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Dictionary</a:t>
            </a:r>
            <a:r>
              <a:rPr>
                <a:latin typeface="+mn-lt"/>
                <a:ea typeface="+mn-ea"/>
                <a:cs typeface="+mn-cs"/>
                <a:sym typeface="Gill Sans Light"/>
              </a:rPr>
              <a:t> to keep track of the distinct set</a:t>
            </a:r>
            <a:endParaRPr>
              <a:latin typeface="+mn-lt"/>
              <a:ea typeface="+mn-ea"/>
              <a:cs typeface="+mn-cs"/>
              <a:sym typeface="Gill Sans Light"/>
            </a:endParaRPr>
          </a:p>
          <a:p>
            <a:pPr lvl="1" marL="989330" indent="-494665" defTabSz="554990">
              <a:spcBef>
                <a:spcPts val="4300"/>
              </a:spcBef>
              <a:defRPr sz="437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+mn-lt"/>
                <a:ea typeface="+mn-ea"/>
                <a:cs typeface="+mn-cs"/>
                <a:sym typeface="Gill Sans Light"/>
              </a:rPr>
              <a:t>Except we are going to do this again while reading our names list out of the 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class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Please note that is a patch</a:t>
            </a:r>
          </a:p>
          <a:p>
            <a:pPr lvl="1"/>
            <a:r>
              <a:t>We will work through a cleaner solution next time</a:t>
            </a:r>
          </a:p>
          <a:p>
            <a:pPr lvl="1"/>
            <a:r>
              <a:t>This is a good exercise in iteratively making your code better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In-class exercise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Please launch Jupyter Notebook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class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Now, please open the </a:t>
            </a:r>
            <a:r>
              <a:rPr i="1"/>
              <a:t>python_demo.py</a:t>
            </a:r>
            <a:r>
              <a:t> 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that’s it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6313" defTabSz="578358">
              <a:spcBef>
                <a:spcPts val="4500"/>
              </a:spcBef>
              <a:buSzTx/>
              <a:buNone/>
              <a:defRPr sz="4554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Next session:</a:t>
            </a:r>
          </a:p>
          <a:p>
            <a:pPr lvl="1" marL="1030986" indent="-515493" defTabSz="578358">
              <a:spcBef>
                <a:spcPts val="4500"/>
              </a:spcBef>
              <a:defRPr sz="4554"/>
            </a:pPr>
            <a:r>
              <a:t>Matrix math with NumPy and SciPy</a:t>
            </a:r>
          </a:p>
          <a:p>
            <a:pPr lvl="1" marL="1030986" indent="-515493" defTabSz="578358">
              <a:spcBef>
                <a:spcPts val="4500"/>
              </a:spcBef>
              <a:defRPr sz="4554"/>
            </a:pPr>
            <a:r>
              <a:t>Pandas in-depth </a:t>
            </a:r>
          </a:p>
          <a:p>
            <a:pPr lvl="1" marL="1030986" indent="-515493" defTabSz="578358">
              <a:spcBef>
                <a:spcPts val="4500"/>
              </a:spcBef>
              <a:defRPr sz="4554"/>
            </a:pPr>
            <a:r>
              <a:t>Plotting</a:t>
            </a:r>
          </a:p>
          <a:p>
            <a:pPr lvl="1" marL="1030986" indent="-515493" defTabSz="578358">
              <a:spcBef>
                <a:spcPts val="4500"/>
              </a:spcBef>
              <a:defRPr sz="4554"/>
            </a:pPr>
            <a:r>
              <a:t>Basic modeling and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Launching Jupyter Notebook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Quick review of last class’s material</a:t>
            </a:r>
          </a:p>
          <a:p>
            <a:pPr lvl="1" marL="843533" indent="-421766" defTabSz="473201">
              <a:spcBef>
                <a:spcPts val="3700"/>
              </a:spcBef>
              <a:defRPr sz="3725"/>
            </a:pPr>
            <a:r>
              <a:t>Updates to ‘text_exercise’ notebook</a:t>
            </a:r>
          </a:p>
          <a:p>
            <a:pPr lvl="1" marL="843533" indent="-421766" defTabSz="473201">
              <a:spcBef>
                <a:spcPts val="3700"/>
              </a:spcBef>
              <a:defRPr sz="3725"/>
            </a:pPr>
            <a:r>
              <a:t>In-class exercise 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Going through python_demo.py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Pandas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Updated seminar agenda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155447" defTabSz="397256">
              <a:spcBef>
                <a:spcPts val="3100"/>
              </a:spcBef>
              <a:buSzTx/>
              <a:buNone/>
              <a:defRPr sz="3128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Next session: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Matrix math with NumPy and SciPy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Pandas in-depth 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Plotting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Basic modeling and analysis: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Summary stats in Pandas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Regression analysis with StatsModels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Updated seminar agenda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Final Session:</a:t>
            </a:r>
          </a:p>
          <a:p>
            <a:pPr lvl="1"/>
            <a:r>
              <a:t>Advanced modeling with sci-kit learn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Launch jupyter notebook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182880" defTabSz="233679">
              <a:spcBef>
                <a:spcPts val="1800"/>
              </a:spcBef>
              <a:buSzTx/>
              <a:buNone/>
              <a:defRPr sz="1840"/>
            </a:pPr>
            <a:r>
              <a:t>*FYI: for those of you who have heard of IPython Notebook:</a:t>
            </a:r>
          </a:p>
          <a:p>
            <a:pPr lvl="2" marL="624840" indent="-208279" defTabSz="233679">
              <a:spcBef>
                <a:spcPts val="1800"/>
              </a:spcBef>
              <a:buClr>
                <a:srgbClr val="535353"/>
              </a:buClr>
              <a:defRPr sz="1840"/>
            </a:pPr>
            <a:r>
              <a:t>It is now known as </a:t>
            </a:r>
            <a:r>
              <a:rPr i="1"/>
              <a:t>Jupyter Notebook</a:t>
            </a:r>
            <a:endParaRPr i="1"/>
          </a:p>
          <a:p>
            <a:pPr lvl="2" marL="0" indent="182880" defTabSz="233679">
              <a:spcBef>
                <a:spcPts val="1800"/>
              </a:spcBef>
              <a:buSzTx/>
              <a:buNone/>
              <a:defRPr sz="184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Launching</a:t>
            </a:r>
          </a:p>
          <a:p>
            <a:pPr lvl="2" marL="0" indent="182880" defTabSz="233679">
              <a:spcBef>
                <a:spcPts val="1800"/>
              </a:spcBef>
              <a:buSzTx/>
              <a:buNone/>
              <a:defRPr sz="1840"/>
            </a:pPr>
            <a:r>
              <a:t>Method 1: command line</a:t>
            </a:r>
          </a:p>
          <a:p>
            <a:pPr lvl="2" marL="975360" indent="-325120" defTabSz="233679">
              <a:spcBef>
                <a:spcPts val="1800"/>
              </a:spcBef>
              <a:buSzPct val="100000"/>
              <a:buAutoNum type="arabicPeriod" startAt="1"/>
              <a:defRPr sz="1840"/>
            </a:pPr>
            <a:r>
              <a:t>Navigate to desired top-level directory in </a:t>
            </a:r>
            <a:r>
              <a:rPr i="1"/>
              <a:t>terminal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t>(.NIX) or </a:t>
            </a:r>
            <a:r>
              <a:rPr i="1"/>
              <a:t>cmd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t>(Windows) using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cd </a:t>
            </a:r>
            <a:r>
              <a:t>command</a:t>
            </a:r>
          </a:p>
          <a:p>
            <a:pPr lvl="2" marL="975360" indent="-325120" defTabSz="233679">
              <a:spcBef>
                <a:spcPts val="1800"/>
              </a:spcBef>
              <a:buSzPct val="100000"/>
              <a:buAutoNum type="arabicPeriod" startAt="1"/>
              <a:defRPr sz="1840"/>
            </a:pPr>
            <a:r>
              <a:t>Type ‘jupyter notebook’ and press enter</a:t>
            </a:r>
          </a:p>
          <a:p>
            <a:pPr lvl="3" marL="0" indent="274320" defTabSz="233679">
              <a:spcBef>
                <a:spcPts val="1800"/>
              </a:spcBef>
              <a:buSzTx/>
              <a:buNone/>
              <a:defRPr sz="1840"/>
            </a:pPr>
            <a:r>
              <a:t>Method 2:  Anaconda desktop tool </a:t>
            </a:r>
          </a:p>
          <a:p>
            <a:pPr lvl="2" marL="975360" indent="-325120" defTabSz="233679">
              <a:spcBef>
                <a:spcPts val="1800"/>
              </a:spcBef>
              <a:buSzPct val="100000"/>
              <a:buAutoNum type="arabicPeriod" startAt="1"/>
              <a:defRPr sz="1840"/>
            </a:pPr>
            <a:r>
              <a:t>Launch (&amp; wait for it to load)</a:t>
            </a:r>
          </a:p>
          <a:p>
            <a:pPr lvl="2" marL="975360" indent="-325120" defTabSz="233679">
              <a:spcBef>
                <a:spcPts val="1800"/>
              </a:spcBef>
              <a:buSzPct val="100000"/>
              <a:buAutoNum type="arabicPeriod" startAt="1"/>
              <a:defRPr sz="1840"/>
            </a:pPr>
            <a:r>
              <a:t>Find ‘notebook’ and click ‘Launch’</a:t>
            </a:r>
          </a:p>
          <a:p>
            <a:pPr lvl="4" marL="1625600" indent="-325120" defTabSz="233679">
              <a:spcBef>
                <a:spcPts val="1800"/>
              </a:spcBef>
              <a:buSzPct val="100000"/>
              <a:buAutoNum type="arabicPeriod" startAt="1"/>
              <a:defRPr sz="1840"/>
            </a:pPr>
          </a:p>
          <a:p>
            <a:pPr lvl="3" marL="0" indent="274320" defTabSz="233679">
              <a:spcBef>
                <a:spcPts val="1800"/>
              </a:spcBef>
              <a:buSzTx/>
              <a:buNone/>
              <a:defRPr sz="1840"/>
            </a:pPr>
            <a:r>
              <a:t>Jupyter tutorial: </a:t>
            </a:r>
            <a:r>
              <a:rPr u="sng">
                <a:hlinkClick r:id="rId2" invalidUrl="" action="" tgtFrame="" tooltip="" history="1" highlightClick="0" endSnd="0"/>
              </a:rPr>
              <a:t>https://jupyter-notebook-beginner-guide.readthedocs.io/en/latest/execute.html</a:t>
            </a:r>
          </a:p>
          <a:p>
            <a:pPr lvl="3" marL="0" indent="274320" defTabSz="233679">
              <a:spcBef>
                <a:spcPts val="1800"/>
              </a:spcBef>
              <a:buSzTx/>
              <a:buNone/>
              <a:defRPr sz="1840"/>
            </a:pPr>
          </a:p>
        </p:txBody>
      </p:sp>
      <p:pic>
        <p:nvPicPr>
          <p:cNvPr id="134" name="Screen Shot 2016-10-15 at 11.42.4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4000" y="6343650"/>
            <a:ext cx="939800" cy="81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class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We did a lot! </a:t>
            </a:r>
          </a:p>
          <a:p>
            <a:pPr lvl="1"/>
            <a:r>
              <a:t>If you feel confused, that’s OK!!</a:t>
            </a:r>
          </a:p>
          <a:p>
            <a:pPr lvl="1"/>
            <a:r>
              <a:t>Just take a deep breath and remember that you’re learning a new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class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916431" indent="-458215" defTabSz="514095">
              <a:spcBef>
                <a:spcPts val="4000"/>
              </a:spcBef>
              <a:defRPr sz="4048"/>
            </a:pPr>
            <a:r>
              <a:t>We discussed some Python and general programming fundamentals: (basic_examples)</a:t>
            </a:r>
          </a:p>
          <a:p>
            <a:pPr lvl="2" marL="1374647" indent="-458215" defTabSz="514095">
              <a:spcBef>
                <a:spcPts val="4000"/>
              </a:spcBef>
              <a:defRPr sz="4048"/>
            </a:pPr>
            <a:r>
              <a:t>Variable assignment</a:t>
            </a:r>
          </a:p>
          <a:p>
            <a:pPr lvl="2" marL="1374647" indent="-458215" defTabSz="514095">
              <a:spcBef>
                <a:spcPts val="4000"/>
              </a:spcBef>
              <a:defRPr sz="4048"/>
            </a:pPr>
            <a:r>
              <a:t>Basic math</a:t>
            </a:r>
          </a:p>
          <a:p>
            <a:pPr lvl="2" marL="1374647" indent="-458215" defTabSz="514095">
              <a:spcBef>
                <a:spcPts val="4000"/>
              </a:spcBef>
              <a:defRPr sz="4048"/>
            </a:pPr>
            <a:r>
              <a:t>‘Lite’ string manipulation</a:t>
            </a:r>
          </a:p>
          <a:p>
            <a:pPr lvl="2" marL="1374647" indent="-458215" defTabSz="514095">
              <a:spcBef>
                <a:spcPts val="4000"/>
              </a:spcBef>
              <a:defRPr sz="4048"/>
            </a:pPr>
            <a:r>
              <a:t>Data structures - lists, dictionaries, and tuples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class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2" indent="-354076" defTabSz="397256">
              <a:spcBef>
                <a:spcPts val="3100"/>
              </a:spcBef>
              <a:defRPr sz="3128"/>
            </a:pPr>
            <a:r>
              <a:t>We also also went through an example (text_exercise)</a:t>
            </a:r>
          </a:p>
          <a:p>
            <a:pPr lvl="1" marL="708152" indent="-354076" defTabSz="397256">
              <a:spcBef>
                <a:spcPts val="3100"/>
              </a:spcBef>
              <a:defRPr sz="3128"/>
            </a:pPr>
            <a:r>
              <a:t>We used a list and a dictionary to: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count the number of times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that each name in a distinct set of names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appeared in a giant list of words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and outputted the counts for each word</a:t>
            </a:r>
          </a:p>
          <a:p>
            <a:pPr lvl="2" marL="1062227" indent="-354076" defTabSz="397256">
              <a:spcBef>
                <a:spcPts val="3100"/>
              </a:spcBef>
              <a:defRPr sz="3128"/>
            </a:pPr>
            <a:r>
              <a:t>preserving the ordering that we were given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class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</a:pPr>
            <a:r>
              <a:t>Question: how do we know that the set of names we were given to check was distinct?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