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90"/>
  </p:normalViewPr>
  <p:slideViewPr>
    <p:cSldViewPr snapToGrid="0" snapToObjects="1">
      <p:cViewPr varScale="1">
        <p:scale>
          <a:sx n="64" d="100"/>
          <a:sy n="64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linkedin.com/in/abelerma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python.org/" TargetMode="External"/><Relationship Id="rId3" Type="http://schemas.openxmlformats.org/officeDocument/2006/relationships/hyperlink" Target="https://en.wikipedia.org/wiki/Python_(programming_language)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jeffknupp.com/blog/2012/11/13/is-python-callbyvalue-or-callbyreference-neither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2-002_m_1869x1399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841" t="15349" b="9299"/>
          <a:stretch>
            <a:fillRect/>
          </a:stretch>
        </p:blipFill>
        <p:spPr>
          <a:xfrm>
            <a:off x="1346200" y="520700"/>
            <a:ext cx="10302687" cy="5860236"/>
          </a:xfrm>
          <a:prstGeom prst="rect">
            <a:avLst/>
          </a:prstGeom>
        </p:spPr>
      </p:pic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</a:t>
            </a:r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September 17th, 2016 Info Session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More on Python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0763" indent="-270763" defTabSz="303783">
              <a:spcBef>
                <a:spcPts val="2300"/>
              </a:spcBef>
              <a:defRPr sz="2391"/>
            </a:pPr>
            <a:r>
              <a:t>Some quick pros:</a:t>
            </a:r>
          </a:p>
          <a:p>
            <a:pPr marL="541527" lvl="1" indent="-270763" defTabSz="303783">
              <a:spcBef>
                <a:spcPts val="2300"/>
              </a:spcBef>
              <a:defRPr sz="2391"/>
            </a:pPr>
            <a:r>
              <a:t>Python is great for building a beta / prototyping ideas</a:t>
            </a:r>
          </a:p>
          <a:p>
            <a:pPr marL="812291" lvl="2" indent="-270763" defTabSz="303783">
              <a:spcBef>
                <a:spcPts val="2300"/>
              </a:spcBef>
              <a:defRPr sz="2391"/>
            </a:pPr>
            <a:r>
              <a:t>Deciding what model family you want to use</a:t>
            </a:r>
          </a:p>
          <a:p>
            <a:pPr marL="812291" lvl="2" indent="-270763" defTabSz="303783">
              <a:spcBef>
                <a:spcPts val="2300"/>
              </a:spcBef>
              <a:defRPr sz="2391"/>
            </a:pPr>
            <a:r>
              <a:t>Building a quick access portal for a salesperson, trader, etc. to use</a:t>
            </a:r>
          </a:p>
          <a:p>
            <a:pPr marL="812291" lvl="2" indent="-270763" defTabSz="303783">
              <a:spcBef>
                <a:spcPts val="2300"/>
              </a:spcBef>
              <a:defRPr sz="2391"/>
            </a:pPr>
            <a:r>
              <a:t>Generating an initial user base / revenue stream</a:t>
            </a:r>
          </a:p>
          <a:p>
            <a:pPr marL="541527" lvl="1" indent="-270763" defTabSz="303783">
              <a:spcBef>
                <a:spcPts val="2300"/>
              </a:spcBef>
              <a:defRPr sz="2391"/>
            </a:pPr>
            <a:r>
              <a:t>Why?</a:t>
            </a:r>
          </a:p>
          <a:p>
            <a:pPr marL="812291" lvl="2" indent="-270763" defTabSz="303783">
              <a:spcBef>
                <a:spcPts val="2300"/>
              </a:spcBef>
              <a:defRPr sz="2391"/>
            </a:pPr>
            <a:r>
              <a:t>Code is easy to read &amp; therefore easy to share with others</a:t>
            </a:r>
          </a:p>
          <a:p>
            <a:pPr marL="812291" lvl="2" indent="-270763" defTabSz="303783">
              <a:spcBef>
                <a:spcPts val="2300"/>
              </a:spcBef>
              <a:defRPr sz="2391"/>
            </a:pPr>
            <a:r>
              <a:t>No required declarations for memory and typing means less to write &amp; think about</a:t>
            </a:r>
          </a:p>
          <a:p>
            <a:pPr marL="812291" lvl="2" indent="-270763" defTabSz="303783">
              <a:spcBef>
                <a:spcPts val="2300"/>
              </a:spcBef>
              <a:defRPr sz="2391"/>
            </a:pPr>
            <a:r>
              <a:t>No waiting for compiles means you get immediate feedback even on a large code base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More on Python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8279" indent="-208279" defTabSz="233679">
              <a:spcBef>
                <a:spcPts val="1800"/>
              </a:spcBef>
              <a:defRPr sz="1840"/>
            </a:pPr>
            <a:r>
              <a:rPr dirty="0"/>
              <a:t>Some quick cons:</a:t>
            </a:r>
          </a:p>
          <a:p>
            <a:pPr marL="416559" lvl="1" indent="-208279" defTabSz="233679">
              <a:spcBef>
                <a:spcPts val="1800"/>
              </a:spcBef>
              <a:defRPr sz="1840"/>
            </a:pPr>
            <a:r>
              <a:rPr dirty="0"/>
              <a:t>Python can cause a lot of headaches in a complicated project</a:t>
            </a:r>
          </a:p>
          <a:p>
            <a:pPr marL="416559" lvl="1" indent="-208279" defTabSz="233679">
              <a:spcBef>
                <a:spcPts val="1800"/>
              </a:spcBef>
              <a:defRPr sz="1840"/>
            </a:pPr>
            <a:r>
              <a:rPr dirty="0"/>
              <a:t>Why? For the same reasons that it is great for prototyping:</a:t>
            </a:r>
          </a:p>
          <a:p>
            <a:pPr marL="624840" lvl="2" indent="-208279" defTabSz="233679">
              <a:spcBef>
                <a:spcPts val="1800"/>
              </a:spcBef>
              <a:defRPr sz="1840"/>
            </a:pPr>
            <a:r>
              <a:rPr dirty="0"/>
              <a:t>Code is easy to read &amp; therefore easy to share with others</a:t>
            </a:r>
          </a:p>
          <a:p>
            <a:pPr marL="833119" lvl="3" indent="-208279" defTabSz="233679">
              <a:spcBef>
                <a:spcPts val="1800"/>
              </a:spcBef>
              <a:defRPr sz="1840"/>
            </a:pPr>
            <a:r>
              <a:rPr dirty="0"/>
              <a:t>It’s easy to put a function call or other statement at the wrong indentation level</a:t>
            </a:r>
          </a:p>
          <a:p>
            <a:pPr marL="624840" lvl="2" indent="-208279" defTabSz="233679">
              <a:spcBef>
                <a:spcPts val="1800"/>
              </a:spcBef>
              <a:defRPr sz="1840"/>
            </a:pPr>
            <a:r>
              <a:rPr dirty="0"/>
              <a:t>No required declarations for memory and typing means less to write &amp; think about</a:t>
            </a:r>
          </a:p>
          <a:p>
            <a:pPr marL="833119" lvl="3" indent="-208279" defTabSz="233679">
              <a:spcBef>
                <a:spcPts val="1800"/>
              </a:spcBef>
              <a:defRPr sz="1840"/>
            </a:pPr>
            <a:r>
              <a:rPr dirty="0"/>
              <a:t>In general, Python is memory-expensive - it’s data structures have 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a lot </a:t>
            </a:r>
            <a:r>
              <a:rPr dirty="0"/>
              <a:t>of nice features, each of which takes up 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space</a:t>
            </a:r>
          </a:p>
          <a:p>
            <a:pPr marL="833119" lvl="3" indent="-208279" defTabSz="233679">
              <a:spcBef>
                <a:spcPts val="1800"/>
              </a:spcBef>
              <a:defRPr sz="1840"/>
            </a:pPr>
            <a:r>
              <a:rPr dirty="0"/>
              <a:t>It is 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not</a:t>
            </a:r>
            <a:r>
              <a:rPr dirty="0"/>
              <a:t> optimized for tail-recursion, which if you like to program in a functional style, is annoying</a:t>
            </a:r>
          </a:p>
          <a:p>
            <a:pPr marL="833119" lvl="3" indent="-208279" defTabSz="233679">
              <a:spcBef>
                <a:spcPts val="1800"/>
              </a:spcBef>
              <a:defRPr sz="1840"/>
            </a:pPr>
            <a:r>
              <a:rPr dirty="0"/>
              <a:t>Lack of typing can lead to 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all sorts </a:t>
            </a:r>
            <a:r>
              <a:rPr dirty="0"/>
              <a:t>of problems, especially when I/O is involved</a:t>
            </a:r>
            <a:endParaRPr dirty="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marL="624840" lvl="2" indent="-208279" defTabSz="233679">
              <a:spcBef>
                <a:spcPts val="1800"/>
              </a:spcBef>
              <a:defRPr sz="1840"/>
            </a:pPr>
            <a:r>
              <a:rPr dirty="0"/>
              <a:t>No waiting for compiles means you get immediate feedback even on a large code base</a:t>
            </a:r>
          </a:p>
          <a:p>
            <a:pPr marL="833119" lvl="3" indent="-208279" defTabSz="233679">
              <a:spcBef>
                <a:spcPts val="1800"/>
              </a:spcBef>
              <a:defRPr sz="1840"/>
            </a:pPr>
            <a:r>
              <a:rPr dirty="0"/>
              <a:t>A </a:t>
            </a:r>
            <a:r>
              <a:rPr/>
              <a:t>real </a:t>
            </a:r>
            <a:r>
              <a:rPr smtClean="0"/>
              <a:t>compile</a:t>
            </a:r>
            <a:r>
              <a:rPr lang="en-US" smtClean="0"/>
              <a:t>r</a:t>
            </a:r>
            <a:r>
              <a:rPr smtClean="0"/>
              <a:t> </a:t>
            </a:r>
            <a:r>
              <a:rPr dirty="0"/>
              <a:t>can catch many errors, + compilation makes code run faster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More on Python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Overall:</a:t>
            </a:r>
          </a:p>
          <a:p>
            <a:pPr lvl="1"/>
            <a:r>
              <a:t>Python is a very powerful language, is great for what it is, and is really useful to know if you plan on having a math-heavy career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rough outline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8040" indent="-328040" defTabSz="368045">
              <a:spcBef>
                <a:spcPts val="2800"/>
              </a:spcBef>
              <a:defRPr sz="2898"/>
            </a:pPr>
            <a:r>
              <a:t>The following slides will provide a </a:t>
            </a:r>
            <a:r>
              <a:rPr i="1"/>
              <a:t>rough </a:t>
            </a:r>
            <a:r>
              <a:t>estimate of what we will be working on </a:t>
            </a:r>
          </a:p>
          <a:p>
            <a:pPr marL="328040" indent="-328040" defTabSz="368045">
              <a:spcBef>
                <a:spcPts val="2800"/>
              </a:spcBef>
              <a:defRPr sz="2898"/>
            </a:pPr>
            <a:r>
              <a:t>This may change based on:</a:t>
            </a:r>
          </a:p>
          <a:p>
            <a:pPr marL="656081" lvl="1" indent="-328040" defTabSz="368045">
              <a:spcBef>
                <a:spcPts val="2800"/>
              </a:spcBef>
              <a:defRPr sz="2898"/>
            </a:pPr>
            <a:r>
              <a:t>Student requests</a:t>
            </a:r>
          </a:p>
          <a:p>
            <a:pPr marL="656081" lvl="1" indent="-328040" defTabSz="368045">
              <a:spcBef>
                <a:spcPts val="2800"/>
              </a:spcBef>
              <a:defRPr sz="2898"/>
            </a:pPr>
            <a:r>
              <a:t>Time taken to complete certain exercises </a:t>
            </a:r>
          </a:p>
          <a:p>
            <a:pPr marL="656081" lvl="1" indent="-328040" defTabSz="368045">
              <a:spcBef>
                <a:spcPts val="2800"/>
              </a:spcBef>
              <a:defRPr sz="2898"/>
            </a:pPr>
            <a:r>
              <a:t>I.e. if we run over time working on something really relevant, we will nix something that is less relevant</a:t>
            </a:r>
          </a:p>
          <a:p>
            <a:pPr marL="328040" indent="-328040" defTabSz="368045">
              <a:spcBef>
                <a:spcPts val="2800"/>
              </a:spcBef>
              <a:defRPr sz="2898"/>
            </a:pPr>
            <a:r>
              <a:t>The classes will be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very</a:t>
            </a:r>
            <a:r>
              <a:t> interactive, so come ready to code!</a:t>
            </a:r>
          </a:p>
          <a:p>
            <a:pPr marL="328040" indent="-328040" defTabSz="368045">
              <a:spcBef>
                <a:spcPts val="2800"/>
              </a:spcBef>
              <a:defRPr sz="2898"/>
            </a:pPr>
            <a:r>
              <a:t>I would like to leave time for periodic student presentations as well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session 1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1" indent="96011" defTabSz="245363">
              <a:spcBef>
                <a:spcPts val="1900"/>
              </a:spcBef>
              <a:buSzTx/>
              <a:buNone/>
              <a:defRPr sz="1932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Data Science and Python Fundamentals</a:t>
            </a:r>
          </a:p>
          <a:p>
            <a:pPr marL="437387" lvl="1" indent="-218693" defTabSz="245363">
              <a:spcBef>
                <a:spcPts val="1900"/>
              </a:spcBef>
              <a:defRPr sz="1932"/>
            </a:pPr>
            <a:r>
              <a:t>A quick overview of Data Science:</a:t>
            </a:r>
          </a:p>
          <a:p>
            <a:pPr marL="656081" lvl="2" indent="-218693" defTabSz="245363">
              <a:spcBef>
                <a:spcPts val="1900"/>
              </a:spcBef>
              <a:defRPr sz="1932"/>
            </a:pPr>
            <a:r>
              <a:t>Similarities and differences compared to other quantitative / programming-heavy fields</a:t>
            </a:r>
          </a:p>
          <a:p>
            <a:pPr marL="437387" lvl="1" indent="-218693" defTabSz="245363">
              <a:spcBef>
                <a:spcPts val="1900"/>
              </a:spcBef>
              <a:defRPr sz="1932"/>
            </a:pPr>
            <a:r>
              <a:t>Intro to Python:</a:t>
            </a:r>
          </a:p>
          <a:p>
            <a:pPr marL="656081" lvl="2" indent="-218693" defTabSz="245363">
              <a:spcBef>
                <a:spcPts val="1900"/>
              </a:spcBef>
              <a:defRPr sz="1932"/>
            </a:pPr>
            <a:r>
              <a:t>Language fundamentals</a:t>
            </a:r>
          </a:p>
          <a:p>
            <a:pPr marL="656081" lvl="2" indent="-218693" defTabSz="245363">
              <a:spcBef>
                <a:spcPts val="1900"/>
              </a:spcBef>
              <a:defRPr sz="1932"/>
            </a:pPr>
            <a:r>
              <a:t>Development environments &amp; code packaging: Jupyer Notebook; module &amp; package creation</a:t>
            </a:r>
          </a:p>
          <a:p>
            <a:pPr marL="656081" lvl="2" indent="-218693" defTabSz="245363">
              <a:spcBef>
                <a:spcPts val="1900"/>
              </a:spcBef>
              <a:defRPr sz="1932"/>
            </a:pPr>
            <a:r>
              <a:t>Syntax and coding style: subroutine-ing your code</a:t>
            </a:r>
          </a:p>
          <a:p>
            <a:pPr marL="656081" lvl="2" indent="-218693" defTabSz="245363">
              <a:spcBef>
                <a:spcPts val="1900"/>
              </a:spcBef>
              <a:defRPr sz="1932"/>
            </a:pPr>
            <a:r>
              <a:t>Data structures</a:t>
            </a:r>
          </a:p>
          <a:p>
            <a:pPr marL="656081" lvl="2" indent="-218693" defTabSz="245363">
              <a:spcBef>
                <a:spcPts val="1900"/>
              </a:spcBef>
              <a:defRPr sz="1932"/>
            </a:pPr>
            <a:r>
              <a:t>Data analysis libraries (Pandas, Numpy, statsmodels, scikitlearn)</a:t>
            </a:r>
          </a:p>
          <a:p>
            <a:pPr marL="656081" lvl="2" indent="-218693" defTabSz="245363">
              <a:spcBef>
                <a:spcPts val="1900"/>
              </a:spcBef>
              <a:defRPr sz="1932"/>
            </a:pPr>
            <a:r>
              <a:t>Visualization via the Bokeh package</a:t>
            </a:r>
          </a:p>
          <a:p>
            <a:pPr marL="437387" lvl="1" indent="-218693" defTabSz="245363">
              <a:spcBef>
                <a:spcPts val="1900"/>
              </a:spcBef>
              <a:defRPr sz="1932"/>
            </a:pPr>
            <a:r>
              <a:t>Practice exercises 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session 2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1" indent="91440" defTabSz="233679">
              <a:spcBef>
                <a:spcPts val="1800"/>
              </a:spcBef>
              <a:buSzTx/>
              <a:buNone/>
              <a:defRPr sz="184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Stock Price Prediction</a:t>
            </a:r>
          </a:p>
          <a:p>
            <a:pPr marL="416559" lvl="1" indent="-208279" defTabSz="233679">
              <a:spcBef>
                <a:spcPts val="1800"/>
              </a:spcBef>
              <a:defRPr sz="1840"/>
            </a:pPr>
            <a:r>
              <a:t>Gathering data</a:t>
            </a:r>
          </a:p>
          <a:p>
            <a:pPr marL="624840" lvl="2" indent="-208279" defTabSz="233679">
              <a:spcBef>
                <a:spcPts val="1800"/>
              </a:spcBef>
              <a:defRPr sz="1840"/>
            </a:pPr>
            <a:r>
              <a:t>Basic file I/O via built-in libraries as well as Pandas</a:t>
            </a:r>
          </a:p>
          <a:p>
            <a:pPr marL="833119" lvl="3" indent="-208279" defTabSz="233679">
              <a:spcBef>
                <a:spcPts val="1800"/>
              </a:spcBef>
              <a:defRPr sz="1840"/>
            </a:pPr>
            <a:r>
              <a:t>If time allows, may touch on web options; i.e. API stream and/or web scraping</a:t>
            </a:r>
          </a:p>
          <a:p>
            <a:pPr marL="624840" lvl="2" indent="-208279" defTabSz="233679">
              <a:spcBef>
                <a:spcPts val="1800"/>
              </a:spcBef>
              <a:defRPr sz="1840"/>
            </a:pPr>
            <a:r>
              <a:t>Cleansing &amp; indexing </a:t>
            </a:r>
          </a:p>
          <a:p>
            <a:pPr marL="624840" lvl="2" indent="-208279" defTabSz="233679">
              <a:spcBef>
                <a:spcPts val="1800"/>
              </a:spcBef>
              <a:defRPr sz="1840"/>
            </a:pPr>
            <a:r>
              <a:t>Feature building - adding depth to our data</a:t>
            </a:r>
          </a:p>
          <a:p>
            <a:pPr marL="416559" lvl="1" indent="-208279" defTabSz="233679">
              <a:spcBef>
                <a:spcPts val="1800"/>
              </a:spcBef>
              <a:defRPr sz="1840"/>
            </a:pPr>
            <a:r>
              <a:t>Modeling</a:t>
            </a:r>
          </a:p>
          <a:p>
            <a:pPr marL="624840" lvl="2" indent="-208279" defTabSz="233679">
              <a:spcBef>
                <a:spcPts val="1800"/>
              </a:spcBef>
              <a:defRPr sz="1840"/>
            </a:pPr>
            <a:r>
              <a:t>statsmodels vs scikitlearn</a:t>
            </a:r>
          </a:p>
          <a:p>
            <a:pPr marL="624840" lvl="2" indent="-208279" defTabSz="233679">
              <a:spcBef>
                <a:spcPts val="1800"/>
              </a:spcBef>
              <a:defRPr sz="1840"/>
            </a:pPr>
            <a:r>
              <a:t>Regression &amp; autoregression</a:t>
            </a:r>
          </a:p>
          <a:p>
            <a:pPr marL="624840" lvl="2" indent="-208279" defTabSz="233679">
              <a:spcBef>
                <a:spcPts val="1800"/>
              </a:spcBef>
              <a:defRPr sz="1840"/>
            </a:pPr>
            <a:r>
              <a:t>Brownian motion (+ Monte Carlo simulation)</a:t>
            </a:r>
          </a:p>
          <a:p>
            <a:pPr marL="624840" lvl="2" indent="-208279" defTabSz="233679">
              <a:spcBef>
                <a:spcPts val="1800"/>
              </a:spcBef>
              <a:defRPr sz="1840"/>
            </a:pPr>
            <a:r>
              <a:t>A brief exploration of tree-based methods</a:t>
            </a:r>
          </a:p>
          <a:p>
            <a:pPr marL="416559" lvl="1" indent="-208279" defTabSz="233679">
              <a:spcBef>
                <a:spcPts val="1800"/>
              </a:spcBef>
              <a:defRPr sz="1840"/>
            </a:pPr>
            <a:r>
              <a:t>Model interpretation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session 3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1" indent="171450" defTabSz="438150">
              <a:spcBef>
                <a:spcPts val="3400"/>
              </a:spcBef>
              <a:buSzTx/>
              <a:buNone/>
              <a:defRPr sz="345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Derivatives Pricing</a:t>
            </a:r>
          </a:p>
          <a:p>
            <a:pPr marL="781050" lvl="1" indent="-390525" defTabSz="438150">
              <a:spcBef>
                <a:spcPts val="3400"/>
              </a:spcBef>
              <a:defRPr sz="3450"/>
            </a:pPr>
            <a:r>
              <a:t>A brief look at interest rate forecasting</a:t>
            </a:r>
          </a:p>
          <a:p>
            <a:pPr marL="781050" lvl="1" indent="-390525" defTabSz="438150">
              <a:spcBef>
                <a:spcPts val="3400"/>
              </a:spcBef>
              <a:defRPr sz="3450"/>
            </a:pPr>
            <a:r>
              <a:t>Options valuation</a:t>
            </a:r>
          </a:p>
          <a:p>
            <a:pPr marL="1171575" lvl="2" indent="-390525" defTabSz="438150">
              <a:spcBef>
                <a:spcPts val="3400"/>
              </a:spcBef>
              <a:defRPr sz="3450"/>
            </a:pPr>
            <a:r>
              <a:t>European </a:t>
            </a:r>
          </a:p>
          <a:p>
            <a:pPr marL="1171575" lvl="2" indent="-390525" defTabSz="438150">
              <a:spcBef>
                <a:spcPts val="3400"/>
              </a:spcBef>
              <a:defRPr sz="3450"/>
            </a:pPr>
            <a:r>
              <a:t>American</a:t>
            </a:r>
          </a:p>
          <a:p>
            <a:pPr marL="781050" lvl="1" indent="-390525" defTabSz="438150">
              <a:spcBef>
                <a:spcPts val="3400"/>
              </a:spcBef>
              <a:defRPr sz="3450"/>
            </a:pPr>
            <a:r>
              <a:t>Predicting options prices using our stock and interest rate models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session 3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1" indent="118871" defTabSz="303783">
              <a:spcBef>
                <a:spcPts val="2300"/>
              </a:spcBef>
              <a:buSzTx/>
              <a:buNone/>
              <a:defRPr sz="2391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Putting it all together</a:t>
            </a:r>
          </a:p>
          <a:p>
            <a:pPr marL="0" lvl="1" indent="118871" defTabSz="303783">
              <a:spcBef>
                <a:spcPts val="2300"/>
              </a:spcBef>
              <a:buSzTx/>
              <a:buNone/>
              <a:defRPr sz="2391"/>
            </a:pPr>
            <a:r>
              <a:t>Assemble all of our functions into a complete options pricing program</a:t>
            </a:r>
          </a:p>
          <a:p>
            <a:pPr marL="812291" lvl="2" indent="-270763" defTabSz="303783">
              <a:spcBef>
                <a:spcPts val="2300"/>
              </a:spcBef>
              <a:buClr>
                <a:srgbClr val="535353"/>
              </a:buClr>
              <a:defRPr sz="2391"/>
            </a:pPr>
            <a:r>
              <a:t>Making an importable package out of our functions</a:t>
            </a:r>
          </a:p>
          <a:p>
            <a:pPr marL="0" lvl="1" indent="118871" defTabSz="303783">
              <a:spcBef>
                <a:spcPts val="2300"/>
              </a:spcBef>
              <a:buSzTx/>
              <a:buNone/>
              <a:defRPr sz="2391"/>
            </a:pPr>
            <a:r>
              <a:t>Make program accessible via a simple web UI</a:t>
            </a:r>
          </a:p>
          <a:p>
            <a:pPr marL="541527" lvl="1" indent="-270763" defTabSz="303783">
              <a:spcBef>
                <a:spcPts val="2300"/>
              </a:spcBef>
              <a:buClr>
                <a:srgbClr val="535353"/>
              </a:buClr>
              <a:defRPr sz="2391"/>
            </a:pPr>
            <a:r>
              <a:t>A quick primer on HTML</a:t>
            </a:r>
          </a:p>
          <a:p>
            <a:pPr marL="541527" lvl="1" indent="-270763" defTabSz="303783">
              <a:spcBef>
                <a:spcPts val="2300"/>
              </a:spcBef>
              <a:buClr>
                <a:srgbClr val="535353"/>
              </a:buClr>
              <a:defRPr sz="2391"/>
            </a:pPr>
            <a:r>
              <a:t>Embedding our plots in an HTML doc</a:t>
            </a:r>
          </a:p>
          <a:p>
            <a:pPr marL="541527" lvl="1" indent="-270763" defTabSz="303783">
              <a:spcBef>
                <a:spcPts val="2300"/>
              </a:spcBef>
              <a:buClr>
                <a:srgbClr val="535353"/>
              </a:buClr>
              <a:defRPr sz="2391"/>
            </a:pPr>
            <a:r>
              <a:t>Hosting a web page from a local machine</a:t>
            </a:r>
          </a:p>
          <a:p>
            <a:pPr marL="0" lvl="1" indent="118871" defTabSz="303783">
              <a:spcBef>
                <a:spcPts val="2300"/>
              </a:spcBef>
              <a:buSzTx/>
              <a:buNone/>
              <a:defRPr sz="2391"/>
            </a:pPr>
            <a:r>
              <a:t>Presentation by a few students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Closing thoughts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60222" lvl="1" indent="-380111" defTabSz="426466">
              <a:spcBef>
                <a:spcPts val="3300"/>
              </a:spcBef>
              <a:defRPr sz="3358"/>
            </a:pPr>
            <a:r>
              <a:t>In summation, this seminar will cover:</a:t>
            </a:r>
          </a:p>
          <a:p>
            <a:pPr marL="1140333" lvl="2" indent="-380111" defTabSz="426466">
              <a:spcBef>
                <a:spcPts val="3300"/>
              </a:spcBef>
              <a:defRPr sz="3358"/>
            </a:pPr>
            <a:r>
              <a:t>Programming in Python</a:t>
            </a:r>
          </a:p>
          <a:p>
            <a:pPr marL="1140333" lvl="2" indent="-380111" defTabSz="426466">
              <a:spcBef>
                <a:spcPts val="3300"/>
              </a:spcBef>
              <a:defRPr sz="3358"/>
            </a:pPr>
            <a:r>
              <a:t>Implementing some financial models</a:t>
            </a:r>
          </a:p>
          <a:p>
            <a:pPr marL="1140333" lvl="2" indent="-380111" defTabSz="426466">
              <a:spcBef>
                <a:spcPts val="3300"/>
              </a:spcBef>
              <a:defRPr sz="3358"/>
            </a:pPr>
            <a:r>
              <a:t>A tad bit of machine learning</a:t>
            </a:r>
          </a:p>
          <a:p>
            <a:pPr marL="1140333" lvl="2" indent="-380111" defTabSz="426466">
              <a:spcBef>
                <a:spcPts val="3300"/>
              </a:spcBef>
              <a:defRPr sz="3358"/>
            </a:pPr>
            <a:r>
              <a:t>Some other things, like </a:t>
            </a:r>
            <a:r>
              <a:rPr i="1"/>
              <a:t>light</a:t>
            </a:r>
            <a:r>
              <a:t>: fronted development, data engineering, presentation skills</a:t>
            </a:r>
          </a:p>
          <a:p>
            <a:pPr marL="1140333" lvl="2" indent="-380111" defTabSz="426466">
              <a:spcBef>
                <a:spcPts val="3300"/>
              </a:spcBef>
              <a:defRPr sz="3358"/>
            </a:pPr>
            <a:r>
              <a:t>Hopefully some networking as well!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Overview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MSQF club: thank you for sponsoring!</a:t>
            </a:r>
          </a:p>
          <a:p>
            <a:r>
              <a:t>About the seminar:</a:t>
            </a:r>
          </a:p>
          <a:p>
            <a:pPr lvl="1"/>
            <a:r>
              <a:t>4, 2-hour sessions through October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about me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0763" indent="-270763" defTabSz="303783">
              <a:spcBef>
                <a:spcPts val="2300"/>
              </a:spcBef>
              <a:defRPr sz="2391"/>
            </a:pPr>
            <a:r>
              <a:t>Fordham MSQF alumnus, cohort 6</a:t>
            </a:r>
          </a:p>
          <a:p>
            <a:pPr marL="270763" indent="-270763" defTabSz="303783">
              <a:spcBef>
                <a:spcPts val="2300"/>
              </a:spcBef>
              <a:defRPr sz="2391"/>
            </a:pPr>
            <a:r>
              <a:t>Current role: Data Scientist at Kidpik</a:t>
            </a:r>
          </a:p>
          <a:p>
            <a:pPr marL="270763" indent="-270763" defTabSz="303783">
              <a:spcBef>
                <a:spcPts val="2300"/>
              </a:spcBef>
              <a:defRPr sz="2391"/>
            </a:pPr>
            <a:r>
              <a:t>Previous experience:</a:t>
            </a:r>
          </a:p>
          <a:p>
            <a:pPr marL="541527" lvl="1" indent="-270763" defTabSz="303783">
              <a:spcBef>
                <a:spcPts val="2300"/>
              </a:spcBef>
              <a:defRPr sz="2391"/>
            </a:pPr>
            <a:r>
              <a:t>Dun &amp; Bradstreet</a:t>
            </a:r>
          </a:p>
          <a:p>
            <a:pPr marL="541527" lvl="1" indent="-270763" defTabSz="303783">
              <a:spcBef>
                <a:spcPts val="2300"/>
              </a:spcBef>
              <a:defRPr sz="2391"/>
            </a:pPr>
            <a:r>
              <a:t>AD/FIN (adtech startup)</a:t>
            </a:r>
          </a:p>
          <a:p>
            <a:pPr marL="541527" lvl="1" indent="-270763" defTabSz="303783">
              <a:spcBef>
                <a:spcPts val="2300"/>
              </a:spcBef>
              <a:defRPr sz="2391"/>
            </a:pPr>
            <a:r>
              <a:t>GreenPoint Global</a:t>
            </a:r>
          </a:p>
          <a:p>
            <a:pPr marL="541527" lvl="1" indent="-270763" defTabSz="303783">
              <a:spcBef>
                <a:spcPts val="2300"/>
              </a:spcBef>
              <a:defRPr sz="2391"/>
            </a:pPr>
            <a:r>
              <a:t>Other: web development, math tutoring, </a:t>
            </a:r>
            <a:r>
              <a:rPr i="1"/>
              <a:t>light</a:t>
            </a:r>
            <a:r>
              <a:t> production assistant work</a:t>
            </a:r>
          </a:p>
          <a:p>
            <a:pPr marL="270763" indent="-270763" defTabSz="303783">
              <a:spcBef>
                <a:spcPts val="2300"/>
              </a:spcBef>
              <a:defRPr sz="2391"/>
            </a:pPr>
            <a:r>
              <a:t>Other interests: guitar, skiing, poker</a:t>
            </a:r>
          </a:p>
          <a:p>
            <a:pPr marL="270763" indent="-270763" defTabSz="303783">
              <a:spcBef>
                <a:spcPts val="2300"/>
              </a:spcBef>
              <a:defRPr sz="2391"/>
            </a:pPr>
            <a:r>
              <a:rPr u="sng">
                <a:hlinkClick r:id="rId2"/>
              </a:rPr>
              <a:t>https://www.linkedin.com/in/abelerman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will cover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science with Python</a:t>
            </a:r>
          </a:p>
          <a:p>
            <a:r>
              <a:t>What does this mean?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science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0763" indent="-270763" defTabSz="303783">
              <a:spcBef>
                <a:spcPts val="2300"/>
              </a:spcBef>
              <a:defRPr sz="2391"/>
            </a:pPr>
            <a:r>
              <a:t>Data Science: ‘deriving insights from data’</a:t>
            </a:r>
          </a:p>
          <a:p>
            <a:pPr marL="270763" indent="-270763" defTabSz="303783">
              <a:spcBef>
                <a:spcPts val="2300"/>
              </a:spcBef>
              <a:defRPr sz="2391"/>
            </a:pPr>
            <a:r>
              <a:t>It’s a large, umbrella term that encompasses many different skill sets, like:</a:t>
            </a:r>
          </a:p>
          <a:p>
            <a:pPr marL="541527" lvl="1" indent="-270763" defTabSz="303783">
              <a:spcBef>
                <a:spcPts val="2300"/>
              </a:spcBef>
              <a:defRPr sz="2391"/>
            </a:pPr>
            <a:r>
              <a:t>Software engineering</a:t>
            </a:r>
          </a:p>
          <a:p>
            <a:pPr marL="541527" lvl="1" indent="-270763" defTabSz="303783">
              <a:spcBef>
                <a:spcPts val="2300"/>
              </a:spcBef>
              <a:defRPr sz="2391"/>
            </a:pPr>
            <a:r>
              <a:t>Data engineering</a:t>
            </a:r>
          </a:p>
          <a:p>
            <a:pPr marL="541527" lvl="1" indent="-270763" defTabSz="303783">
              <a:spcBef>
                <a:spcPts val="2300"/>
              </a:spcBef>
              <a:defRPr sz="2391"/>
            </a:pPr>
            <a:r>
              <a:t>Network infrastructure &amp; hardware</a:t>
            </a:r>
          </a:p>
          <a:p>
            <a:pPr marL="541527" lvl="1" indent="-270763" defTabSz="303783">
              <a:spcBef>
                <a:spcPts val="2300"/>
              </a:spcBef>
              <a:defRPr sz="2391"/>
            </a:pPr>
            <a:r>
              <a:t>Model research and development (quantitative research)</a:t>
            </a:r>
          </a:p>
          <a:p>
            <a:pPr marL="541527" lvl="1" indent="-270763" defTabSz="303783">
              <a:spcBef>
                <a:spcPts val="2300"/>
              </a:spcBef>
              <a:defRPr sz="2391"/>
            </a:pPr>
            <a:r>
              <a:t>Model implementation (quantitative development)</a:t>
            </a:r>
          </a:p>
          <a:p>
            <a:pPr marL="541527" lvl="1" indent="-270763" defTabSz="303783">
              <a:spcBef>
                <a:spcPts val="2300"/>
              </a:spcBef>
              <a:defRPr sz="2391"/>
            </a:pPr>
            <a:r>
              <a:t>Model usage (quant / data analysis)</a:t>
            </a:r>
          </a:p>
          <a:p>
            <a:pPr marL="541527" lvl="1" indent="-270763" defTabSz="303783">
              <a:spcBef>
                <a:spcPts val="2300"/>
              </a:spcBef>
              <a:defRPr sz="2391"/>
            </a:pPr>
            <a:r>
              <a:t>Data visualization (frontend software engineering)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More on Data science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5318" indent="-385318" defTabSz="432308">
              <a:spcBef>
                <a:spcPts val="3400"/>
              </a:spcBef>
              <a:defRPr sz="3404"/>
            </a:pPr>
            <a:r>
              <a:t>The Data Science perspective, to me, means working through the lens provided by the following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core pillars</a:t>
            </a:r>
            <a:r>
              <a:t>:</a:t>
            </a:r>
          </a:p>
          <a:p>
            <a:pPr marL="770636" lvl="1" indent="-385318" defTabSz="432308">
              <a:spcBef>
                <a:spcPts val="3400"/>
              </a:spcBef>
              <a:defRPr sz="3404"/>
            </a:pPr>
            <a:r>
              <a:t>Understanding your problem space: translating ideas into products</a:t>
            </a:r>
          </a:p>
          <a:p>
            <a:pPr marL="770636" lvl="1" indent="-385318" defTabSz="432308">
              <a:spcBef>
                <a:spcPts val="3400"/>
              </a:spcBef>
              <a:defRPr sz="3404"/>
            </a:pPr>
            <a:r>
              <a:t>Data engineering: building a solid data pipeline</a:t>
            </a:r>
          </a:p>
          <a:p>
            <a:pPr marL="770636" lvl="1" indent="-385318" defTabSz="432308">
              <a:spcBef>
                <a:spcPts val="3400"/>
              </a:spcBef>
              <a:defRPr sz="3404"/>
            </a:pPr>
            <a:r>
              <a:t>Modeling: choosing your tools and interpreting results</a:t>
            </a:r>
          </a:p>
          <a:p>
            <a:pPr marL="770636" lvl="1" indent="-385318" defTabSz="432308">
              <a:spcBef>
                <a:spcPts val="3400"/>
              </a:spcBef>
              <a:defRPr sz="3404"/>
            </a:pPr>
            <a:r>
              <a:t>Reporting: visualization, making your functionality available to others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1178" indent="-281178" defTabSz="315468">
              <a:spcBef>
                <a:spcPts val="2400"/>
              </a:spcBef>
              <a:defRPr sz="2484"/>
            </a:pPr>
            <a:r>
              <a:t>From the docs:</a:t>
            </a:r>
          </a:p>
          <a:p>
            <a:pPr marL="562356" lvl="1" indent="-281178" defTabSz="315468">
              <a:spcBef>
                <a:spcPts val="2400"/>
              </a:spcBef>
              <a:defRPr sz="2484"/>
            </a:pPr>
            <a:r>
              <a:t>“Python is a programming language that lets you work quickly and integrate systems more effectively”</a:t>
            </a:r>
          </a:p>
          <a:p>
            <a:pPr marL="562356" lvl="1" indent="-281178" defTabSz="315468">
              <a:spcBef>
                <a:spcPts val="2400"/>
              </a:spcBef>
              <a:defRPr sz="2484"/>
            </a:pPr>
            <a:r>
              <a:rPr u="sng">
                <a:hlinkClick r:id="rId2"/>
              </a:rPr>
              <a:t>https://www.python.org/</a:t>
            </a:r>
          </a:p>
          <a:p>
            <a:pPr marL="281178" indent="-281178" defTabSz="315468">
              <a:spcBef>
                <a:spcPts val="2400"/>
              </a:spcBef>
              <a:defRPr sz="2484"/>
            </a:pPr>
            <a:r>
              <a:t>From Wikipedia:</a:t>
            </a:r>
          </a:p>
          <a:p>
            <a:pPr marL="562356" lvl="1" indent="-281178" defTabSz="315468">
              <a:spcBef>
                <a:spcPts val="2400"/>
              </a:spcBef>
              <a:defRPr sz="2484"/>
            </a:pPr>
            <a:r>
              <a:t>“Python is a widely used high-level, general-purpose, interpreted, dynamic programming language”</a:t>
            </a:r>
          </a:p>
          <a:p>
            <a:pPr marL="562356" lvl="1" indent="-281178" defTabSz="315468">
              <a:spcBef>
                <a:spcPts val="2400"/>
              </a:spcBef>
              <a:defRPr sz="2484"/>
            </a:pPr>
            <a:r>
              <a:t>“Its design philosophy emphasizes code readability, and its syntax allows programmers to express concepts in fewer lines of code than possible in languages such as C++ or Java”</a:t>
            </a:r>
          </a:p>
          <a:p>
            <a:pPr marL="562356" lvl="1" indent="-281178" defTabSz="315468">
              <a:spcBef>
                <a:spcPts val="2400"/>
              </a:spcBef>
              <a:defRPr sz="2484"/>
            </a:pPr>
            <a:r>
              <a:rPr u="sng">
                <a:hlinkClick r:id="rId3"/>
              </a:rPr>
              <a:t>https://en.wikipedia.org/wiki/Python_(programming_language)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More on Python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7212" indent="-307212" defTabSz="344677">
              <a:spcBef>
                <a:spcPts val="2700"/>
              </a:spcBef>
              <a:defRPr sz="2714"/>
            </a:pPr>
            <a:r>
              <a:t>High-level, general-purpose, interpreted, dynamic programming language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means…</a:t>
            </a:r>
          </a:p>
          <a:p>
            <a:pPr marL="614425" lvl="1" indent="-307212" defTabSz="344677">
              <a:spcBef>
                <a:spcPts val="2700"/>
              </a:spcBef>
              <a:defRPr sz="2714"/>
            </a:pPr>
            <a:r>
              <a:t>High level: on a scale of (1) bits to literature (10) , Python scores pretty high, higher than Java, which scores higher than C++</a:t>
            </a:r>
          </a:p>
          <a:p>
            <a:pPr marL="921638" lvl="2" indent="-307212" defTabSz="344677">
              <a:spcBef>
                <a:spcPts val="2700"/>
              </a:spcBef>
              <a:defRPr sz="2714"/>
            </a:pPr>
            <a:r>
              <a:t>Code blocks / scope is specified via indentation (no curly brackets required)</a:t>
            </a:r>
          </a:p>
          <a:p>
            <a:pPr marL="921638" lvl="2" indent="-307212" defTabSz="344677">
              <a:spcBef>
                <a:spcPts val="2700"/>
              </a:spcBef>
              <a:defRPr sz="2714"/>
            </a:pPr>
            <a:r>
              <a:t>Type declarations not required (</a:t>
            </a:r>
            <a:r>
              <a:rPr i="1"/>
              <a:t>dynamic: a variable’s type can change)</a:t>
            </a:r>
          </a:p>
          <a:p>
            <a:pPr marL="921638" lvl="2" indent="-307212" defTabSz="344677">
              <a:spcBef>
                <a:spcPts val="2700"/>
              </a:spcBef>
              <a:defRPr sz="2714"/>
            </a:pPr>
            <a:r>
              <a:t>Memory declarations not required (Python is ‘call by object reference’)</a:t>
            </a:r>
          </a:p>
          <a:p>
            <a:pPr marL="1228851" lvl="3" indent="-307212" defTabSz="344677">
              <a:spcBef>
                <a:spcPts val="2700"/>
              </a:spcBef>
              <a:defRPr sz="2714"/>
            </a:pPr>
            <a:r>
              <a:rPr u="sng">
                <a:hlinkClick r:id="rId2"/>
              </a:rPr>
              <a:t>https://jeffknupp.com/blog/2012/11/13/is-python-callbyvalue-or-callbyreference-neither/</a:t>
            </a:r>
          </a:p>
          <a:p>
            <a:pPr marL="921638" lvl="2" indent="-307212" defTabSz="344677">
              <a:spcBef>
                <a:spcPts val="2700"/>
              </a:spcBef>
              <a:defRPr sz="2714"/>
            </a:pPr>
            <a:r>
              <a:t>Interpreted: compiled at runtime, no waiting for compilation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More on Python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8040" indent="-328040" defTabSz="368045">
              <a:spcBef>
                <a:spcPts val="2800"/>
              </a:spcBef>
              <a:defRPr sz="2898"/>
            </a:pPr>
            <a:r>
              <a:t>High-level, general-purpose, interpreted, dynamic programming language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means…</a:t>
            </a:r>
          </a:p>
          <a:p>
            <a:pPr marL="656081" lvl="1" indent="-328040" defTabSz="368045">
              <a:spcBef>
                <a:spcPts val="2800"/>
              </a:spcBef>
              <a:defRPr sz="2898"/>
            </a:pPr>
            <a:r>
              <a:t>General purpose: you can do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a lot</a:t>
            </a:r>
            <a:r>
              <a:t> with it</a:t>
            </a:r>
          </a:p>
          <a:p>
            <a:pPr marL="984122" lvl="2" indent="-328040" defTabSz="368045">
              <a:spcBef>
                <a:spcPts val="2800"/>
              </a:spcBef>
              <a:defRPr sz="2898"/>
            </a:pPr>
            <a:r>
              <a:t>Web-app backend &amp; server process management</a:t>
            </a:r>
          </a:p>
          <a:p>
            <a:pPr marL="984122" lvl="2" indent="-328040" defTabSz="368045">
              <a:spcBef>
                <a:spcPts val="2800"/>
              </a:spcBef>
              <a:defRPr sz="2898"/>
            </a:pPr>
            <a:r>
              <a:t>Web scraping &amp; data gathering</a:t>
            </a:r>
          </a:p>
          <a:p>
            <a:pPr marL="984122" lvl="2" indent="-328040" defTabSz="368045">
              <a:spcBef>
                <a:spcPts val="2800"/>
              </a:spcBef>
              <a:defRPr sz="2898"/>
            </a:pPr>
            <a:r>
              <a:t>Data engineering; accessing SQL, HDFS &amp; other databases</a:t>
            </a:r>
          </a:p>
          <a:p>
            <a:pPr marL="984122" lvl="2" indent="-328040" defTabSz="368045">
              <a:spcBef>
                <a:spcPts val="2800"/>
              </a:spcBef>
              <a:defRPr sz="2898"/>
            </a:pPr>
            <a:r>
              <a:t>Modeling: classic stats, Monte Carlo, machine learning</a:t>
            </a:r>
          </a:p>
          <a:p>
            <a:pPr marL="984122" lvl="2" indent="-328040" defTabSz="368045">
              <a:spcBef>
                <a:spcPts val="2800"/>
              </a:spcBef>
              <a:defRPr sz="2898"/>
            </a:pPr>
            <a:r>
              <a:t>Data visualization (d3 integration - Bokeh)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1086</Words>
  <Application>Microsoft Macintosh PowerPoint</Application>
  <PresentationFormat>Custom</PresentationFormat>
  <Paragraphs>140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Gill Sans Light</vt:lpstr>
      <vt:lpstr>Gill Sans SemiBold</vt:lpstr>
      <vt:lpstr>Helvetica Neue</vt:lpstr>
      <vt:lpstr>Showroom</vt:lpstr>
      <vt:lpstr>Python </vt:lpstr>
      <vt:lpstr>Overview</vt:lpstr>
      <vt:lpstr>about me</vt:lpstr>
      <vt:lpstr>What we will cover</vt:lpstr>
      <vt:lpstr>data science</vt:lpstr>
      <vt:lpstr>More on Data science</vt:lpstr>
      <vt:lpstr>Python</vt:lpstr>
      <vt:lpstr>More on Python</vt:lpstr>
      <vt:lpstr>More on Python</vt:lpstr>
      <vt:lpstr>More on Python</vt:lpstr>
      <vt:lpstr>More on Python</vt:lpstr>
      <vt:lpstr>More on Python</vt:lpstr>
      <vt:lpstr>rough outline</vt:lpstr>
      <vt:lpstr>session 1</vt:lpstr>
      <vt:lpstr>session 2</vt:lpstr>
      <vt:lpstr>session 3</vt:lpstr>
      <vt:lpstr>session 3</vt:lpstr>
      <vt:lpstr>Closing thoughts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cp:lastModifiedBy>Abe Lerman</cp:lastModifiedBy>
  <cp:revision>1</cp:revision>
  <dcterms:modified xsi:type="dcterms:W3CDTF">2017-01-10T17:40:10Z</dcterms:modified>
</cp:coreProperties>
</file>