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-002_m_1869x139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r="0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8045">
              <a:defRPr sz="2300"/>
            </a:pPr>
            <a:r>
              <a:t>October 29th, 2016</a:t>
            </a:r>
          </a:p>
          <a:p>
            <a:pPr defTabSz="368045">
              <a:defRPr sz="2300"/>
            </a:pPr>
            <a:r>
              <a:t>Session 4</a:t>
            </a:r>
          </a:p>
          <a:p>
            <a:pPr defTabSz="368045">
              <a:defRPr sz="2300"/>
            </a:pPr>
            <a:r>
              <a:t>Fordham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Recapping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Going further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Correlation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Exercise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Feature Building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Exercise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OLS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Great job!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 want to thank you all for your participation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We’ve covered a LOT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 know not all of this was easy, and that at times (maybe the whole time?) we were moving very fast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covered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Ideally, this would be a class that lasted for 12 weeks and not 4, for 4 hours a week and not 2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There’s so much that we didn’t even TALK about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That said, we still were able to take a look at…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fundamentals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95706" indent="-247853" defTabSz="278079">
              <a:spcBef>
                <a:spcPts val="2100"/>
              </a:spcBef>
              <a:defRPr sz="2170"/>
            </a:pPr>
            <a:r>
              <a:t>Syntax </a:t>
            </a:r>
          </a:p>
          <a:p>
            <a:pPr lvl="1" marL="495706" indent="-247853" defTabSz="278079">
              <a:spcBef>
                <a:spcPts val="2100"/>
              </a:spcBef>
              <a:defRPr sz="2170"/>
            </a:pPr>
            <a:r>
              <a:t>Variable types &amp; assignment</a:t>
            </a:r>
          </a:p>
          <a:p>
            <a:pPr lvl="1" marL="495706" indent="-247853" defTabSz="278079">
              <a:spcBef>
                <a:spcPts val="2100"/>
              </a:spcBef>
              <a:defRPr sz="2170"/>
            </a:pPr>
            <a:r>
              <a:t>Functions</a:t>
            </a:r>
          </a:p>
          <a:p>
            <a:pPr lvl="1" marL="495706" indent="-247853" defTabSz="278079">
              <a:spcBef>
                <a:spcPts val="2100"/>
              </a:spcBef>
              <a:defRPr sz="2170"/>
            </a:pPr>
            <a:r>
              <a:t>Basic flow control:</a:t>
            </a:r>
          </a:p>
          <a:p>
            <a:pPr lvl="2" marL="743558" indent="-247853" defTabSz="278079">
              <a:spcBef>
                <a:spcPts val="2100"/>
              </a:spcBef>
              <a:defRPr sz="2170"/>
            </a:pPr>
            <a:r>
              <a:t>if statements</a:t>
            </a:r>
          </a:p>
          <a:p>
            <a:pPr lvl="2" marL="743558" indent="-247853" defTabSz="278079">
              <a:spcBef>
                <a:spcPts val="2100"/>
              </a:spcBef>
              <a:defRPr sz="2170"/>
            </a:pPr>
            <a:r>
              <a:t>for loops</a:t>
            </a:r>
          </a:p>
          <a:p>
            <a:pPr lvl="1" marL="495706" indent="-247853" defTabSz="278079">
              <a:spcBef>
                <a:spcPts val="2100"/>
              </a:spcBef>
              <a:defRPr sz="2170"/>
            </a:pPr>
            <a:r>
              <a:t>Datastructures:</a:t>
            </a:r>
          </a:p>
          <a:p>
            <a:pPr lvl="2" marL="743558" indent="-247853" defTabSz="278079">
              <a:spcBef>
                <a:spcPts val="2100"/>
              </a:spcBef>
              <a:defRPr sz="2170"/>
            </a:pPr>
            <a:r>
              <a:t>Lists</a:t>
            </a:r>
          </a:p>
          <a:p>
            <a:pPr lvl="2" marL="743558" indent="-247853" defTabSz="278079">
              <a:spcBef>
                <a:spcPts val="2100"/>
              </a:spcBef>
              <a:defRPr sz="2170"/>
            </a:pPr>
            <a:r>
              <a:t>Dictionaries</a:t>
            </a:r>
          </a:p>
          <a:p>
            <a:pPr lvl="1" marL="495706" indent="-247853" defTabSz="278079">
              <a:spcBef>
                <a:spcPts val="2100"/>
              </a:spcBef>
              <a:defRPr sz="2170"/>
            </a:pPr>
            <a:r>
              <a:t>File I/O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45276" indent="-272638" defTabSz="305887">
              <a:spcBef>
                <a:spcPts val="2300"/>
              </a:spcBef>
              <a:defRPr sz="2387"/>
            </a:pPr>
            <a:r>
              <a:t>Creating DataFrames</a:t>
            </a:r>
          </a:p>
          <a:p>
            <a:pPr lvl="1" marL="545276" indent="-272638" defTabSz="305887">
              <a:spcBef>
                <a:spcPts val="2300"/>
              </a:spcBef>
              <a:defRPr sz="2387"/>
            </a:pPr>
            <a:r>
              <a:t>Reading from and writing to .csv files</a:t>
            </a:r>
          </a:p>
          <a:p>
            <a:pPr lvl="1" marL="545276" indent="-272638" defTabSz="305887">
              <a:spcBef>
                <a:spcPts val="2300"/>
              </a:spcBef>
              <a:defRPr sz="2387"/>
            </a:pPr>
            <a:r>
              <a:t>Indexing:</a:t>
            </a:r>
          </a:p>
          <a:p>
            <a:pPr lvl="2" marL="817914" indent="-272638" defTabSz="305887">
              <a:spcBef>
                <a:spcPts val="2300"/>
              </a:spcBef>
              <a:defRPr sz="2387"/>
            </a:pPr>
            <a:r>
              <a:t>Selecting from different columns and rows</a:t>
            </a:r>
          </a:p>
          <a:p>
            <a:pPr lvl="2" marL="817914" indent="-272638" defTabSz="305887">
              <a:spcBef>
                <a:spcPts val="2300"/>
              </a:spcBef>
              <a:defRPr sz="2387"/>
            </a:pPr>
            <a:r>
              <a:t>Advanced: using hierarchical columns; conditional selections</a:t>
            </a:r>
          </a:p>
          <a:p>
            <a:pPr lvl="1" marL="545276" indent="-272638" defTabSz="305887">
              <a:spcBef>
                <a:spcPts val="2300"/>
              </a:spcBef>
              <a:defRPr sz="2387"/>
            </a:pPr>
            <a:r>
              <a:t>SQL-style data engineering:</a:t>
            </a:r>
          </a:p>
          <a:p>
            <a:pPr lvl="2" marL="817914" indent="-272638" defTabSz="305887">
              <a:spcBef>
                <a:spcPts val="2300"/>
              </a:spcBef>
              <a:defRPr sz="2387"/>
            </a:pPr>
            <a:r>
              <a:t>Join</a:t>
            </a:r>
          </a:p>
          <a:p>
            <a:pPr lvl="2" marL="817914" indent="-272638" defTabSz="305887">
              <a:spcBef>
                <a:spcPts val="2300"/>
              </a:spcBef>
              <a:defRPr sz="2387"/>
            </a:pPr>
            <a:r>
              <a:t>Group-by</a:t>
            </a:r>
          </a:p>
          <a:p>
            <a:pPr lvl="1" marL="545276" indent="-272638" defTabSz="305887">
              <a:spcBef>
                <a:spcPts val="2300"/>
              </a:spcBef>
              <a:defRPr sz="2387"/>
            </a:pPr>
            <a:r>
              <a:t>Plotting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by the end of today:</a:t>
            </a:r>
          </a:p>
          <a:p>
            <a:pPr/>
            <a:r>
              <a:t>Some math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Correlation matrices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Feature Building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OLS 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Going further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 am going to continue to make some changes to the GitHub repo: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Adding some documentation around what the notebooks and files do in case anybody forgets :)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I may clean up some of the code as well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So please check back!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Please stay in touch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If there is anything you would like to see fleshed out in more detail, or something else you’d like to learn, let me know!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 would love to hear from anyone who continues to use Python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