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5E2E4"/>
          </a:solidFill>
        </a:fill>
      </a:tcStyle>
    </a:wholeTbl>
    <a:band2H>
      <a:tcTxStyle b="def" i="def"/>
      <a:tcStyle>
        <a:tcBdr/>
        <a:fill>
          <a:solidFill>
            <a:srgbClr val="EBF1F2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F1DDCB"/>
          </a:solidFill>
        </a:fill>
      </a:tcStyle>
    </a:wholeTbl>
    <a:band2H>
      <a:tcTxStyle b="def" i="def"/>
      <a:tcStyle>
        <a:tcBdr/>
        <a:fill>
          <a:solidFill>
            <a:srgbClr val="F8EFE7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D1D3D7"/>
          </a:solidFill>
        </a:fill>
      </a:tcStyle>
    </a:wholeTbl>
    <a:band2H>
      <a:tcTxStyle b="def" i="def"/>
      <a:tcStyle>
        <a:tcBdr/>
        <a:fill>
          <a:solidFill>
            <a:srgbClr val="E9EAEC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340053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4005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38100" cap="flat">
              <a:solidFill>
                <a:srgbClr val="340053"/>
              </a:solidFill>
              <a:prstDash val="solid"/>
              <a:round/>
            </a:ln>
          </a:top>
          <a:bottom>
            <a:ln w="127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340053"/>
      </a:tcTxStyle>
      <a:tcStyle>
        <a:tcBdr>
          <a:left>
            <a:ln w="12700" cap="flat">
              <a:solidFill>
                <a:srgbClr val="340053"/>
              </a:solidFill>
              <a:prstDash val="solid"/>
              <a:round/>
            </a:ln>
          </a:left>
          <a:right>
            <a:ln w="12700" cap="flat">
              <a:solidFill>
                <a:srgbClr val="340053"/>
              </a:solidFill>
              <a:prstDash val="solid"/>
              <a:round/>
            </a:ln>
          </a:right>
          <a:top>
            <a:ln w="12700" cap="flat">
              <a:solidFill>
                <a:srgbClr val="340053"/>
              </a:solidFill>
              <a:prstDash val="solid"/>
              <a:round/>
            </a:ln>
          </a:top>
          <a:bottom>
            <a:ln w="38100" cap="flat">
              <a:solidFill>
                <a:srgbClr val="340053"/>
              </a:solidFill>
              <a:prstDash val="solid"/>
              <a:round/>
            </a:ln>
          </a:bottom>
          <a:insideH>
            <a:ln w="12700" cap="flat">
              <a:solidFill>
                <a:srgbClr val="340053"/>
              </a:solidFill>
              <a:prstDash val="solid"/>
              <a:round/>
            </a:ln>
          </a:insideH>
          <a:insideV>
            <a:ln w="12700" cap="flat">
              <a:solidFill>
                <a:srgbClr val="340053"/>
              </a:solidFill>
              <a:prstDash val="solid"/>
              <a:round/>
            </a:ln>
          </a:insideV>
        </a:tcBdr>
        <a:fill>
          <a:solidFill>
            <a:srgbClr val="53535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solidFill>
            <a:srgbClr val="535353">
              <a:alpha val="20000"/>
            </a:srgbClr>
          </a:solidFill>
        </a:fill>
      </a:tcStyle>
    </a:firstCol>
    <a:la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50800" cap="flat">
              <a:solidFill>
                <a:srgbClr val="535353"/>
              </a:solidFill>
              <a:prstDash val="solid"/>
              <a:round/>
            </a:ln>
          </a:top>
          <a:bottom>
            <a:ln w="127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SemiBold"/>
          <a:ea typeface="Gill Sans SemiBold"/>
          <a:cs typeface="Gill Sans SemiBold"/>
        </a:font>
        <a:srgbClr val="535353"/>
      </a:tcTxStyle>
      <a:tcStyle>
        <a:tcBdr>
          <a:left>
            <a:ln w="12700" cap="flat">
              <a:solidFill>
                <a:srgbClr val="535353"/>
              </a:solidFill>
              <a:prstDash val="solid"/>
              <a:round/>
            </a:ln>
          </a:left>
          <a:right>
            <a:ln w="12700" cap="flat">
              <a:solidFill>
                <a:srgbClr val="535353"/>
              </a:solidFill>
              <a:prstDash val="solid"/>
              <a:round/>
            </a:ln>
          </a:right>
          <a:top>
            <a:ln w="12700" cap="flat">
              <a:solidFill>
                <a:srgbClr val="535353"/>
              </a:solidFill>
              <a:prstDash val="solid"/>
              <a:round/>
            </a:ln>
          </a:top>
          <a:bottom>
            <a:ln w="25400" cap="flat">
              <a:solidFill>
                <a:srgbClr val="535353"/>
              </a:solidFill>
              <a:prstDash val="solid"/>
              <a:round/>
            </a:ln>
          </a:bottom>
          <a:insideH>
            <a:ln w="12700" cap="flat">
              <a:solidFill>
                <a:srgbClr val="535353"/>
              </a:solidFill>
              <a:prstDash val="solid"/>
              <a:round/>
            </a:ln>
          </a:insideH>
          <a:insideV>
            <a:ln w="12700" cap="flat">
              <a:solidFill>
                <a:srgbClr val="53535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800"/>
            </a:lvl1pPr>
            <a:lvl2pPr marL="749968" indent="-318168" algn="ctr">
              <a:lnSpc>
                <a:spcPct val="100000"/>
              </a:lnSpc>
              <a:spcBef>
                <a:spcPts val="0"/>
              </a:spcBef>
              <a:defRPr sz="2800"/>
            </a:lvl2pPr>
            <a:lvl3pPr marL="1181768" indent="-318168" algn="ctr">
              <a:lnSpc>
                <a:spcPct val="100000"/>
              </a:lnSpc>
              <a:spcBef>
                <a:spcPts val="0"/>
              </a:spcBef>
              <a:defRPr sz="2800"/>
            </a:lvl3pPr>
            <a:lvl4pPr marL="1613568" indent="-318168" algn="ctr">
              <a:lnSpc>
                <a:spcPct val="100000"/>
              </a:lnSpc>
              <a:spcBef>
                <a:spcPts val="0"/>
              </a:spcBef>
              <a:defRPr sz="2800"/>
            </a:lvl4pPr>
            <a:lvl5pPr marL="2045368" indent="-318168" algn="ctr">
              <a:lnSpc>
                <a:spcPct val="100000"/>
              </a:lnSpc>
              <a:spcBef>
                <a:spcPts val="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2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2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titleStyle>
    <p:bodyStyle>
      <a:lvl1pPr marL="5207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1pPr>
      <a:lvl2pPr marL="10414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2pPr>
      <a:lvl3pPr marL="15621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3pPr>
      <a:lvl4pPr marL="20828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4pPr>
      <a:lvl5pPr marL="2603500" marR="0" indent="-520700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5pPr>
      <a:lvl6pPr marL="26817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6pPr>
      <a:lvl7pPr marL="31135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7pPr>
      <a:lvl8pPr marL="35453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8pPr>
      <a:lvl9pPr marL="3977105" marR="0" indent="-522705" algn="l" defTabSz="584200" rtl="0" latinLnBrk="0">
        <a:lnSpc>
          <a:spcPct val="120000"/>
        </a:lnSpc>
        <a:spcBef>
          <a:spcPts val="46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535353"/>
          </a:solidFill>
          <a:uFillTx/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ndas.pydata.org/pandas-docs/version/0.18.1/visualization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ndas.pydata.org/pandas-docs/stable/missing_data.html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2-002_m_1869x1399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41" t="15349" r="0" b="9299"/>
          <a:stretch>
            <a:fillRect/>
          </a:stretch>
        </p:blipFill>
        <p:spPr>
          <a:xfrm>
            <a:off x="1346200" y="520700"/>
            <a:ext cx="10302687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</a:t>
            </a:r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68045">
              <a:defRPr sz="2300"/>
            </a:pPr>
            <a:r>
              <a:t>October 22th, 2016</a:t>
            </a:r>
          </a:p>
          <a:p>
            <a:pPr defTabSz="368045">
              <a:defRPr sz="2300"/>
            </a:pPr>
            <a:r>
              <a:t>Session 3</a:t>
            </a:r>
          </a:p>
          <a:p>
            <a:pPr defTabSz="368045">
              <a:defRPr sz="2300"/>
            </a:pPr>
            <a:r>
              <a:t>Fordham University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stock_data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 function in </a:t>
            </a:r>
            <a:r>
              <a:rPr i="1"/>
              <a:t>exercise_2 </a:t>
            </a:r>
            <a:r>
              <a:t>is kind of the bed rock for our demo: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We open a file, extract the data, format and aggregate, and retain 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Question: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What would be the next step in terms of trying to replicate the functionality in the demo?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stock_data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Answer: 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We need to do this for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all </a:t>
            </a:r>
            <a:r>
              <a:t>files in the directory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And then combine all that data somehow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do that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First we need to get a list of all the files in the directory: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Using the Python library </a:t>
            </a:r>
            <a:r>
              <a:rPr i="1"/>
              <a:t>os</a:t>
            </a:r>
            <a:r>
              <a:t>, we can do that easily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With the function </a:t>
            </a:r>
            <a:r>
              <a:rPr i="1"/>
              <a:t>os.listdir(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directory</a:t>
            </a:r>
            <a:r>
              <a:rPr i="1"/>
              <a:t>)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We’ll get to the aggregation in a minute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combining all our data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That goes down in this line (</a:t>
            </a:r>
            <a:r>
              <a:rPr i="1"/>
              <a:t>stock_data: </a:t>
            </a:r>
            <a:r>
              <a:t>line 32) of</a:t>
            </a:r>
            <a:r>
              <a:rPr i="1"/>
              <a:t> </a:t>
            </a:r>
            <a:r>
              <a:t>code:</a:t>
            </a:r>
          </a:p>
          <a:p>
            <a:pPr lvl="2" marL="1062227" indent="-354075" defTabSz="397256">
              <a:spcBef>
                <a:spcPts val="3100"/>
              </a:spcBef>
              <a:defRPr i="1" sz="3100"/>
            </a:pPr>
            <a:r>
              <a:t>data[0].join(data[1:], how=‘outer’)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data is a list of DataFrames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What we’re doing here is: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We take the first DataFrame in the list, and outer-join the rest to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 basic was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join</a:t>
            </a:r>
            <a:r>
              <a:t> works is: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You match 2 or more tables based on their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index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3" marL="1916176" indent="-354076" defTabSz="397256">
              <a:spcBef>
                <a:spcPts val="3100"/>
              </a:spcBef>
              <a:defRPr sz="3100"/>
            </a:pPr>
            <a:r>
              <a:t>An index is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 </a:t>
            </a:r>
            <a:r>
              <a:t>key assigned to every row in a table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You look for the desired columns in the tables you’re joining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And you grab the rows from those where the indices correspond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This forms a new table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There are different types of joins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  <p:pic>
        <p:nvPicPr>
          <p:cNvPr id="163" name="joi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4134" y="2218266"/>
            <a:ext cx="8896532" cy="6999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We’re using an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outer</a:t>
            </a:r>
            <a:r>
              <a:t> join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That means, in our case: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Grab the stock data from each DataFrame, and put all the data where the dates (our index) are equal on the same row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If one stock doesn’t have data for a certain date, that’s ok; you keep it in its own row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If we were doing an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inner </a:t>
            </a:r>
            <a:r>
              <a:t>join, we would only keep rows where the dates for all of our DataFrames lined up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aggregated data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Now that we have all of our data combined, let’s play with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16950" indent="-258475" defTabSz="289996">
              <a:spcBef>
                <a:spcPts val="2200"/>
              </a:spcBef>
              <a:defRPr sz="2263"/>
            </a:pPr>
            <a:r>
              <a:t>For more information on visualization in Pandas, see:</a:t>
            </a:r>
          </a:p>
          <a:p>
            <a:pPr lvl="2" marL="775425" indent="-258475" defTabSz="289996">
              <a:spcBef>
                <a:spcPts val="2200"/>
              </a:spcBef>
              <a:defRPr sz="2263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http://pandas.pydata.org/pandas-docs/version/0.18.1/visualization.html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The basic rundown of Python plotting is:</a:t>
            </a:r>
          </a:p>
          <a:p>
            <a:pPr lvl="2" marL="775425" indent="-258475" defTabSz="289996">
              <a:spcBef>
                <a:spcPts val="2200"/>
              </a:spcBef>
              <a:defRPr i="1" sz="2263"/>
            </a:pPr>
            <a:r>
              <a:t>matplotlib</a:t>
            </a:r>
            <a:r>
              <a:rPr i="0"/>
              <a:t> is the classic library</a:t>
            </a:r>
            <a:endParaRPr i="0"/>
          </a:p>
          <a:p>
            <a:pPr lvl="3" marL="1398808" indent="-258475" defTabSz="289996">
              <a:spcBef>
                <a:spcPts val="2200"/>
              </a:spcBef>
              <a:defRPr i="1" sz="2263"/>
            </a:pPr>
            <a:r>
              <a:rPr i="0"/>
              <a:t>a little clunky, but powerful once you know it</a:t>
            </a:r>
            <a:endParaRPr i="0"/>
          </a:p>
          <a:p>
            <a:pPr lvl="3" marL="1398808" indent="-258475" defTabSz="289996">
              <a:spcBef>
                <a:spcPts val="2200"/>
              </a:spcBef>
              <a:defRPr i="1" sz="2263"/>
            </a:pPr>
            <a:r>
              <a:rPr i="0"/>
              <a:t>very similar to MATLAB</a:t>
            </a:r>
            <a:endParaRPr i="0"/>
          </a:p>
          <a:p>
            <a:pPr lvl="2" marL="775425" indent="-258475" defTabSz="289996">
              <a:spcBef>
                <a:spcPts val="2200"/>
              </a:spcBef>
              <a:defRPr i="1" sz="2263"/>
            </a:pPr>
            <a:r>
              <a:t>Bokeh </a:t>
            </a:r>
            <a:r>
              <a:rPr i="0"/>
              <a:t>is newer, and is built to allow for very interactive visualizations</a:t>
            </a:r>
            <a:endParaRPr i="0"/>
          </a:p>
          <a:p>
            <a:pPr lvl="3" marL="1398808" indent="-258475" defTabSz="289996">
              <a:spcBef>
                <a:spcPts val="2200"/>
              </a:spcBef>
              <a:defRPr i="1" sz="2263"/>
            </a:pPr>
            <a:r>
              <a:rPr i="0"/>
              <a:t>Bokeh is actually calling JavaScript, which means plots embed well in HTML (think: a data analysis portal) </a:t>
            </a:r>
            <a:endParaRPr i="0"/>
          </a:p>
          <a:p>
            <a:pPr lvl="2" marL="775425" indent="-258475" defTabSz="289996">
              <a:spcBef>
                <a:spcPts val="2200"/>
              </a:spcBef>
              <a:defRPr i="1" sz="2263"/>
            </a:pPr>
            <a:r>
              <a:rPr i="0"/>
              <a:t>Other options are out there as well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4" name="Shape 1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16950" indent="-258475" defTabSz="289996">
              <a:spcBef>
                <a:spcPts val="2200"/>
              </a:spcBef>
              <a:defRPr sz="2263"/>
            </a:pPr>
            <a:r>
              <a:t>Recapping: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Final thoughts on the text exercise; quick note on missing values; our repository structure, relative paths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Review of last week’s in-class exercise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Small change to </a:t>
            </a:r>
            <a:r>
              <a:rPr i="1"/>
              <a:t>python_demo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New module: </a:t>
            </a:r>
            <a:r>
              <a:rPr i="1"/>
              <a:t>stock_data, p</a:t>
            </a:r>
            <a:r>
              <a:t>rofiling our code to understand efficiency 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In class-exercise!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Joins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Pandas in-depth </a:t>
            </a:r>
          </a:p>
          <a:p>
            <a:pPr lvl="1" marL="516950" indent="-258475" defTabSz="289996">
              <a:spcBef>
                <a:spcPts val="2200"/>
              </a:spcBef>
              <a:defRPr sz="2263"/>
            </a:pPr>
            <a:r>
              <a:t>Plotting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exercise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If you’ll remember, I noted last session that we want to make sure our list of names is distinct</a:t>
            </a:r>
            <a:endParaRPr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I implemented a quick fix using a dictionary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A neater way to do this is using a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set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A set is a built-in Python data structure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They are similar to dictionaries re: their ability to look things up quickly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But do not store key: value pairs; only one item at a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 values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91815" indent="-310815" defTabSz="397256">
              <a:spcBef>
                <a:spcPts val="3100"/>
              </a:spcBef>
              <a:buSzPct val="100000"/>
              <a:defRPr sz="3100"/>
            </a:pPr>
            <a:r>
              <a:t>The tl;dr is:</a:t>
            </a:r>
          </a:p>
          <a:p>
            <a:pPr lvl="2" marL="1072815" indent="-310815" defTabSz="397256">
              <a:spcBef>
                <a:spcPts val="3100"/>
              </a:spcBef>
              <a:buSzPct val="100000"/>
              <a:defRPr sz="3100"/>
            </a:pPr>
            <a:r>
              <a:t>Pandas will ignore missing values when doing any math</a:t>
            </a:r>
          </a:p>
          <a:p>
            <a:pPr lvl="2" marL="1072815" indent="-310815" defTabSz="397256">
              <a:spcBef>
                <a:spcPts val="3100"/>
              </a:spcBef>
              <a:buSzPct val="100000"/>
              <a:defRPr sz="3100"/>
            </a:pPr>
            <a:r>
              <a:t>You can specify different types of missing values depending on your data type (float, boolean, datetime, etc.)</a:t>
            </a:r>
          </a:p>
          <a:p>
            <a:pPr lvl="1" marL="691815" indent="-310815" defTabSz="397256">
              <a:spcBef>
                <a:spcPts val="3100"/>
              </a:spcBef>
              <a:buSzPct val="100000"/>
              <a:defRPr sz="3100"/>
            </a:pPr>
            <a:r>
              <a:t>For more information, please see:</a:t>
            </a:r>
          </a:p>
          <a:p>
            <a:pPr lvl="2" marL="1072815" indent="-310815" defTabSz="397256">
              <a:spcBef>
                <a:spcPts val="3100"/>
              </a:spcBef>
              <a:buSzPct val="100000"/>
              <a:defRPr sz="31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http://pandas.pydata.org/pandas-docs/stable/missing_data.html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Repository Structure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 stock data is now in a folder named </a:t>
            </a:r>
            <a:r>
              <a:rPr i="1"/>
              <a:t>stock_csvs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There is a folder names </a:t>
            </a:r>
            <a:r>
              <a:rPr i="1"/>
              <a:t>output</a:t>
            </a:r>
            <a:r>
              <a:t> that we can write output to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With the exception of the </a:t>
            </a:r>
            <a:r>
              <a:rPr i="1"/>
              <a:t>text_exercise </a:t>
            </a:r>
            <a:r>
              <a:t>material, the example modules and notebooks are in a folder called </a:t>
            </a:r>
            <a:r>
              <a:rPr i="1"/>
              <a:t>code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This will keep things neater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relative paths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73603" indent="-286801" defTabSz="321777">
              <a:spcBef>
                <a:spcPts val="2500"/>
              </a:spcBef>
              <a:defRPr sz="2511"/>
            </a:pPr>
            <a:r>
              <a:t>Our repo is now structure like:</a:t>
            </a:r>
          </a:p>
          <a:p>
            <a:pPr lvl="2" marL="860403" indent="-286801" defTabSz="321777">
              <a:spcBef>
                <a:spcPts val="2500"/>
              </a:spcBef>
              <a:defRPr sz="2511"/>
            </a:pPr>
            <a:r>
              <a:t>fordham_python_seminar/</a:t>
            </a:r>
          </a:p>
          <a:p>
            <a:pPr lvl="3" marL="1552102" indent="-286801" defTabSz="321777">
              <a:spcBef>
                <a:spcPts val="2500"/>
              </a:spcBef>
              <a:defRPr sz="2511"/>
            </a:pPr>
            <a:r>
              <a:t>code/</a:t>
            </a:r>
          </a:p>
          <a:p>
            <a:pPr lvl="3" marL="1552102" indent="-286801" defTabSz="321777">
              <a:spcBef>
                <a:spcPts val="2500"/>
              </a:spcBef>
              <a:defRPr sz="2511"/>
            </a:pPr>
            <a:r>
              <a:t>stock_csvs/</a:t>
            </a:r>
          </a:p>
          <a:p>
            <a:pPr lvl="1" marL="573603" indent="-286801" defTabSz="321777">
              <a:spcBef>
                <a:spcPts val="2500"/>
              </a:spcBef>
              <a:defRPr sz="2511"/>
            </a:pPr>
            <a:r>
              <a:t>So if we are running a program in </a:t>
            </a:r>
            <a:r>
              <a:rPr i="1"/>
              <a:t>code/</a:t>
            </a:r>
            <a:r>
              <a:t>, we will need to back up a directory before we can enter </a:t>
            </a:r>
            <a:r>
              <a:rPr i="1"/>
              <a:t>stock_csvs/ </a:t>
            </a:r>
            <a:r>
              <a:t>to get data</a:t>
            </a:r>
          </a:p>
          <a:p>
            <a:pPr lvl="1" marL="573603" indent="-286801" defTabSz="321777">
              <a:spcBef>
                <a:spcPts val="2500"/>
              </a:spcBef>
              <a:defRPr sz="2511"/>
            </a:pPr>
            <a:r>
              <a:t>So we will use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../</a:t>
            </a:r>
            <a:r>
              <a:t> when calling some files</a:t>
            </a:r>
          </a:p>
          <a:p>
            <a:pPr lvl="1" marL="573603" indent="-286801" defTabSz="321777">
              <a:spcBef>
                <a:spcPts val="2500"/>
              </a:spcBef>
              <a:defRPr sz="2511"/>
            </a:pPr>
            <a:r>
              <a:t>The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..</a:t>
            </a:r>
            <a:r>
              <a:t> means one directory up</a:t>
            </a:r>
          </a:p>
          <a:p>
            <a:pPr lvl="1" marL="573603" indent="-286801" defTabSz="321777">
              <a:spcBef>
                <a:spcPts val="2500"/>
              </a:spcBef>
              <a:defRPr sz="2511"/>
            </a:pPr>
            <a:r>
              <a:t>You can use this in the terminal/command line as well: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cd 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Review: last week’s exercise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Please launch Jupyter Notebook</a:t>
            </a:r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Navigate to </a:t>
            </a:r>
            <a:r>
              <a:rPr i="1"/>
              <a:t>in_class_exercises/</a:t>
            </a:r>
            <a:endParaRPr i="1"/>
          </a:p>
          <a:p>
            <a:pPr lvl="1" marL="708151" indent="-354075" defTabSz="397256">
              <a:spcBef>
                <a:spcPts val="3100"/>
              </a:spcBef>
              <a:defRPr sz="3100"/>
            </a:pPr>
            <a:r>
              <a:t>Open </a:t>
            </a:r>
            <a:r>
              <a:rPr i="1"/>
              <a:t>exercise_2.ipynb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demo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708151" indent="-354075" defTabSz="397256">
              <a:spcBef>
                <a:spcPts val="3100"/>
              </a:spcBef>
              <a:defRPr sz="3100"/>
            </a:pPr>
            <a:r>
              <a:t>Quick side note: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Remember the </a:t>
            </a:r>
            <a:r>
              <a:rPr i="1"/>
              <a:t>type</a:t>
            </a:r>
            <a:r>
              <a:t> error we ran into last week?</a:t>
            </a:r>
          </a:p>
          <a:p>
            <a:pPr lvl="2" marL="1062227" indent="-354075" defTabSz="397256">
              <a:spcBef>
                <a:spcPts val="3100"/>
              </a:spcBef>
              <a:defRPr sz="3100"/>
            </a:pPr>
            <a:r>
              <a:t>We have to force all prices being read from the .csv files into the </a:t>
            </a:r>
            <a:r>
              <a:rPr i="1"/>
              <a:t>float</a:t>
            </a:r>
            <a:r>
              <a:t> type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5400"/>
            </a:pPr>
            <a:r>
              <a:t>Stock_data </a:t>
            </a:r>
          </a:p>
          <a:p>
            <a:pPr defTabSz="438150">
              <a:defRPr sz="5400"/>
            </a:pPr>
            <a:r>
              <a:t>vs </a:t>
            </a:r>
          </a:p>
          <a:p>
            <a:pPr defTabSz="438150">
              <a:defRPr sz="5400"/>
            </a:pPr>
            <a:r>
              <a:t>python_demo 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559440" indent="-279720" defTabSz="313832">
              <a:spcBef>
                <a:spcPts val="2400"/>
              </a:spcBef>
              <a:defRPr sz="2449"/>
            </a:pPr>
            <a:r>
              <a:t>Use Pandas </a:t>
            </a:r>
            <a:r>
              <a:rPr i="1"/>
              <a:t>read_csv() </a:t>
            </a:r>
            <a:r>
              <a:t>instead of </a:t>
            </a:r>
            <a:r>
              <a:rPr i="1"/>
              <a:t>with open(…): </a:t>
            </a:r>
            <a:r>
              <a:t>&amp; </a:t>
            </a:r>
            <a:r>
              <a:rPr i="1"/>
              <a:t>csv.reader()</a:t>
            </a:r>
            <a:endParaRPr i="1"/>
          </a:p>
          <a:p>
            <a:pPr lvl="1" marL="559440" indent="-279720" defTabSz="313832">
              <a:spcBef>
                <a:spcPts val="2400"/>
              </a:spcBef>
              <a:defRPr sz="2449"/>
            </a:pPr>
            <a:r>
              <a:t>Also, for plotting</a:t>
            </a:r>
          </a:p>
          <a:p>
            <a:pPr lvl="2" marL="839159" indent="-279720" defTabSz="313832">
              <a:spcBef>
                <a:spcPts val="2400"/>
              </a:spcBef>
              <a:defRPr sz="1975"/>
            </a:pPr>
            <a:r>
              <a:t>dates = df['date'].apply(lambda date: datetime.datetime.strptime(str(date), ‘%Y%m%d'))</a:t>
            </a:r>
          </a:p>
          <a:p>
            <a:pPr lvl="3" marL="1513779" indent="-279720" defTabSz="313832">
              <a:spcBef>
                <a:spcPts val="2400"/>
              </a:spcBef>
              <a:defRPr sz="2449"/>
            </a:pPr>
            <a:r>
              <a:t>This line makes a new column</a:t>
            </a:r>
          </a:p>
          <a:p>
            <a:pPr lvl="3" marL="1513779" indent="-279720" defTabSz="313832">
              <a:spcBef>
                <a:spcPts val="2400"/>
              </a:spcBef>
              <a:defRPr sz="2449"/>
            </a:pPr>
            <a:r>
              <a:t>Which is the values of our old date column, converted to a date type</a:t>
            </a:r>
          </a:p>
          <a:p>
            <a:pPr lvl="2" marL="839159" indent="-279720" defTabSz="313832">
              <a:spcBef>
                <a:spcPts val="2400"/>
              </a:spcBef>
              <a:defRPr sz="2449"/>
            </a:pPr>
            <a:r>
              <a:t>	df['date'] = dates</a:t>
            </a:r>
          </a:p>
          <a:p>
            <a:pPr lvl="3" marL="1513779" indent="-279720" defTabSz="313832">
              <a:spcBef>
                <a:spcPts val="2400"/>
              </a:spcBef>
              <a:defRPr sz="2449"/>
            </a:pPr>
            <a:r>
              <a:t>This line sets our date column equal to the new values</a:t>
            </a:r>
            <a:endParaRPr i="1"/>
          </a:p>
          <a:p>
            <a:pPr lvl="1" marL="559440" indent="-279720" defTabSz="313832">
              <a:spcBef>
                <a:spcPts val="2400"/>
              </a:spcBef>
              <a:defRPr sz="2449"/>
            </a:pPr>
            <a:r>
              <a:t>Which one is quicker?</a:t>
            </a:r>
          </a:p>
          <a:p>
            <a:pPr lvl="1" marL="559440" indent="-279720" defTabSz="313832">
              <a:spcBef>
                <a:spcPts val="2400"/>
              </a:spcBef>
              <a:defRPr sz="2449"/>
            </a:pPr>
            <a:r>
              <a:t>Let’s profile it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005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