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linkedin.com/in/abelerman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/" TargetMode="External"/><Relationship Id="rId3" Type="http://schemas.openxmlformats.org/officeDocument/2006/relationships/hyperlink" Target="https://en.wikipedia.org/wiki/Python_(programming_language)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jeffknupp.com/blog/2012/11/13/is-python-callbyvalue-or-callbyreference-neither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-002_m_1869x139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41" t="15349" r="0" b="9299"/>
          <a:stretch>
            <a:fillRect/>
          </a:stretch>
        </p:blipFill>
        <p:spPr>
          <a:xfrm>
            <a:off x="1346200" y="520700"/>
            <a:ext cx="10302687" cy="5860236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September 17th, 2016 Info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763" indent="-270763" defTabSz="303783">
              <a:spcBef>
                <a:spcPts val="2300"/>
              </a:spcBef>
              <a:defRPr sz="2391"/>
            </a:pPr>
            <a:r>
              <a:t>Some quick pros: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Python is great for building a beta / prototyping ideas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Deciding what model family you want to use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Building a quick access portal for a salesperson, trader, etc. to use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Generating an initial user base / revenue stream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Why?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Code is easy to read &amp; therefore easy to share with others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No required declarations for memory and typing means less to write &amp; think about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No waiting for compiles means you get immediate feedback even on a large code base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8279" indent="-208279" defTabSz="233679">
              <a:spcBef>
                <a:spcPts val="1800"/>
              </a:spcBef>
              <a:defRPr sz="1840"/>
            </a:pPr>
            <a:r>
              <a:t>Some quick cons:</a:t>
            </a:r>
          </a:p>
          <a:p>
            <a:pPr lvl="1" marL="416559" indent="-208279" defTabSz="233679">
              <a:spcBef>
                <a:spcPts val="1800"/>
              </a:spcBef>
              <a:defRPr sz="1840"/>
            </a:pPr>
            <a:r>
              <a:t>Python can cause a lot of headaches in a complicated project</a:t>
            </a:r>
          </a:p>
          <a:p>
            <a:pPr lvl="1" marL="416559" indent="-208279" defTabSz="233679">
              <a:spcBef>
                <a:spcPts val="1800"/>
              </a:spcBef>
              <a:defRPr sz="1840"/>
            </a:pPr>
            <a:r>
              <a:t>Why? For the same reasons that it is great for prototyping: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Code is easy to read &amp; therefore easy to share with others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It’s easy to put a function call or other statement at the wrong indentation level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No required declarations for memory and typing means less to write &amp; think about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In general, Python is memory-expensive - it’s data structures have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 lot </a:t>
            </a:r>
            <a:r>
              <a:t>of nice features, each of which takes up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space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It is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not</a:t>
            </a:r>
            <a:r>
              <a:t> optimized for tail-recursion, which if you like to program in a functional style, is annoying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Lack of typing can lead to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all sorts </a:t>
            </a:r>
            <a:r>
              <a:t>of problems, especially when I/O is involved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No waiting for compiles means you get immediate feedback even on a large code base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A real compile can catch many errors, + compilation makes code run faster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Overall:</a:t>
            </a:r>
          </a:p>
          <a:p>
            <a:pPr lvl="1"/>
            <a:r>
              <a:t>Python is a very powerful language, is great for what it is, and is really useful to know if you plan on having a math-heavy career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rough outline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040" indent="-328040" defTabSz="368045">
              <a:spcBef>
                <a:spcPts val="2800"/>
              </a:spcBef>
              <a:defRPr sz="2898"/>
            </a:pPr>
            <a:r>
              <a:t>The following slides will provide a </a:t>
            </a:r>
            <a:r>
              <a:rPr i="1"/>
              <a:t>rough </a:t>
            </a:r>
            <a:r>
              <a:t>estimate of what we will be working on </a:t>
            </a:r>
          </a:p>
          <a:p>
            <a:pPr marL="328040" indent="-328040" defTabSz="368045">
              <a:spcBef>
                <a:spcPts val="2800"/>
              </a:spcBef>
              <a:defRPr sz="2898"/>
            </a:pPr>
            <a:r>
              <a:t>This may change based on: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Student requests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Time taken to complete certain exercises 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I.e. if we run over time working on something really relevant, we will nix something that is less relevant</a:t>
            </a:r>
          </a:p>
          <a:p>
            <a:pPr marL="328040" indent="-328040" defTabSz="368045">
              <a:spcBef>
                <a:spcPts val="2800"/>
              </a:spcBef>
              <a:defRPr sz="2898"/>
            </a:pPr>
            <a:r>
              <a:t>The classes will be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very</a:t>
            </a:r>
            <a:r>
              <a:t> interactive, so come ready to code!</a:t>
            </a:r>
          </a:p>
          <a:p>
            <a:pPr marL="328040" indent="-328040" defTabSz="368045">
              <a:spcBef>
                <a:spcPts val="2800"/>
              </a:spcBef>
              <a:defRPr sz="2898"/>
            </a:pPr>
            <a:r>
              <a:t>I would like to leave time for periodic student presentations as well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1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96011" defTabSz="245363">
              <a:spcBef>
                <a:spcPts val="1900"/>
              </a:spcBef>
              <a:buSzTx/>
              <a:buNone/>
              <a:defRPr sz="1932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Data Science and Python Fundamentals</a:t>
            </a:r>
          </a:p>
          <a:p>
            <a:pPr lvl="1" marL="437387" indent="-218693" defTabSz="245363">
              <a:spcBef>
                <a:spcPts val="1900"/>
              </a:spcBef>
              <a:defRPr sz="1932"/>
            </a:pPr>
            <a:r>
              <a:t>A quick overview of Data Science: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Similarities and differences compared to other quantitative / programming-heavy fields</a:t>
            </a:r>
          </a:p>
          <a:p>
            <a:pPr lvl="1" marL="437387" indent="-218693" defTabSz="245363">
              <a:spcBef>
                <a:spcPts val="1900"/>
              </a:spcBef>
              <a:defRPr sz="1932"/>
            </a:pPr>
            <a:r>
              <a:t>Intro to Python: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Language fundamentals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Development environments &amp; code packaging: Jupyer Notebook; module &amp; package creation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Syntax and coding style: subroutine-ing your code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Data structures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Data analysis libraries (Pandas, Numpy, statsmodels, scikitlearn)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Visualization via the Bokeh package</a:t>
            </a:r>
          </a:p>
          <a:p>
            <a:pPr lvl="1" marL="437387" indent="-218693" defTabSz="245363">
              <a:spcBef>
                <a:spcPts val="1900"/>
              </a:spcBef>
              <a:defRPr sz="1932"/>
            </a:pPr>
            <a:r>
              <a:t>Practice exercises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2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91440" defTabSz="233679">
              <a:spcBef>
                <a:spcPts val="1800"/>
              </a:spcBef>
              <a:buSzTx/>
              <a:buNone/>
              <a:defRPr sz="184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Stock Price Prediction</a:t>
            </a:r>
          </a:p>
          <a:p>
            <a:pPr lvl="1" marL="416559" indent="-208279" defTabSz="233679">
              <a:spcBef>
                <a:spcPts val="1800"/>
              </a:spcBef>
              <a:defRPr sz="1840"/>
            </a:pPr>
            <a:r>
              <a:t>Gathering data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Basic file I/O via built-in libraries as well as Pandas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If time allows, may touch on web options; i.e. API stream and/or web scraping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Cleansing &amp; indexing 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Feature building - adding depth to our data</a:t>
            </a:r>
          </a:p>
          <a:p>
            <a:pPr lvl="1" marL="416559" indent="-208279" defTabSz="233679">
              <a:spcBef>
                <a:spcPts val="1800"/>
              </a:spcBef>
              <a:defRPr sz="1840"/>
            </a:pPr>
            <a:r>
              <a:t>Modeling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statsmodels vs scikitlearn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Regression &amp; autoregression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Brownian motion (+ Monte Carlo simulation)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A brief exploration of tree-based methods</a:t>
            </a:r>
          </a:p>
          <a:p>
            <a:pPr lvl="1" marL="416559" indent="-208279" defTabSz="233679">
              <a:spcBef>
                <a:spcPts val="1800"/>
              </a:spcBef>
              <a:defRPr sz="1840"/>
            </a:pPr>
            <a:r>
              <a:t>Model interpretation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3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171450" defTabSz="438150">
              <a:spcBef>
                <a:spcPts val="3400"/>
              </a:spcBef>
              <a:buSzTx/>
              <a:buNone/>
              <a:defRPr sz="345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Derivatives Pricing</a:t>
            </a:r>
          </a:p>
          <a:p>
            <a:pPr lvl="1" marL="781050" indent="-390525" defTabSz="438150">
              <a:spcBef>
                <a:spcPts val="3400"/>
              </a:spcBef>
              <a:defRPr sz="3450"/>
            </a:pPr>
            <a:r>
              <a:t>A brief look at interest rate forecasting</a:t>
            </a:r>
          </a:p>
          <a:p>
            <a:pPr lvl="1" marL="781050" indent="-390525" defTabSz="438150">
              <a:spcBef>
                <a:spcPts val="3400"/>
              </a:spcBef>
              <a:defRPr sz="3450"/>
            </a:pPr>
            <a:r>
              <a:t>Options valuation</a:t>
            </a:r>
          </a:p>
          <a:p>
            <a:pPr lvl="2" marL="1171575" indent="-390525" defTabSz="438150">
              <a:spcBef>
                <a:spcPts val="3400"/>
              </a:spcBef>
              <a:defRPr sz="3450"/>
            </a:pPr>
            <a:r>
              <a:t>European </a:t>
            </a:r>
          </a:p>
          <a:p>
            <a:pPr lvl="2" marL="1171575" indent="-390525" defTabSz="438150">
              <a:spcBef>
                <a:spcPts val="3400"/>
              </a:spcBef>
              <a:defRPr sz="3450"/>
            </a:pPr>
            <a:r>
              <a:t>American</a:t>
            </a:r>
          </a:p>
          <a:p>
            <a:pPr lvl="1" marL="781050" indent="-390525" defTabSz="438150">
              <a:spcBef>
                <a:spcPts val="3400"/>
              </a:spcBef>
              <a:defRPr sz="3450"/>
            </a:pPr>
            <a:r>
              <a:t>Predicting options prices using our stock and interest rate models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3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118871" defTabSz="303783">
              <a:spcBef>
                <a:spcPts val="2300"/>
              </a:spcBef>
              <a:buSzTx/>
              <a:buNone/>
              <a:defRPr sz="2391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Putting it all together</a:t>
            </a:r>
          </a:p>
          <a:p>
            <a:pPr lvl="1" marL="0" indent="118871" defTabSz="303783">
              <a:spcBef>
                <a:spcPts val="2300"/>
              </a:spcBef>
              <a:buSzTx/>
              <a:buNone/>
              <a:defRPr sz="2391"/>
            </a:pPr>
            <a:r>
              <a:t>Assemble all of our functions into a complete options pricing program</a:t>
            </a:r>
          </a:p>
          <a:p>
            <a:pPr lvl="2" marL="812291" indent="-270763" defTabSz="303783">
              <a:spcBef>
                <a:spcPts val="2300"/>
              </a:spcBef>
              <a:buClr>
                <a:srgbClr val="535353"/>
              </a:buClr>
              <a:defRPr sz="2391"/>
            </a:pPr>
            <a:r>
              <a:t>Making an importable package out of our functions</a:t>
            </a:r>
          </a:p>
          <a:p>
            <a:pPr lvl="1" marL="0" indent="118871" defTabSz="303783">
              <a:spcBef>
                <a:spcPts val="2300"/>
              </a:spcBef>
              <a:buSzTx/>
              <a:buNone/>
              <a:defRPr sz="2391"/>
            </a:pPr>
            <a:r>
              <a:t>Make program accessible via a simple web UI</a:t>
            </a:r>
          </a:p>
          <a:p>
            <a:pPr lvl="1" marL="541527" indent="-270763" defTabSz="303783">
              <a:spcBef>
                <a:spcPts val="2300"/>
              </a:spcBef>
              <a:buClr>
                <a:srgbClr val="535353"/>
              </a:buClr>
              <a:defRPr sz="2391"/>
            </a:pPr>
            <a:r>
              <a:t>A quick primer on HTML</a:t>
            </a:r>
          </a:p>
          <a:p>
            <a:pPr lvl="1" marL="541527" indent="-270763" defTabSz="303783">
              <a:spcBef>
                <a:spcPts val="2300"/>
              </a:spcBef>
              <a:buClr>
                <a:srgbClr val="535353"/>
              </a:buClr>
              <a:defRPr sz="2391"/>
            </a:pPr>
            <a:r>
              <a:t>Embedding our plots in an HTML doc</a:t>
            </a:r>
          </a:p>
          <a:p>
            <a:pPr lvl="1" marL="541527" indent="-270763" defTabSz="303783">
              <a:spcBef>
                <a:spcPts val="2300"/>
              </a:spcBef>
              <a:buClr>
                <a:srgbClr val="535353"/>
              </a:buClr>
              <a:defRPr sz="2391"/>
            </a:pPr>
            <a:r>
              <a:t>Hosting a web page from a local machine</a:t>
            </a:r>
          </a:p>
          <a:p>
            <a:pPr lvl="1" marL="0" indent="118871" defTabSz="303783">
              <a:spcBef>
                <a:spcPts val="2300"/>
              </a:spcBef>
              <a:buSzTx/>
              <a:buNone/>
              <a:defRPr sz="2391"/>
            </a:pPr>
            <a:r>
              <a:t>Presentation by a few students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Closing thoughts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60222" indent="-380111" defTabSz="426466">
              <a:spcBef>
                <a:spcPts val="3300"/>
              </a:spcBef>
              <a:defRPr sz="3358"/>
            </a:pPr>
            <a:r>
              <a:t>In summation, this seminar will cover:</a:t>
            </a:r>
          </a:p>
          <a:p>
            <a:pPr lvl="2" marL="1140333" indent="-380111" defTabSz="426466">
              <a:spcBef>
                <a:spcPts val="3300"/>
              </a:spcBef>
              <a:defRPr sz="3358"/>
            </a:pPr>
            <a:r>
              <a:t>Programming in Python</a:t>
            </a:r>
          </a:p>
          <a:p>
            <a:pPr lvl="2" marL="1140333" indent="-380111" defTabSz="426466">
              <a:spcBef>
                <a:spcPts val="3300"/>
              </a:spcBef>
              <a:defRPr sz="3358"/>
            </a:pPr>
            <a:r>
              <a:t>Implementing some financial models</a:t>
            </a:r>
          </a:p>
          <a:p>
            <a:pPr lvl="2" marL="1140333" indent="-380111" defTabSz="426466">
              <a:spcBef>
                <a:spcPts val="3300"/>
              </a:spcBef>
              <a:defRPr sz="3358"/>
            </a:pPr>
            <a:r>
              <a:t>A tad bit of machine learning</a:t>
            </a:r>
          </a:p>
          <a:p>
            <a:pPr lvl="2" marL="1140333" indent="-380111" defTabSz="426466">
              <a:spcBef>
                <a:spcPts val="3300"/>
              </a:spcBef>
              <a:defRPr sz="3358"/>
            </a:pPr>
            <a:r>
              <a:t>Some other things, like </a:t>
            </a:r>
            <a:r>
              <a:rPr i="1"/>
              <a:t>light</a:t>
            </a:r>
            <a:r>
              <a:t>: fronted development, data engineering, presentation skills</a:t>
            </a:r>
          </a:p>
          <a:p>
            <a:pPr lvl="2" marL="1140333" indent="-380111" defTabSz="426466">
              <a:spcBef>
                <a:spcPts val="3300"/>
              </a:spcBef>
              <a:defRPr sz="3358"/>
            </a:pPr>
            <a:r>
              <a:t>Hopefully some networking as well!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MSQF club: thank you for sponsoring!</a:t>
            </a:r>
          </a:p>
          <a:p>
            <a:pPr/>
            <a:r>
              <a:t>About the seminar:</a:t>
            </a:r>
          </a:p>
          <a:p>
            <a:pPr lvl="1"/>
            <a:r>
              <a:t>4, 2-hour sessions through October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763" indent="-270763" defTabSz="303783">
              <a:spcBef>
                <a:spcPts val="2300"/>
              </a:spcBef>
              <a:defRPr sz="2391"/>
            </a:pPr>
            <a:r>
              <a:t>Fordham MSQF alumnus, cohort 6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t>Current role: Data Scientist at Kidpik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t>Previous experience: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Dun &amp; Bradstreet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AD/FIN (adtech startup)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GreenPoint Global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Other: web development, math tutoring, </a:t>
            </a:r>
            <a:r>
              <a:rPr i="1"/>
              <a:t>light</a:t>
            </a:r>
            <a:r>
              <a:t> production assistant work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t>Other interests: guitar, skiing, poker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rPr u="sng">
                <a:hlinkClick r:id="rId2" invalidUrl="" action="" tgtFrame="" tooltip="" history="1" highlightClick="0" endSnd="0"/>
              </a:rPr>
              <a:t>https://www.linkedin.com/in/abelerman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will cover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 with Python</a:t>
            </a:r>
          </a:p>
          <a:p>
            <a:pPr/>
            <a:r>
              <a:t>What does this mean?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763" indent="-270763" defTabSz="303783">
              <a:spcBef>
                <a:spcPts val="2300"/>
              </a:spcBef>
              <a:defRPr sz="2391"/>
            </a:pPr>
            <a:r>
              <a:t>Data Science: ‘deriving insights from data’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t>It’s a large, umbrella term that encompasses many different skill sets, like: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Software engineering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Data engineering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Network infrastructure &amp; hardware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Model research and development (quantitative research)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Model implementation (quantitative development)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Model usage (quant / data analysis)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Data visualization (frontend software engineering)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Data science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318" indent="-385318" defTabSz="432308">
              <a:spcBef>
                <a:spcPts val="3400"/>
              </a:spcBef>
              <a:defRPr sz="3404"/>
            </a:pPr>
            <a:r>
              <a:t>The Data Science perspective, to me, means working through the lens provided by the following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core pillars</a:t>
            </a:r>
            <a:r>
              <a:t>:</a:t>
            </a:r>
          </a:p>
          <a:p>
            <a:pPr lvl="1" marL="770636" indent="-385318" defTabSz="432308">
              <a:spcBef>
                <a:spcPts val="3400"/>
              </a:spcBef>
              <a:defRPr sz="3404"/>
            </a:pPr>
            <a:r>
              <a:t>Understanding your problem space: translating ideas into products</a:t>
            </a:r>
          </a:p>
          <a:p>
            <a:pPr lvl="1" marL="770636" indent="-385318" defTabSz="432308">
              <a:spcBef>
                <a:spcPts val="3400"/>
              </a:spcBef>
              <a:defRPr sz="3404"/>
            </a:pPr>
            <a:r>
              <a:t>Data engineering: building a solid data pipeline</a:t>
            </a:r>
          </a:p>
          <a:p>
            <a:pPr lvl="1" marL="770636" indent="-385318" defTabSz="432308">
              <a:spcBef>
                <a:spcPts val="3400"/>
              </a:spcBef>
              <a:defRPr sz="3404"/>
            </a:pPr>
            <a:r>
              <a:t>Modeling: choosing your tools and interpreting results</a:t>
            </a:r>
          </a:p>
          <a:p>
            <a:pPr lvl="1" marL="770636" indent="-385318" defTabSz="432308">
              <a:spcBef>
                <a:spcPts val="3400"/>
              </a:spcBef>
              <a:defRPr sz="3404"/>
            </a:pPr>
            <a:r>
              <a:t>Reporting: visualization, making your functionality available to others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1178" indent="-281178" defTabSz="315468">
              <a:spcBef>
                <a:spcPts val="2400"/>
              </a:spcBef>
              <a:defRPr sz="2484"/>
            </a:pPr>
            <a:r>
              <a:t>From the docs: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“Python is a programming language that lets you work quickly and integrate systems more effectively”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u="sng">
                <a:hlinkClick r:id="rId2" invalidUrl="" action="" tgtFrame="" tooltip="" history="1" highlightClick="0" endSnd="0"/>
              </a:rPr>
              <a:t>https://www.python.org/</a:t>
            </a:r>
          </a:p>
          <a:p>
            <a:pPr marL="281178" indent="-281178" defTabSz="315468">
              <a:spcBef>
                <a:spcPts val="2400"/>
              </a:spcBef>
              <a:defRPr sz="2484"/>
            </a:pPr>
            <a:r>
              <a:t>From Wikipedia: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“Python is a widely used high-level, general-purpose, interpreted, dynamic programming language”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“Its design philosophy emphasizes code readability, and its syntax allows programmers to express concepts in fewer lines of code than possible in languages such as C++ or Java”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u="sng">
                <a:hlinkClick r:id="rId3" invalidUrl="" action="" tgtFrame="" tooltip="" history="1" highlightClick="0" endSnd="0"/>
              </a:rPr>
              <a:t>https://en.wikipedia.org/wiki/Python_(programming_language)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High-level, general-purpose, interpreted, dynamic programming language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means…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High level: on a scale of (1) bits to literature (10) , Python scores pretty high, higher than Java, which scores higher than C++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t>Code blocks / scope is specified via indentation (no curly brackets required)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t>Type declarations not required (</a:t>
            </a:r>
            <a:r>
              <a:rPr i="1"/>
              <a:t>dynamic: a variable’s type can change)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t>Memory declarations not required (Python is ‘call by object reference’)</a:t>
            </a:r>
          </a:p>
          <a:p>
            <a:pPr lvl="3" marL="1228851" indent="-307212" defTabSz="344677">
              <a:spcBef>
                <a:spcPts val="2700"/>
              </a:spcBef>
              <a:defRPr sz="2714"/>
            </a:pPr>
            <a:r>
              <a:rPr u="sng">
                <a:hlinkClick r:id="rId2" invalidUrl="" action="" tgtFrame="" tooltip="" history="1" highlightClick="0" endSnd="0"/>
              </a:rPr>
              <a:t>https://jeffknupp.com/blog/2012/11/13/is-python-callbyvalue-or-callbyreference-neither/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t>Interpreted: compiled at runtime, no waiting for compilation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040" indent="-328040" defTabSz="368045">
              <a:spcBef>
                <a:spcPts val="2800"/>
              </a:spcBef>
              <a:defRPr sz="2898"/>
            </a:pPr>
            <a:r>
              <a:t>High-level, general-purpose, interpreted, dynamic programming language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means…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General purpose: you can do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 lot</a:t>
            </a:r>
            <a:r>
              <a:t> with it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Web-app backend &amp; server process management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Web scraping &amp; data gathering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Data engineering; accessing SQL, HDFS &amp; other databases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Modeling: classic stats, Monte Carlo, machine learning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Data visualization (d3 integration - Bokeh)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