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lermana/fordham_python_seminar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laag.haard.se/Python-Closures-and-Decorators--Pt--1/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linkedin.com/in/abelerman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python.org/" TargetMode="External"/><Relationship Id="rId3" Type="http://schemas.openxmlformats.org/officeDocument/2006/relationships/hyperlink" Target="https://en.wikipedia.org/wiki/Python_(programming_language)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jeffknupp.com/blog/2012/11/13/is-python-callbyvalue-or-callbyreference-neither/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2-002_m_1869x1399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41" t="15349" r="0" b="9299"/>
          <a:stretch>
            <a:fillRect/>
          </a:stretch>
        </p:blipFill>
        <p:spPr>
          <a:xfrm>
            <a:off x="1346200" y="520700"/>
            <a:ext cx="10302687" cy="5860236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68045">
              <a:defRPr sz="2394"/>
            </a:pPr>
            <a:r>
              <a:t>October 8th, 2016</a:t>
            </a:r>
          </a:p>
          <a:p>
            <a:pPr defTabSz="368045">
              <a:defRPr sz="2394"/>
            </a:pPr>
            <a:r>
              <a:t>Session 1</a:t>
            </a:r>
          </a:p>
          <a:p>
            <a:pPr defTabSz="368045">
              <a:defRPr sz="2394"/>
            </a:pPr>
            <a:r>
              <a:t>Fordham University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Python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8279" indent="-208279" defTabSz="233679">
              <a:spcBef>
                <a:spcPts val="1800"/>
              </a:spcBef>
              <a:defRPr sz="1840"/>
            </a:pPr>
            <a:r>
              <a:t>Some quick cons:</a:t>
            </a:r>
          </a:p>
          <a:p>
            <a:pPr lvl="1" marL="416559" indent="-208279" defTabSz="233679">
              <a:spcBef>
                <a:spcPts val="1800"/>
              </a:spcBef>
              <a:defRPr sz="1840"/>
            </a:pPr>
            <a:r>
              <a:t>Python can cause a lot of headaches in a complicated project</a:t>
            </a:r>
          </a:p>
          <a:p>
            <a:pPr lvl="1" marL="416559" indent="-208279" defTabSz="233679">
              <a:spcBef>
                <a:spcPts val="1800"/>
              </a:spcBef>
              <a:defRPr sz="1840"/>
            </a:pPr>
            <a:r>
              <a:t>Why? For the same reasons that it is great for prototyping:</a:t>
            </a:r>
          </a:p>
          <a:p>
            <a:pPr lvl="2" marL="624840" indent="-208279" defTabSz="233679">
              <a:spcBef>
                <a:spcPts val="1800"/>
              </a:spcBef>
              <a:defRPr sz="1840"/>
            </a:pPr>
            <a:r>
              <a:t>Code is easy to read &amp; therefore easy to share with others</a:t>
            </a:r>
          </a:p>
          <a:p>
            <a:pPr lvl="3" marL="833119" indent="-208279" defTabSz="233679">
              <a:spcBef>
                <a:spcPts val="1800"/>
              </a:spcBef>
              <a:defRPr sz="1840"/>
            </a:pPr>
            <a:r>
              <a:t>It’s easy to put a function call or other statement at the wrong indentation level</a:t>
            </a:r>
          </a:p>
          <a:p>
            <a:pPr lvl="2" marL="624840" indent="-208279" defTabSz="233679">
              <a:spcBef>
                <a:spcPts val="1800"/>
              </a:spcBef>
              <a:defRPr sz="1840"/>
            </a:pPr>
            <a:r>
              <a:t>No required declarations for memory and typing means less to write &amp; think about</a:t>
            </a:r>
          </a:p>
          <a:p>
            <a:pPr lvl="3" marL="833119" indent="-208279" defTabSz="233679">
              <a:spcBef>
                <a:spcPts val="1800"/>
              </a:spcBef>
              <a:defRPr sz="1840"/>
            </a:pPr>
            <a:r>
              <a:t>In general, Python is memory-expensive - it’s data structures have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 lot </a:t>
            </a:r>
            <a:r>
              <a:t>of nice features, each of which takes up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space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3" marL="833119" indent="-208279" defTabSz="233679">
              <a:spcBef>
                <a:spcPts val="1800"/>
              </a:spcBef>
              <a:defRPr sz="1840"/>
            </a:pPr>
            <a:r>
              <a:t>It is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not</a:t>
            </a:r>
            <a:r>
              <a:t> optimized for tail-recursion, which if you like to program in a functional style, is annoying</a:t>
            </a:r>
          </a:p>
          <a:p>
            <a:pPr lvl="3" marL="833119" indent="-208279" defTabSz="233679">
              <a:spcBef>
                <a:spcPts val="1800"/>
              </a:spcBef>
              <a:defRPr sz="1840"/>
            </a:pPr>
            <a:r>
              <a:t>Lack of typing can lead to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all sorts </a:t>
            </a:r>
            <a:r>
              <a:t>of problems, especially when I/O is involved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2" marL="624840" indent="-208279" defTabSz="233679">
              <a:spcBef>
                <a:spcPts val="1800"/>
              </a:spcBef>
              <a:defRPr sz="1840"/>
            </a:pPr>
            <a:r>
              <a:t>No waiting for compiles means you get immediate feedback even on a large code base</a:t>
            </a:r>
          </a:p>
          <a:p>
            <a:pPr lvl="3" marL="833119" indent="-208279" defTabSz="233679">
              <a:spcBef>
                <a:spcPts val="1800"/>
              </a:spcBef>
              <a:defRPr sz="1840"/>
            </a:pPr>
            <a:r>
              <a:t>A real compile can catch many errors, + compilation makes code run faster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Python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Overall:</a:t>
            </a:r>
          </a:p>
          <a:p>
            <a:pPr lvl="1"/>
            <a:r>
              <a:t>Python is a very powerful language, is great for what it is, and is really useful to know if you plan on having a math-heavy career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6696"/>
            </a:lvl1pPr>
          </a:lstStyle>
          <a:p>
            <a:pPr/>
            <a:r>
              <a:t>Development environments &amp; code packaging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458215" indent="-229107" defTabSz="257047">
              <a:spcBef>
                <a:spcPts val="2000"/>
              </a:spcBef>
              <a:defRPr sz="2024"/>
            </a:pPr>
            <a:r>
              <a:t>Jupiter Notebook is a great environment to test code in</a:t>
            </a:r>
          </a:p>
          <a:p>
            <a:pPr lvl="1" marL="458215" indent="-229107" defTabSz="257047">
              <a:spcBef>
                <a:spcPts val="2000"/>
              </a:spcBef>
              <a:defRPr sz="2024"/>
            </a:pPr>
            <a:r>
              <a:t>When you feel like your code is ready to be put to use, you can create a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module</a:t>
            </a:r>
            <a:r>
              <a:t> - a </a:t>
            </a:r>
            <a:r>
              <a:rPr i="1"/>
              <a:t>.py</a:t>
            </a:r>
            <a:r>
              <a:t> file</a:t>
            </a:r>
          </a:p>
          <a:p>
            <a:pPr lvl="1" marL="458215" indent="-229107" defTabSz="257047">
              <a:spcBef>
                <a:spcPts val="2000"/>
              </a:spcBef>
              <a:defRPr sz="2024"/>
            </a:pPr>
            <a:r>
              <a:t>When you have multiple modules for one project, you can put them in the same directory and create a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package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1" marL="458215" indent="-229107" defTabSz="257047">
              <a:spcBef>
                <a:spcPts val="2000"/>
              </a:spcBef>
              <a:defRPr sz="2024"/>
            </a:pPr>
            <a:r>
              <a:t>Some well-known packages:</a:t>
            </a:r>
          </a:p>
          <a:p>
            <a:pPr lvl="2" marL="687323" indent="-229107" defTabSz="257047">
              <a:spcBef>
                <a:spcPts val="2000"/>
              </a:spcBef>
              <a:defRPr sz="2024"/>
            </a:pPr>
            <a:r>
              <a:t>c</a:t>
            </a:r>
            <a:r>
              <a:rPr i="1"/>
              <a:t>ollections: m</a:t>
            </a:r>
            <a:r>
              <a:t>ore sophisticated versions of the classic Python objects (dictionaries, lists, etc.)</a:t>
            </a:r>
          </a:p>
          <a:p>
            <a:pPr lvl="2" marL="687323" indent="-229107" defTabSz="257047">
              <a:spcBef>
                <a:spcPts val="2000"/>
              </a:spcBef>
              <a:defRPr sz="2024"/>
            </a:pPr>
            <a:r>
              <a:t>N</a:t>
            </a:r>
            <a:r>
              <a:rPr i="1"/>
              <a:t>umPy</a:t>
            </a:r>
            <a:r>
              <a:t>: vector &amp; matrix data structures</a:t>
            </a:r>
          </a:p>
          <a:p>
            <a:pPr lvl="2" marL="687323" indent="-229107" defTabSz="257047">
              <a:spcBef>
                <a:spcPts val="2000"/>
              </a:spcBef>
              <a:defRPr sz="2024"/>
            </a:pPr>
            <a:r>
              <a:rPr i="1"/>
              <a:t>SciPy: </a:t>
            </a:r>
            <a:r>
              <a:t> among other things, functions for manipulating the numpy objects (think: matrix math)</a:t>
            </a:r>
          </a:p>
          <a:p>
            <a:pPr lvl="2" marL="687323" indent="-229107" defTabSz="257047">
              <a:spcBef>
                <a:spcPts val="2000"/>
              </a:spcBef>
              <a:defRPr i="1" sz="2024"/>
            </a:pPr>
            <a:r>
              <a:t>Pandas: </a:t>
            </a:r>
            <a:r>
              <a:rPr i="0"/>
              <a:t>tabular or SQL-like data structures and operations</a:t>
            </a:r>
            <a:endParaRPr i="0"/>
          </a:p>
          <a:p>
            <a:pPr lvl="2" marL="687323" indent="-229107" defTabSz="257047">
              <a:spcBef>
                <a:spcPts val="2000"/>
              </a:spcBef>
              <a:defRPr i="1" sz="2024"/>
            </a:pPr>
            <a:r>
              <a:rPr i="0"/>
              <a:t>S</a:t>
            </a:r>
            <a:r>
              <a:t>tatsModels</a:t>
            </a:r>
            <a:r>
              <a:rPr i="0"/>
              <a:t>: among other things, great regression tools; great for classic statistics</a:t>
            </a:r>
            <a:endParaRPr i="0"/>
          </a:p>
          <a:p>
            <a:pPr lvl="2" marL="687323" indent="-229107" defTabSz="257047">
              <a:spcBef>
                <a:spcPts val="2000"/>
              </a:spcBef>
              <a:defRPr i="1" sz="2024"/>
            </a:pPr>
            <a:r>
              <a:t>scikit-learn: </a:t>
            </a:r>
            <a:r>
              <a:rPr i="0"/>
              <a:t>the Holy Grail for machine learning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find our code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458215" indent="-229107" defTabSz="257047">
              <a:spcBef>
                <a:spcPts val="2000"/>
              </a:spcBef>
              <a:defRPr sz="2024"/>
            </a:pPr>
            <a:r>
              <a:rPr u="sng">
                <a:hlinkClick r:id="rId2" invalidUrl="" action="" tgtFrame="" tooltip="" history="1" highlightClick="0" endSnd="0"/>
              </a:rPr>
              <a:t>https://github.com/lermana/fordham_python_seminar</a:t>
            </a:r>
            <a:r>
              <a:t> </a:t>
            </a:r>
          </a:p>
          <a:p>
            <a:pPr lvl="1" marL="458215" indent="-229107" defTabSz="257047">
              <a:spcBef>
                <a:spcPts val="2000"/>
              </a:spcBef>
              <a:defRPr sz="2024"/>
            </a:pPr>
            <a:r>
              <a:t>If you are already a user of GitHub, please feel free to ahead and fork this</a:t>
            </a:r>
          </a:p>
          <a:p>
            <a:pPr lvl="2" marL="687323" indent="-229107" defTabSz="257047">
              <a:spcBef>
                <a:spcPts val="2000"/>
              </a:spcBef>
              <a:defRPr sz="2024"/>
            </a:pPr>
            <a:r>
              <a:t>And if you want to make contributions, even better!</a:t>
            </a:r>
          </a:p>
          <a:p>
            <a:pPr lvl="2" marL="687323" indent="-229107" defTabSz="257047">
              <a:spcBef>
                <a:spcPts val="2000"/>
              </a:spcBef>
              <a:defRPr sz="2024"/>
            </a:pPr>
            <a:r>
              <a:t>I would like for what I’m pushing (unless there are some really egregious errors) to remain our benchmark</a:t>
            </a:r>
          </a:p>
          <a:p>
            <a:pPr lvl="2" marL="687323" indent="-229107" defTabSz="257047">
              <a:spcBef>
                <a:spcPts val="2000"/>
              </a:spcBef>
              <a:defRPr sz="2024"/>
            </a:pPr>
            <a:r>
              <a:rPr i="1"/>
              <a:t>But, </a:t>
            </a:r>
            <a:r>
              <a:t>I would highly encourage you to put your code in a subdirectory and push it out</a:t>
            </a:r>
          </a:p>
          <a:p>
            <a:pPr lvl="2" marL="687323" indent="-229107" defTabSz="257047">
              <a:spcBef>
                <a:spcPts val="2000"/>
              </a:spcBef>
              <a:defRPr sz="2024"/>
            </a:pPr>
            <a:r>
              <a:t>If anybody is interested, please let me know and we can work out the mechanics</a:t>
            </a:r>
          </a:p>
          <a:p>
            <a:pPr lvl="1" marL="458215" indent="-229107" defTabSz="257047">
              <a:spcBef>
                <a:spcPts val="2000"/>
              </a:spcBef>
              <a:defRPr sz="2024"/>
            </a:pPr>
            <a:r>
              <a:t>For those of you who are not familiar with GitHub:</a:t>
            </a:r>
          </a:p>
          <a:p>
            <a:pPr lvl="2" marL="687323" indent="-229107" defTabSz="257047">
              <a:spcBef>
                <a:spcPts val="2000"/>
              </a:spcBef>
              <a:defRPr sz="2024"/>
            </a:pPr>
            <a:r>
              <a:t>I do not plan on covering that here, as it can be time consuming to set up correctly</a:t>
            </a:r>
          </a:p>
          <a:p>
            <a:pPr lvl="2" marL="687323" indent="-229107" defTabSz="257047">
              <a:spcBef>
                <a:spcPts val="2000"/>
              </a:spcBef>
              <a:defRPr sz="2024"/>
            </a:pPr>
            <a:r>
              <a:t>But that’s OK! you can just go ahead and download the code</a:t>
            </a:r>
          </a:p>
          <a:p>
            <a:pPr lvl="2" marL="687323" indent="-229107" defTabSz="257047">
              <a:spcBef>
                <a:spcPts val="2000"/>
              </a:spcBef>
              <a:defRPr sz="2024"/>
            </a:pPr>
            <a:r>
              <a:t>If you do not know GitHub but want to contribute your code, let me know &amp; we’ll work it out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comp-sci: OOP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We will not go into much detail on </a:t>
            </a:r>
            <a:r>
              <a:rPr i="1"/>
              <a:t>classes</a:t>
            </a:r>
          </a:p>
          <a:p>
            <a:pPr lvl="1"/>
            <a:r>
              <a:t>However, I will try to work in at least an example or two if a good opportunity presents itself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comp-sci: Functional programming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437387" indent="-218693" defTabSz="245363">
              <a:spcBef>
                <a:spcPts val="1900"/>
              </a:spcBef>
              <a:defRPr sz="1932"/>
            </a:pPr>
            <a:r>
              <a:t>You will occasionally hear me make vague and somewhat bootleg references to functional programming</a:t>
            </a:r>
          </a:p>
          <a:p>
            <a:pPr lvl="1" marL="437387" indent="-218693" defTabSz="245363">
              <a:spcBef>
                <a:spcPts val="1900"/>
              </a:spcBef>
              <a:defRPr sz="1932"/>
            </a:pPr>
            <a:r>
              <a:t>Let’s go ahead and sum these up as…</a:t>
            </a:r>
          </a:p>
          <a:p>
            <a:pPr lvl="1" marL="437387" indent="-218693" defTabSz="245363">
              <a:spcBef>
                <a:spcPts val="1900"/>
              </a:spcBef>
              <a:defRPr sz="1932"/>
            </a:pPr>
            <a:r>
              <a:t>Making good use of functions will: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Help you code in a more logical and structured way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Make it easier for others to use your code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Allow for easy updates and revisions</a:t>
            </a:r>
          </a:p>
          <a:p>
            <a:pPr lvl="3" marL="874775" indent="-218693" defTabSz="245363">
              <a:spcBef>
                <a:spcPts val="1900"/>
              </a:spcBef>
              <a:defRPr sz="1932"/>
            </a:pPr>
            <a:r>
              <a:t>changes to one function can easily cascade out through others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Handle garbage collection &amp; avoid namespace pollution</a:t>
            </a:r>
          </a:p>
          <a:p>
            <a:pPr lvl="1" marL="437387" indent="-218693" defTabSz="245363">
              <a:spcBef>
                <a:spcPts val="1900"/>
              </a:spcBef>
              <a:defRPr sz="1932"/>
            </a:pPr>
            <a:r>
              <a:t>We’re not going to get into real functional programming (Python’s not the language for it…)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But here’s a link if you want to read up on leveraging a function style in Python</a:t>
            </a:r>
          </a:p>
          <a:p>
            <a:pPr lvl="3" marL="874775" indent="-218693" defTabSz="245363">
              <a:spcBef>
                <a:spcPts val="1900"/>
              </a:spcBef>
              <a:defRPr sz="1932"/>
            </a:pPr>
            <a:r>
              <a:rPr u="sng">
                <a:hlinkClick r:id="rId2" invalidUrl="" action="" tgtFrame="" tooltip="" history="1" highlightClick="0" endSnd="0"/>
              </a:rPr>
              <a:t>http://blaag.haard.se/Python-Closures-and-Decorators--Pt--1/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Books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Data Science From Scratch</a:t>
            </a:r>
          </a:p>
          <a:p>
            <a:pPr lvl="1"/>
            <a:r>
              <a:t>Python for Data Analysis</a:t>
            </a:r>
          </a:p>
          <a:p>
            <a:pPr lvl="1"/>
            <a:r>
              <a:t>Automate the Boring Stuff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that’s it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1020572" indent="-510286" defTabSz="572516">
              <a:spcBef>
                <a:spcPts val="4500"/>
              </a:spcBef>
              <a:defRPr sz="4508"/>
            </a:pPr>
            <a:r>
              <a:t>Let’s get to coding!</a:t>
            </a:r>
          </a:p>
          <a:p>
            <a:pPr lvl="1" marL="1020572" indent="-510286" defTabSz="572516">
              <a:spcBef>
                <a:spcPts val="4500"/>
              </a:spcBef>
              <a:defRPr sz="4508"/>
            </a:pPr>
            <a:r>
              <a:t>If you haven’t done so already, please download the repo</a:t>
            </a:r>
          </a:p>
          <a:p>
            <a:pPr lvl="1" marL="1020572" indent="-510286" defTabSz="572516">
              <a:spcBef>
                <a:spcPts val="4500"/>
              </a:spcBef>
              <a:defRPr sz="4508"/>
            </a:pPr>
            <a:r>
              <a:t>Navigate to that directory on your command line</a:t>
            </a:r>
          </a:p>
          <a:p>
            <a:pPr lvl="1" marL="1020572" indent="-510286" defTabSz="572516">
              <a:spcBef>
                <a:spcPts val="4500"/>
              </a:spcBef>
              <a:defRPr sz="4508"/>
            </a:pPr>
            <a:r>
              <a:t>Type </a:t>
            </a:r>
            <a:r>
              <a:rPr i="1"/>
              <a:t>Jupyter Notebook</a:t>
            </a:r>
            <a:r>
              <a:t> and press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enter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of today’s class</a:t>
            </a:r>
          </a:p>
          <a:p>
            <a:pPr/>
            <a:r>
              <a:t>Brief ‘about me’</a:t>
            </a:r>
          </a:p>
          <a:p>
            <a:pPr/>
            <a:r>
              <a:t>Python!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1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228600">
              <a:buSzTx/>
              <a:buNone/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Python Fundamentals</a:t>
            </a:r>
          </a:p>
          <a:p>
            <a:pPr lvl="1"/>
            <a:r>
              <a:t>End goal: to be able to understand the </a:t>
            </a:r>
            <a:r>
              <a:rPr i="1"/>
              <a:t>python_demo</a:t>
            </a:r>
            <a:r>
              <a:t> module</a:t>
            </a:r>
          </a:p>
          <a:p>
            <a:pPr lvl="1"/>
            <a:r>
              <a:t>What do we need to get there?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i: details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 marL="0" indent="192023" defTabSz="245363">
              <a:spcBef>
                <a:spcPts val="1900"/>
              </a:spcBef>
              <a:buSzTx/>
              <a:buNone/>
              <a:defRPr sz="1932"/>
            </a:pPr>
            <a:r>
              <a:t>Development environments &amp; code packaging: 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Jupyter Notebook; module &amp; package creation</a:t>
            </a:r>
          </a:p>
          <a:p>
            <a:pPr lvl="2" marL="0" indent="192023" defTabSz="245363">
              <a:spcBef>
                <a:spcPts val="1900"/>
              </a:spcBef>
              <a:buSzTx/>
              <a:buNone/>
              <a:defRPr sz="1932"/>
            </a:pPr>
            <a:r>
              <a:t>Basics: </a:t>
            </a:r>
          </a:p>
          <a:p>
            <a:pPr lvl="2" marL="656081" indent="-218693" defTabSz="245363">
              <a:spcBef>
                <a:spcPts val="1900"/>
              </a:spcBef>
              <a:buClr>
                <a:srgbClr val="535353"/>
              </a:buClr>
              <a:defRPr sz="1932"/>
            </a:pPr>
            <a:r>
              <a:t>Syntax, variables, mathematic operators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Objects: lists and dictionaries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Defining functions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Reading and writing to files via the </a:t>
            </a:r>
            <a:r>
              <a:rPr i="1"/>
              <a:t>with</a:t>
            </a:r>
            <a:r>
              <a:t> context manager</a:t>
            </a:r>
          </a:p>
          <a:p>
            <a:pPr lvl="1" marL="0" indent="96011" defTabSz="245363">
              <a:spcBef>
                <a:spcPts val="1900"/>
              </a:spcBef>
              <a:buSzTx/>
              <a:buNone/>
              <a:defRPr sz="1932"/>
            </a:pPr>
            <a:r>
              <a:t>More advanced: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Syntax and coding style: subroutine-ing your code; closures</a:t>
            </a:r>
          </a:p>
          <a:p>
            <a:pPr lvl="2" marL="656081" indent="-218693" defTabSz="245363">
              <a:spcBef>
                <a:spcPts val="1900"/>
              </a:spcBef>
              <a:defRPr sz="1932"/>
            </a:pPr>
            <a:r>
              <a:t>Pandas</a:t>
            </a:r>
          </a:p>
          <a:p>
            <a:pPr lvl="2" marL="0" indent="192023" defTabSz="245363">
              <a:spcBef>
                <a:spcPts val="1900"/>
              </a:spcBef>
              <a:buSzTx/>
              <a:buNone/>
              <a:defRPr sz="1932"/>
            </a:pPr>
            <a:r>
              <a:t>We are going to learn these concepts via examples, so get ready to code!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4729" indent="-244729" defTabSz="274574">
              <a:spcBef>
                <a:spcPts val="2100"/>
              </a:spcBef>
              <a:defRPr sz="2162"/>
            </a:pPr>
            <a:r>
              <a:t>Fordham MSQF alumnus, cohort 6</a:t>
            </a:r>
          </a:p>
          <a:p>
            <a:pPr marL="244729" indent="-244729" defTabSz="274574">
              <a:spcBef>
                <a:spcPts val="2100"/>
              </a:spcBef>
              <a:defRPr sz="2162"/>
            </a:pPr>
            <a:r>
              <a:t>Current role: Data Scientist at Kidpik</a:t>
            </a:r>
          </a:p>
          <a:p>
            <a:pPr marL="244729" indent="-244729" defTabSz="274574">
              <a:spcBef>
                <a:spcPts val="2100"/>
              </a:spcBef>
              <a:defRPr sz="2162"/>
            </a:pPr>
            <a:r>
              <a:t>Previous experience:</a:t>
            </a:r>
          </a:p>
          <a:p>
            <a:pPr lvl="1" marL="489458" indent="-244729" defTabSz="274574">
              <a:spcBef>
                <a:spcPts val="2100"/>
              </a:spcBef>
              <a:defRPr sz="2162"/>
            </a:pPr>
            <a:r>
              <a:t>Dun &amp; Bradstreet</a:t>
            </a:r>
          </a:p>
          <a:p>
            <a:pPr lvl="1" marL="489458" indent="-244729" defTabSz="274574">
              <a:spcBef>
                <a:spcPts val="2100"/>
              </a:spcBef>
              <a:defRPr sz="2162"/>
            </a:pPr>
            <a:r>
              <a:t>AD/FIN (adtech startup)</a:t>
            </a:r>
          </a:p>
          <a:p>
            <a:pPr lvl="1" marL="489458" indent="-244729" defTabSz="274574">
              <a:spcBef>
                <a:spcPts val="2100"/>
              </a:spcBef>
              <a:defRPr sz="2162"/>
            </a:pPr>
            <a:r>
              <a:t>GreenPoint Global</a:t>
            </a:r>
          </a:p>
          <a:p>
            <a:pPr marL="244729" indent="-244729" defTabSz="274574">
              <a:spcBef>
                <a:spcPts val="2100"/>
              </a:spcBef>
              <a:defRPr sz="2162"/>
            </a:pPr>
            <a:r>
              <a:t>Skills:</a:t>
            </a:r>
          </a:p>
          <a:p>
            <a:pPr lvl="1" marL="489458" indent="-244729" defTabSz="274574">
              <a:spcBef>
                <a:spcPts val="2100"/>
              </a:spcBef>
              <a:defRPr sz="2162"/>
            </a:pPr>
            <a:r>
              <a:t>Python, Scala, SQL, Bash; Quantitative analysis, data engineering, web scraping</a:t>
            </a:r>
          </a:p>
          <a:p>
            <a:pPr marL="244729" indent="-244729" defTabSz="274574">
              <a:spcBef>
                <a:spcPts val="2100"/>
              </a:spcBef>
              <a:defRPr sz="2162"/>
            </a:pPr>
            <a:r>
              <a:t>Other interests: guitar, skiing, poker</a:t>
            </a:r>
          </a:p>
          <a:p>
            <a:pPr marL="244729" indent="-244729" defTabSz="274574">
              <a:spcBef>
                <a:spcPts val="2100"/>
              </a:spcBef>
              <a:defRPr sz="2162"/>
            </a:pPr>
            <a:r>
              <a:rPr u="sng">
                <a:hlinkClick r:id="rId2" invalidUrl="" action="" tgtFrame="" tooltip="" history="1" highlightClick="0" endSnd="0"/>
              </a:rPr>
              <a:t>https://www.linkedin.com/in/abelerman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1178" indent="-281178" defTabSz="315468">
              <a:spcBef>
                <a:spcPts val="2400"/>
              </a:spcBef>
              <a:defRPr sz="2484"/>
            </a:pPr>
            <a:r>
              <a:t>From the docs: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t>“Python is a programming language that lets you work quickly and integrate systems more effectively”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rPr u="sng">
                <a:hlinkClick r:id="rId2" invalidUrl="" action="" tgtFrame="" tooltip="" history="1" highlightClick="0" endSnd="0"/>
              </a:rPr>
              <a:t>https://www.python.org/</a:t>
            </a:r>
          </a:p>
          <a:p>
            <a:pPr marL="281178" indent="-281178" defTabSz="315468">
              <a:spcBef>
                <a:spcPts val="2400"/>
              </a:spcBef>
              <a:defRPr sz="2484"/>
            </a:pPr>
            <a:r>
              <a:t>From Wikipedia: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t>“Python is a widely used high-level, general-purpose, interpreted, dynamic programming language”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t>“Its design philosophy emphasizes code readability, and its syntax allows programmers to express concepts in fewer lines of code than possible in languages such as C++ or Java”</a:t>
            </a:r>
          </a:p>
          <a:p>
            <a:pPr lvl="1" marL="562356" indent="-281178" defTabSz="315468">
              <a:spcBef>
                <a:spcPts val="2400"/>
              </a:spcBef>
              <a:defRPr sz="2484"/>
            </a:pPr>
            <a:r>
              <a:rPr u="sng">
                <a:hlinkClick r:id="rId3" invalidUrl="" action="" tgtFrame="" tooltip="" history="1" highlightClick="0" endSnd="0"/>
              </a:rPr>
              <a:t>https://en.wikipedia.org/wiki/Python_(programming_language)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Python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7212" indent="-307212" defTabSz="344677">
              <a:spcBef>
                <a:spcPts val="2700"/>
              </a:spcBef>
              <a:defRPr sz="2714"/>
            </a:pPr>
            <a:r>
              <a:t>High-level, general-purpose, interpreted, dynamic programming language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means…</a:t>
            </a:r>
          </a:p>
          <a:p>
            <a:pPr lvl="1" marL="614425" indent="-307212" defTabSz="344677">
              <a:spcBef>
                <a:spcPts val="2700"/>
              </a:spcBef>
              <a:defRPr sz="2714"/>
            </a:pPr>
            <a:r>
              <a:t>High level: on a scale of (1) bits to literature (10) , Python scores pretty high, higher than Java, which scores higher than C++</a:t>
            </a:r>
          </a:p>
          <a:p>
            <a:pPr lvl="2" marL="921638" indent="-307212" defTabSz="344677">
              <a:spcBef>
                <a:spcPts val="2700"/>
              </a:spcBef>
              <a:defRPr sz="2714"/>
            </a:pPr>
            <a:r>
              <a:t>Code blocks / scope is specified via indentation (no curly brackets required)</a:t>
            </a:r>
          </a:p>
          <a:p>
            <a:pPr lvl="2" marL="921638" indent="-307212" defTabSz="344677">
              <a:spcBef>
                <a:spcPts val="2700"/>
              </a:spcBef>
              <a:defRPr sz="2714"/>
            </a:pPr>
            <a:r>
              <a:t>Type declarations not required (</a:t>
            </a:r>
            <a:r>
              <a:rPr i="1"/>
              <a:t>dynamic: a variable’s type can change)</a:t>
            </a:r>
          </a:p>
          <a:p>
            <a:pPr lvl="2" marL="921638" indent="-307212" defTabSz="344677">
              <a:spcBef>
                <a:spcPts val="2700"/>
              </a:spcBef>
              <a:defRPr sz="2714"/>
            </a:pPr>
            <a:r>
              <a:t>Memory declarations not required (Python is ‘call by object reference’)</a:t>
            </a:r>
          </a:p>
          <a:p>
            <a:pPr lvl="3" marL="1228851" indent="-307212" defTabSz="344677">
              <a:spcBef>
                <a:spcPts val="2700"/>
              </a:spcBef>
              <a:defRPr sz="2714"/>
            </a:pPr>
            <a:r>
              <a:rPr u="sng">
                <a:hlinkClick r:id="rId2" invalidUrl="" action="" tgtFrame="" tooltip="" history="1" highlightClick="0" endSnd="0"/>
              </a:rPr>
              <a:t>https://jeffknupp.com/blog/2012/11/13/is-python-callbyvalue-or-callbyreference-neither/</a:t>
            </a:r>
          </a:p>
          <a:p>
            <a:pPr lvl="2" marL="921638" indent="-307212" defTabSz="344677">
              <a:spcBef>
                <a:spcPts val="2700"/>
              </a:spcBef>
              <a:defRPr sz="2714"/>
            </a:pPr>
            <a:r>
              <a:t>Interpreted: compiled at runtime, no waiting for compilation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Python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040" indent="-328040" defTabSz="368045">
              <a:spcBef>
                <a:spcPts val="2800"/>
              </a:spcBef>
              <a:defRPr sz="2898"/>
            </a:pPr>
            <a:r>
              <a:t>High-level, general-purpose, interpreted, dynamic programming language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means…</a:t>
            </a:r>
          </a:p>
          <a:p>
            <a:pPr lvl="1" marL="656081" indent="-328040" defTabSz="368045">
              <a:spcBef>
                <a:spcPts val="2800"/>
              </a:spcBef>
              <a:defRPr sz="2898"/>
            </a:pPr>
            <a:r>
              <a:t>General purpose: you can do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 lot</a:t>
            </a:r>
            <a:r>
              <a:t> with it</a:t>
            </a:r>
          </a:p>
          <a:p>
            <a:pPr lvl="2" marL="984122" indent="-328040" defTabSz="368045">
              <a:spcBef>
                <a:spcPts val="2800"/>
              </a:spcBef>
              <a:defRPr sz="2898"/>
            </a:pPr>
            <a:r>
              <a:t>Web-app backend &amp; server process management</a:t>
            </a:r>
          </a:p>
          <a:p>
            <a:pPr lvl="2" marL="984122" indent="-328040" defTabSz="368045">
              <a:spcBef>
                <a:spcPts val="2800"/>
              </a:spcBef>
              <a:defRPr sz="2898"/>
            </a:pPr>
            <a:r>
              <a:t>Web scraping &amp; data gathering</a:t>
            </a:r>
          </a:p>
          <a:p>
            <a:pPr lvl="2" marL="984122" indent="-328040" defTabSz="368045">
              <a:spcBef>
                <a:spcPts val="2800"/>
              </a:spcBef>
              <a:defRPr sz="2898"/>
            </a:pPr>
            <a:r>
              <a:t>Data engineering; accessing SQL, HDFS &amp; other databases</a:t>
            </a:r>
          </a:p>
          <a:p>
            <a:pPr lvl="2" marL="984122" indent="-328040" defTabSz="368045">
              <a:spcBef>
                <a:spcPts val="2800"/>
              </a:spcBef>
              <a:defRPr sz="2898"/>
            </a:pPr>
            <a:r>
              <a:t>Modeling: classic stats, Monte Carlo, machine learning</a:t>
            </a:r>
          </a:p>
          <a:p>
            <a:pPr lvl="2" marL="984122" indent="-328040" defTabSz="368045">
              <a:spcBef>
                <a:spcPts val="2800"/>
              </a:spcBef>
              <a:defRPr sz="2898"/>
            </a:pPr>
            <a:r>
              <a:t>Data visualization (d3 integration - Bokeh)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Python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0763" indent="-270763" defTabSz="303783">
              <a:spcBef>
                <a:spcPts val="2300"/>
              </a:spcBef>
              <a:defRPr sz="2391"/>
            </a:pPr>
            <a:r>
              <a:t>Some quick pros:</a:t>
            </a:r>
          </a:p>
          <a:p>
            <a:pPr lvl="1" marL="541527" indent="-270763" defTabSz="303783">
              <a:spcBef>
                <a:spcPts val="2300"/>
              </a:spcBef>
              <a:defRPr sz="2391"/>
            </a:pPr>
            <a:r>
              <a:t>Python is great for building a beta / prototyping ideas</a:t>
            </a:r>
          </a:p>
          <a:p>
            <a:pPr lvl="2" marL="812291" indent="-270763" defTabSz="303783">
              <a:spcBef>
                <a:spcPts val="2300"/>
              </a:spcBef>
              <a:defRPr sz="2391"/>
            </a:pPr>
            <a:r>
              <a:t>Deciding what model family you want to use</a:t>
            </a:r>
          </a:p>
          <a:p>
            <a:pPr lvl="2" marL="812291" indent="-270763" defTabSz="303783">
              <a:spcBef>
                <a:spcPts val="2300"/>
              </a:spcBef>
              <a:defRPr sz="2391"/>
            </a:pPr>
            <a:r>
              <a:t>Building a quick access portal for a salesperson, trader, etc. to use</a:t>
            </a:r>
          </a:p>
          <a:p>
            <a:pPr lvl="2" marL="812291" indent="-270763" defTabSz="303783">
              <a:spcBef>
                <a:spcPts val="2300"/>
              </a:spcBef>
              <a:defRPr sz="2391"/>
            </a:pPr>
            <a:r>
              <a:t>Generating an initial user base / revenue stream</a:t>
            </a:r>
          </a:p>
          <a:p>
            <a:pPr lvl="1" marL="541527" indent="-270763" defTabSz="303783">
              <a:spcBef>
                <a:spcPts val="2300"/>
              </a:spcBef>
              <a:defRPr sz="2391"/>
            </a:pPr>
            <a:r>
              <a:t>Why?</a:t>
            </a:r>
          </a:p>
          <a:p>
            <a:pPr lvl="2" marL="812291" indent="-270763" defTabSz="303783">
              <a:spcBef>
                <a:spcPts val="2300"/>
              </a:spcBef>
              <a:defRPr sz="2391"/>
            </a:pPr>
            <a:r>
              <a:t>Code is easy to read &amp; therefore easy to share with others</a:t>
            </a:r>
          </a:p>
          <a:p>
            <a:pPr lvl="2" marL="812291" indent="-270763" defTabSz="303783">
              <a:spcBef>
                <a:spcPts val="2300"/>
              </a:spcBef>
              <a:defRPr sz="2391"/>
            </a:pPr>
            <a:r>
              <a:t>No required declarations for memory and typing means less to write &amp; think about</a:t>
            </a:r>
          </a:p>
          <a:p>
            <a:pPr lvl="2" marL="812291" indent="-270763" defTabSz="303783">
              <a:spcBef>
                <a:spcPts val="2300"/>
              </a:spcBef>
              <a:defRPr sz="2391"/>
            </a:pPr>
            <a:r>
              <a:t>No waiting for compiles means you get immediate feedback even on a large code base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