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26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70" r:id="rId12"/>
    <p:sldId id="269" r:id="rId13"/>
    <p:sldId id="266" r:id="rId14"/>
    <p:sldId id="267" r:id="rId15"/>
    <p:sldId id="268" r:id="rId16"/>
    <p:sldId id="271" r:id="rId17"/>
    <p:sldId id="273" r:id="rId18"/>
    <p:sldId id="274" r:id="rId19"/>
    <p:sldId id="272" r:id="rId20"/>
    <p:sldId id="275" r:id="rId21"/>
    <p:sldId id="278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<p14:section name="Default Section" id="{4F2392CD-6A79-40B8-A02F-8178CE39662B}">
          <p14:sldIdLst>
            <p14:sldId id="256"/>
            <p14:sldId id="260"/>
            <p14:sldId id="257"/>
            <p14:sldId id="258"/>
            <p14:sldId id="259"/>
            <p14:sldId id="262"/>
            <p14:sldId id="263"/>
            <p14:sldId id="261"/>
            <p14:sldId id="264"/>
            <p14:sldId id="265"/>
            <p14:sldId id="270"/>
            <p14:sldId id="269"/>
            <p14:sldId id="266"/>
            <p14:sldId id="267"/>
            <p14:sldId id="26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n" initials="n" lastIdx="1" clrIdx="0">
    <p:extLst>
      <p:ext uri="{19B8F6BF-5375-455C-9EA6-DF929625EA0E}">
        <p15:presenceInfo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userId="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000" autoAdjust="0"/>
    <p:restoredTop sz="80249" autoAdjust="0"/>
  </p:normalViewPr>
  <p:slideViewPr>
    <p:cSldViewPr snapToGrid="0">
      <p:cViewPr varScale="1">
        <p:scale>
          <a:sx n="69" d="100"/>
          <a:sy n="69" d="100"/>
        </p:scale>
        <p:origin x="-11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85C7E-00B3-42E3-BFB1-80D7993841AD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AF2B7-A181-43A4-AB3D-26756EB2F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04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Tried to find exact dates of crises</a:t>
            </a:r>
            <a:endParaRPr lang="en-US" altLang="ko-KR" i="1" dirty="0" smtClean="0"/>
          </a:p>
          <a:p>
            <a:r>
              <a:rPr lang="en-US" altLang="ko-KR" dirty="0" smtClean="0"/>
              <a:t>Smoothed the data by neighboring 300 days</a:t>
            </a:r>
          </a:p>
          <a:p>
            <a:r>
              <a:rPr lang="en-US" altLang="ko-KR" dirty="0" smtClean="0"/>
              <a:t>Found local maxima, candidates of the Indices before crises began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622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608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135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942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878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878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55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690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031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86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0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845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622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174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845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29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09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CEDC-8E33-4C29-B71F-074C8813F0E7}" type="datetimeFigureOut">
              <a:rPr lang="ko-KR" altLang="en-US" smtClean="0"/>
              <a:pPr/>
              <a:t>3/17/14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5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122363"/>
            <a:ext cx="10363201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i="1" dirty="0" smtClean="0"/>
              <a:t>Study </a:t>
            </a:r>
            <a:r>
              <a:rPr lang="en-US" altLang="ko-KR" i="1" dirty="0"/>
              <a:t>of </a:t>
            </a:r>
            <a:r>
              <a:rPr lang="en-US" altLang="ko-KR" i="1" dirty="0" smtClean="0"/>
              <a:t>Financial Market</a:t>
            </a:r>
            <a:r>
              <a:rPr lang="en-US" altLang="ko-KR" i="1" dirty="0" smtClean="0"/>
              <a:t> </a:t>
            </a:r>
            <a:br>
              <a:rPr lang="en-US" altLang="ko-KR" i="1" dirty="0" smtClean="0"/>
            </a:br>
            <a:r>
              <a:rPr lang="en-US" altLang="ko-KR" i="1" dirty="0" smtClean="0"/>
              <a:t>based </a:t>
            </a:r>
            <a:r>
              <a:rPr lang="en-US" altLang="ko-KR" i="1" dirty="0" smtClean="0"/>
              <a:t>on </a:t>
            </a:r>
            <a:r>
              <a:rPr lang="en-US" altLang="ko-KR" b="1" dirty="0" smtClean="0"/>
              <a:t>S&amp;P 500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Changhyun</a:t>
            </a:r>
            <a:r>
              <a:rPr lang="en-US" altLang="ko-KR" dirty="0"/>
              <a:t> </a:t>
            </a:r>
            <a:r>
              <a:rPr lang="en-US" altLang="ko-KR" dirty="0" err="1"/>
              <a:t>Ahn</a:t>
            </a:r>
            <a:endParaRPr lang="en-US" altLang="ko-KR" b="0" dirty="0" smtClean="0">
              <a:effectLst/>
            </a:endParaRPr>
          </a:p>
          <a:p>
            <a:pPr algn="r"/>
            <a:r>
              <a:rPr lang="en-US" altLang="ko-KR" dirty="0"/>
              <a:t>(Edward) Xi </a:t>
            </a:r>
            <a:r>
              <a:rPr lang="en-US" altLang="ko-KR" dirty="0" err="1"/>
              <a:t>Cai</a:t>
            </a:r>
            <a:endParaRPr lang="en-US" altLang="ko-KR" b="0" dirty="0" smtClean="0">
              <a:effectLst/>
            </a:endParaRPr>
          </a:p>
          <a:p>
            <a:pPr algn="r"/>
            <a:r>
              <a:rPr lang="en-US" altLang="ko-KR" dirty="0"/>
              <a:t>(</a:t>
            </a:r>
            <a:r>
              <a:rPr lang="en-US" altLang="ko-KR" dirty="0" err="1"/>
              <a:t>Betti</a:t>
            </a:r>
            <a:r>
              <a:rPr lang="en-US" altLang="ko-KR" dirty="0"/>
              <a:t>) </a:t>
            </a:r>
            <a:r>
              <a:rPr lang="en-US" altLang="ko-KR" dirty="0" err="1"/>
              <a:t>Biwei</a:t>
            </a:r>
            <a:r>
              <a:rPr lang="en-US" altLang="ko-KR" dirty="0"/>
              <a:t> </a:t>
            </a:r>
            <a:r>
              <a:rPr lang="en-US" altLang="ko-KR" dirty="0" smtClean="0"/>
              <a:t>Tao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8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Simulations</a:t>
            </a:r>
            <a:endParaRPr lang="ko-KR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855265" y="2053431"/>
            <a:ext cx="4305300" cy="389572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68590" y="2043906"/>
            <a:ext cx="4267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4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GARCH</a:t>
            </a:r>
            <a:r>
              <a:rPr lang="en-US" altLang="ko-KR" sz="3100" spc="-300" dirty="0" smtClean="0"/>
              <a:t>(Generalized Autoregressive Conditional </a:t>
            </a:r>
            <a:r>
              <a:rPr lang="en-US" altLang="ko-KR" sz="3100" spc="-300" dirty="0" err="1" smtClean="0"/>
              <a:t>Heteroscedasticity</a:t>
            </a:r>
            <a:r>
              <a:rPr lang="en-US" altLang="ko-KR" sz="3100" spc="-300" dirty="0" smtClean="0"/>
              <a:t>)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endParaRPr lang="ko-KR" altLang="en-US" sz="3100" spc="-300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84763"/>
                <a:ext cx="10515600" cy="33921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84763"/>
                <a:ext cx="10515600" cy="339219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90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Returns and Residuals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177136" y="1881045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94218" y="173875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49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Returns and Residuals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888175" y="1839985"/>
            <a:ext cx="4406253" cy="44062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343888" y="178030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75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Q-Q Plots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343386" y="1825625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41310" y="1825625"/>
            <a:ext cx="4402000" cy="4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08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ACF(Auto-correlated Functions)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81931" y="1798638"/>
            <a:ext cx="4351337" cy="43513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94214" y="171103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25719"/>
            <a:ext cx="10515600" cy="1325563"/>
          </a:xfrm>
        </p:spPr>
        <p:txBody>
          <a:bodyPr/>
          <a:lstStyle/>
          <a:p>
            <a:r>
              <a:rPr lang="en-US" dirty="0" smtClean="0"/>
              <a:t>Investigation of “Weekend Effect”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262" y="1547444"/>
            <a:ext cx="11649738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Investopedia</a:t>
            </a:r>
            <a:r>
              <a:rPr lang="en-US" sz="2500" dirty="0" smtClean="0"/>
              <a:t> Definition:</a:t>
            </a:r>
          </a:p>
          <a:p>
            <a:endParaRPr lang="en-US" sz="2500" dirty="0" smtClean="0"/>
          </a:p>
          <a:p>
            <a:r>
              <a:rPr lang="en-US" sz="2500" dirty="0" smtClean="0"/>
              <a:t>	A phenomenon in financial markets in which stock returns on Mondays</a:t>
            </a:r>
            <a:r>
              <a:rPr lang="en-US" sz="2500" dirty="0" smtClean="0"/>
              <a:t> </a:t>
            </a:r>
          </a:p>
          <a:p>
            <a:r>
              <a:rPr lang="en-US" sz="2500" dirty="0" smtClean="0"/>
              <a:t>are </a:t>
            </a:r>
            <a:r>
              <a:rPr lang="en-US" sz="2500" dirty="0" smtClean="0"/>
              <a:t>often significantly lower than those of the immediately preceding Friday</a:t>
            </a:r>
            <a:r>
              <a:rPr lang="en-US" sz="2500" dirty="0" smtClean="0"/>
              <a:t>.</a:t>
            </a:r>
          </a:p>
          <a:p>
            <a:endParaRPr lang="en-US" sz="2500" dirty="0" smtClean="0"/>
          </a:p>
          <a:p>
            <a:r>
              <a:rPr lang="en-US" sz="2500" dirty="0" smtClean="0"/>
              <a:t>	Some theories that explain the effect attribute the tendency for </a:t>
            </a:r>
            <a:r>
              <a:rPr lang="en-US" sz="2500" dirty="0" smtClean="0"/>
              <a:t>companies</a:t>
            </a:r>
          </a:p>
          <a:p>
            <a:r>
              <a:rPr lang="en-US" sz="2500" dirty="0" smtClean="0"/>
              <a:t> </a:t>
            </a:r>
            <a:r>
              <a:rPr lang="en-US" sz="2500" dirty="0" smtClean="0"/>
              <a:t>to release bad news on Friday after the markets close to depressed stock </a:t>
            </a:r>
            <a:r>
              <a:rPr lang="en-US" sz="2500" dirty="0" smtClean="0"/>
              <a:t>prices</a:t>
            </a:r>
          </a:p>
          <a:p>
            <a:r>
              <a:rPr lang="en-US" sz="2500" dirty="0" smtClean="0"/>
              <a:t> </a:t>
            </a:r>
            <a:r>
              <a:rPr lang="en-US" sz="2500" dirty="0" smtClean="0"/>
              <a:t>on Monday. Others state that the weekend effect might be linked to short selling</a:t>
            </a:r>
            <a:r>
              <a:rPr lang="en-US" sz="2500" dirty="0" smtClean="0"/>
              <a:t>,</a:t>
            </a:r>
          </a:p>
          <a:p>
            <a:r>
              <a:rPr lang="en-US" sz="2500" dirty="0" smtClean="0"/>
              <a:t> </a:t>
            </a:r>
            <a:r>
              <a:rPr lang="en-US" sz="2500" dirty="0" smtClean="0"/>
              <a:t>which would affect stocks with high short interest positions.</a:t>
            </a:r>
          </a:p>
          <a:p>
            <a:endParaRPr lang="en-US" sz="2500" dirty="0" smtClean="0"/>
          </a:p>
          <a:p>
            <a:r>
              <a:rPr lang="en-US" sz="2500" dirty="0" smtClean="0"/>
              <a:t>After Hours in the U.S.:</a:t>
            </a:r>
          </a:p>
          <a:p>
            <a:endParaRPr lang="en-US" sz="2500" dirty="0" smtClean="0"/>
          </a:p>
          <a:p>
            <a:r>
              <a:rPr lang="en-US" sz="2500" dirty="0" smtClean="0"/>
              <a:t>	1) 4</a:t>
            </a:r>
            <a:r>
              <a:rPr lang="en-US" sz="2500" dirty="0" smtClean="0"/>
              <a:t>:00 p.m. to 8:00 p.m. </a:t>
            </a:r>
            <a:r>
              <a:rPr lang="en-US" sz="2500" dirty="0" smtClean="0"/>
              <a:t>ET, and 2) 4</a:t>
            </a:r>
            <a:r>
              <a:rPr lang="en-US" sz="2500" dirty="0" smtClean="0"/>
              <a:t>:00 a.m. to 9:30 a.m. ET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by Day of the Week (1)</a:t>
            </a:r>
            <a:endParaRPr lang="en-US" dirty="0"/>
          </a:p>
        </p:txBody>
      </p:sp>
      <p:pic>
        <p:nvPicPr>
          <p:cNvPr id="5" name="Picture 4" descr="Screen Shot 2014-03-17 at 1.09.1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3" y="1944286"/>
            <a:ext cx="11318445" cy="40740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by Day of the </a:t>
            </a:r>
            <a:r>
              <a:rPr lang="en-US" smtClean="0"/>
              <a:t>Week </a:t>
            </a:r>
            <a:r>
              <a:rPr lang="en-US" smtClean="0"/>
              <a:t>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6168" y="2815896"/>
          <a:ext cx="10515600" cy="3607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72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572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</a:p>
                  </a:txBody>
                  <a:tcPr/>
                </a:tc>
              </a:tr>
              <a:tr h="572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endParaRPr lang="en-US" dirty="0"/>
                    </a:p>
                  </a:txBody>
                  <a:tcPr/>
                </a:tc>
              </a:tr>
              <a:tr h="572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744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.98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5725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2357" y="1914075"/>
            <a:ext cx="7745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Rate of Return:     Day Adjusted Close / Next Day Open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506"/>
            <a:ext cx="10515600" cy="1088835"/>
          </a:xfrm>
        </p:spPr>
        <p:txBody>
          <a:bodyPr/>
          <a:lstStyle/>
          <a:p>
            <a:r>
              <a:rPr lang="en-US" dirty="0" smtClean="0"/>
              <a:t>Daily Rate of Return (open / adj. close) </a:t>
            </a:r>
            <a:endParaRPr lang="en-US" dirty="0"/>
          </a:p>
        </p:txBody>
      </p:sp>
      <p:pic>
        <p:nvPicPr>
          <p:cNvPr id="4" name="Content Placeholder 3" descr="p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050" y="1491797"/>
            <a:ext cx="7934113" cy="522142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research is trying to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sz="2800" dirty="0" smtClean="0"/>
              <a:t>We are trying to reveal effects from </a:t>
            </a:r>
            <a:r>
              <a:rPr lang="en-US" altLang="ko-KR" sz="2800" i="1" dirty="0" smtClean="0"/>
              <a:t>BAD NEWS</a:t>
            </a:r>
            <a:r>
              <a:rPr lang="en-US" altLang="ko-KR" sz="2800" dirty="0" smtClean="0"/>
              <a:t> on Index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dirty="0" smtClean="0"/>
              <a:t> Crises in early 2000 and in late 2000 both changed characteristics of financial markets?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smtClean="0"/>
              <a:t>Comparison between market volatilities by time series analyses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smtClean="0"/>
              <a:t>Simulations from results of the analyses</a:t>
            </a:r>
          </a:p>
          <a:p>
            <a:pPr marL="228600" lvl="1">
              <a:spcBef>
                <a:spcPts val="1000"/>
              </a:spcBef>
            </a:pPr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en-US" altLang="ko-KR" dirty="0" smtClean="0"/>
              <a:t>Friday Index is less than that on other weekdays because BAD NEWS usually disclosed in Friday?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74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Histogram</a:t>
            </a:r>
            <a:br>
              <a:rPr lang="en-US" dirty="0" smtClean="0"/>
            </a:br>
            <a:r>
              <a:rPr lang="en-US" dirty="0" smtClean="0"/>
              <a:t>			Friday vs. </a:t>
            </a:r>
            <a:r>
              <a:rPr lang="en-US" dirty="0" err="1" smtClean="0"/>
              <a:t>NonFriday</a:t>
            </a:r>
            <a:endParaRPr lang="en-US" dirty="0"/>
          </a:p>
        </p:txBody>
      </p:sp>
      <p:pic>
        <p:nvPicPr>
          <p:cNvPr id="4" name="Content Placeholder 3" descr="png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336" y="1919746"/>
            <a:ext cx="7349511" cy="493825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17 at 2.18.40 AM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26" y="533731"/>
            <a:ext cx="11347313" cy="579046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Triweight</a:t>
            </a:r>
            <a:r>
              <a:rPr lang="en-US" dirty="0" smtClean="0"/>
              <a:t>” Kernel Estimation </a:t>
            </a:r>
            <a:br>
              <a:rPr lang="en-US" dirty="0" smtClean="0"/>
            </a:br>
            <a:r>
              <a:rPr lang="en-US" dirty="0" smtClean="0"/>
              <a:t>	Bootstrapping Sample vs. Population</a:t>
            </a:r>
            <a:endParaRPr lang="en-US" dirty="0"/>
          </a:p>
        </p:txBody>
      </p:sp>
      <p:pic>
        <p:nvPicPr>
          <p:cNvPr id="4" name="Content Placeholder 3" descr="png-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117" y="1987694"/>
            <a:ext cx="6868558" cy="461509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= </a:t>
            </a:r>
            <a:r>
              <a:rPr lang="en-US" dirty="0" err="1" smtClean="0"/>
              <a:t>mean(Bootstrap</a:t>
            </a:r>
            <a:r>
              <a:rPr lang="en-US" dirty="0" smtClean="0"/>
              <a:t> Friday*)</a:t>
            </a:r>
            <a:endParaRPr lang="en-US" dirty="0"/>
          </a:p>
        </p:txBody>
      </p:sp>
      <p:pic>
        <p:nvPicPr>
          <p:cNvPr id="4" name="Content Placeholder 3" descr="png-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028" y="1534666"/>
            <a:ext cx="7176852" cy="512088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</a:t>
            </a:r>
            <a:r>
              <a:rPr lang="en-US" dirty="0" err="1" smtClean="0"/>
              <a:t>p</a:t>
            </a:r>
            <a:r>
              <a:rPr lang="en-US" dirty="0" smtClean="0"/>
              <a:t>-values… assumption failed?</a:t>
            </a:r>
            <a:endParaRPr lang="en-US" dirty="0"/>
          </a:p>
        </p:txBody>
      </p:sp>
      <p:pic>
        <p:nvPicPr>
          <p:cNvPr id="4" name="Content Placeholder 3" descr="png-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390" y="1700456"/>
            <a:ext cx="7093767" cy="489288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Historical DATA of S&amp;P 500 Index</a:t>
            </a:r>
            <a:endParaRPr lang="ko-KR" alt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98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Smoothed Index and Local MAX &amp; MIN</a:t>
            </a:r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1680" y="1825625"/>
            <a:ext cx="4732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43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Pre-Event and Post-Event Index DATA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96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ARIMA</a:t>
            </a:r>
            <a:r>
              <a:rPr lang="en-US" altLang="ko-KR" sz="3200" spc="-300" dirty="0" smtClean="0"/>
              <a:t>(Autoregressive Integrated Moving Average)</a:t>
            </a:r>
            <a:r>
              <a:rPr lang="en-US" altLang="ko-KR" spc="-300" dirty="0" smtClean="0"/>
              <a:t>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  <a:p>
                <a:pPr algn="just"/>
                <a:endParaRPr lang="ko-KR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66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ARIMA</a:t>
            </a:r>
            <a:r>
              <a:rPr lang="en-US" altLang="ko-KR" sz="3200" spc="-300" dirty="0" smtClean="0"/>
              <a:t>(Autoregressive Integrated Moving Average)</a:t>
            </a:r>
            <a:r>
              <a:rPr lang="en-US" altLang="ko-KR" spc="-300" dirty="0" smtClean="0"/>
              <a:t>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ARIMA(p, d, q)</a:t>
            </a:r>
            <a:endParaRPr lang="ko-KR" altLang="en-US" dirty="0"/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673927" y="2798614"/>
                <a:ext cx="6844145" cy="21037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algn="just"/>
                <a:endParaRPr lang="ko-KR" altLang="en-US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927" y="2798614"/>
                <a:ext cx="6844145" cy="2103727"/>
              </a:xfrm>
              <a:prstGeom prst="rect">
                <a:avLst/>
              </a:prstGeom>
              <a:blipFill rotWithShape="0"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63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ARIMA Results from Pre and Post-Events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54166" y="2074135"/>
            <a:ext cx="5430549" cy="266035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44230" y="4734494"/>
            <a:ext cx="5450422" cy="1636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65265" y="2131376"/>
            <a:ext cx="5553317" cy="2603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79120" y="4728863"/>
            <a:ext cx="5539462" cy="16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0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Forecasts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4408"/>
          <a:stretch/>
        </p:blipFill>
        <p:spPr>
          <a:xfrm>
            <a:off x="1592759" y="1825625"/>
            <a:ext cx="4351338" cy="41595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538" b="4738"/>
          <a:stretch/>
        </p:blipFill>
        <p:spPr>
          <a:xfrm>
            <a:off x="6276097" y="1944145"/>
            <a:ext cx="4377529" cy="405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17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437</Words>
  <Application>Microsoft Office PowerPoint</Application>
  <PresentationFormat>Custom</PresentationFormat>
  <Paragraphs>85</Paragraphs>
  <Slides>24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Study of Financial Market  based on S&amp;P 500</vt:lpstr>
      <vt:lpstr>Our research is trying to</vt:lpstr>
      <vt:lpstr>Historical DATA of S&amp;P 500 Index</vt:lpstr>
      <vt:lpstr>Smoothed Index and Local MAX &amp; MIN</vt:lpstr>
      <vt:lpstr>Pre-Event and Post-Event Index DATA</vt:lpstr>
      <vt:lpstr>ARIMA(Autoregressive Integrated Moving Average) Model</vt:lpstr>
      <vt:lpstr>ARIMA(Autoregressive Integrated Moving Average) Model</vt:lpstr>
      <vt:lpstr>ARIMA Results from Pre and Post-Events</vt:lpstr>
      <vt:lpstr>Forecasts</vt:lpstr>
      <vt:lpstr>Simulations</vt:lpstr>
      <vt:lpstr>GARCH(Generalized Autoregressive Conditional Heteroscedasticity) </vt:lpstr>
      <vt:lpstr>Log Returns and Residuals</vt:lpstr>
      <vt:lpstr>Log Returns and Residuals</vt:lpstr>
      <vt:lpstr>Q-Q Plots</vt:lpstr>
      <vt:lpstr>ACF(Auto-correlated Functions)</vt:lpstr>
      <vt:lpstr>Investigation of “Weekend Effect”</vt:lpstr>
      <vt:lpstr>Data Cleaning by Day of the Week (1)</vt:lpstr>
      <vt:lpstr>Data Cleaning by Day of the Week (2)</vt:lpstr>
      <vt:lpstr>Daily Rate of Return (open / adj. close) </vt:lpstr>
      <vt:lpstr>Normalized Histogram    Friday vs. NonFriday</vt:lpstr>
      <vt:lpstr>Slide 21</vt:lpstr>
      <vt:lpstr>“Triweight” Kernel Estimation   Bootstrapping Sample vs. Population</vt:lpstr>
      <vt:lpstr>T = mean(Bootstrap Friday*)</vt:lpstr>
      <vt:lpstr>Extreme p-values… assumption failed?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</dc:creator>
  <cp:lastModifiedBy>Edward Cai</cp:lastModifiedBy>
  <cp:revision>24</cp:revision>
  <dcterms:created xsi:type="dcterms:W3CDTF">2014-03-17T07:42:49Z</dcterms:created>
  <dcterms:modified xsi:type="dcterms:W3CDTF">2014-03-17T09:25:03Z</dcterms:modified>
</cp:coreProperties>
</file>