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Default Extension="jpeg" ContentType="image/jpeg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</p:sldMasterIdLst>
  <p:notesMasterIdLst>
    <p:notesMasterId r:id="rId25"/>
  </p:notesMasterIdLst>
  <p:sldIdLst>
    <p:sldId id="256" r:id="rId2"/>
    <p:sldId id="260" r:id="rId3"/>
    <p:sldId id="257" r:id="rId4"/>
    <p:sldId id="258" r:id="rId5"/>
    <p:sldId id="259" r:id="rId6"/>
    <p:sldId id="280" r:id="rId7"/>
    <p:sldId id="261" r:id="rId8"/>
    <p:sldId id="264" r:id="rId9"/>
    <p:sldId id="265" r:id="rId10"/>
    <p:sldId id="269" r:id="rId11"/>
    <p:sldId id="267" r:id="rId12"/>
    <p:sldId id="282" r:id="rId13"/>
    <p:sldId id="281" r:id="rId14"/>
    <p:sldId id="268" r:id="rId15"/>
    <p:sldId id="271" r:id="rId16"/>
    <p:sldId id="273" r:id="rId17"/>
    <p:sldId id="274" r:id="rId18"/>
    <p:sldId id="272" r:id="rId19"/>
    <p:sldId id="275" r:id="rId20"/>
    <p:sldId id="278" r:id="rId21"/>
    <p:sldId id="276" r:id="rId22"/>
    <p:sldId id="277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<p14:section name="Default Section" id="{4F2392CD-6A79-40B8-A02F-8178CE39662B}">
          <p14:sldIdLst>
            <p14:sldId id="256"/>
            <p14:sldId id="260"/>
            <p14:sldId id="257"/>
            <p14:sldId id="258"/>
            <p14:sldId id="259"/>
            <p14:sldId id="262"/>
            <p14:sldId id="263"/>
            <p14:sldId id="261"/>
            <p14:sldId id="264"/>
            <p14:sldId id="265"/>
            <p14:sldId id="270"/>
            <p14:sldId id="269"/>
            <p14:sldId id="266"/>
            <p14:sldId id="267"/>
            <p14:sldId id="26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1" name="n" initials="n" lastIdx="1" clrIdx="0">
    <p:extLst>
      <p:ext uri="{19B8F6BF-5375-455C-9EA6-DF929625EA0E}">
        <p15:presenceInfo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 userId="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  <p:ext uri="{FD5EFAAD-0ECE-453E-9831-46B23BE46B34}">
      <p15:chartTrackingRefBased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000" autoAdjust="0"/>
    <p:restoredTop sz="80249" autoAdjust="0"/>
  </p:normalViewPr>
  <p:slideViewPr>
    <p:cSldViewPr snapToGrid="0">
      <p:cViewPr varScale="1">
        <p:scale>
          <a:sx n="82" d="100"/>
          <a:sy n="82" d="100"/>
        </p:scale>
        <p:origin x="-64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85C7E-00B3-42E3-BFB1-80D7993841AD}" type="datetimeFigureOut">
              <a:rPr lang="ko-KR" altLang="en-US" smtClean="0"/>
              <a:pPr/>
              <a:t>3/18/14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AF2B7-A181-43A4-AB3D-26756EB2F6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40405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Tried to find exact dates of crises</a:t>
            </a:r>
            <a:endParaRPr lang="en-US" altLang="ko-KR" i="1" dirty="0" smtClean="0"/>
          </a:p>
          <a:p>
            <a:r>
              <a:rPr lang="en-US" altLang="ko-KR" dirty="0" smtClean="0"/>
              <a:t>Smoothed the data by neighboring 300 days</a:t>
            </a:r>
          </a:p>
          <a:p>
            <a:r>
              <a:rPr lang="en-US" altLang="ko-KR" dirty="0" smtClean="0"/>
              <a:t>Found local maxima, candidates of the Indices before crises began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AF2B7-A181-43A4-AB3D-26756EB2F62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36227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AF2B7-A181-43A4-AB3D-26756EB2F62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06080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AF2B7-A181-43A4-AB3D-26756EB2F62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01358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AF2B7-A181-43A4-AB3D-26756EB2F62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89421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AF2B7-A181-43A4-AB3D-26756EB2F62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58782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AF2B7-A181-43A4-AB3D-26756EB2F62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5878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CEDC-8E33-4C29-B71F-074C8813F0E7}" type="datetimeFigureOut">
              <a:rPr lang="ko-KR" altLang="en-US" smtClean="0"/>
              <a:pPr/>
              <a:t>3/18/14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8784-F3D3-4090-8094-FBF659954F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0554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CEDC-8E33-4C29-B71F-074C8813F0E7}" type="datetimeFigureOut">
              <a:rPr lang="ko-KR" altLang="en-US" smtClean="0"/>
              <a:pPr/>
              <a:t>3/18/14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8784-F3D3-4090-8094-FBF659954F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5690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CEDC-8E33-4C29-B71F-074C8813F0E7}" type="datetimeFigureOut">
              <a:rPr lang="ko-KR" altLang="en-US" smtClean="0"/>
              <a:pPr/>
              <a:t>3/18/14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8784-F3D3-4090-8094-FBF659954F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7031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CEDC-8E33-4C29-B71F-074C8813F0E7}" type="datetimeFigureOut">
              <a:rPr lang="ko-KR" altLang="en-US" smtClean="0"/>
              <a:pPr/>
              <a:t>3/18/14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8784-F3D3-4090-8094-FBF659954F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286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CEDC-8E33-4C29-B71F-074C8813F0E7}" type="datetimeFigureOut">
              <a:rPr lang="ko-KR" altLang="en-US" smtClean="0"/>
              <a:pPr/>
              <a:t>3/18/14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8784-F3D3-4090-8094-FBF659954F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6018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CEDC-8E33-4C29-B71F-074C8813F0E7}" type="datetimeFigureOut">
              <a:rPr lang="ko-KR" altLang="en-US" smtClean="0"/>
              <a:pPr/>
              <a:t>3/18/14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8784-F3D3-4090-8094-FBF659954F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18456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CEDC-8E33-4C29-B71F-074C8813F0E7}" type="datetimeFigureOut">
              <a:rPr lang="ko-KR" altLang="en-US" smtClean="0"/>
              <a:pPr/>
              <a:t>3/18/14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8784-F3D3-4090-8094-FBF659954F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3622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CEDC-8E33-4C29-B71F-074C8813F0E7}" type="datetimeFigureOut">
              <a:rPr lang="ko-KR" altLang="en-US" smtClean="0"/>
              <a:pPr/>
              <a:t>3/18/14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8784-F3D3-4090-8094-FBF659954F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5174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CEDC-8E33-4C29-B71F-074C8813F0E7}" type="datetimeFigureOut">
              <a:rPr lang="ko-KR" altLang="en-US" smtClean="0"/>
              <a:pPr/>
              <a:t>3/18/14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8784-F3D3-4090-8094-FBF659954F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5845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CEDC-8E33-4C29-B71F-074C8813F0E7}" type="datetimeFigureOut">
              <a:rPr lang="ko-KR" altLang="en-US" smtClean="0"/>
              <a:pPr/>
              <a:t>3/18/14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8784-F3D3-4090-8094-FBF659954F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3292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CEDC-8E33-4C29-B71F-074C8813F0E7}" type="datetimeFigureOut">
              <a:rPr lang="ko-KR" altLang="en-US" smtClean="0"/>
              <a:pPr/>
              <a:t>3/18/14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8784-F3D3-4090-8094-FBF659954F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2097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BCEDC-8E33-4C29-B71F-074C8813F0E7}" type="datetimeFigureOut">
              <a:rPr lang="ko-KR" altLang="en-US" smtClean="0"/>
              <a:pPr/>
              <a:t>3/18/14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8784-F3D3-4090-8094-FBF659954F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7524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9" y="1122363"/>
            <a:ext cx="10363201" cy="2387600"/>
          </a:xfrm>
        </p:spPr>
        <p:txBody>
          <a:bodyPr>
            <a:normAutofit/>
          </a:bodyPr>
          <a:lstStyle/>
          <a:p>
            <a:pPr algn="l"/>
            <a:r>
              <a:rPr lang="en-US" altLang="ko-KR" i="1" dirty="0" smtClean="0"/>
              <a:t>Study </a:t>
            </a:r>
            <a:r>
              <a:rPr lang="en-US" altLang="ko-KR" i="1" dirty="0"/>
              <a:t>of </a:t>
            </a:r>
            <a:r>
              <a:rPr lang="en-US" altLang="ko-KR" i="1" dirty="0" smtClean="0"/>
              <a:t>Financial Market </a:t>
            </a:r>
            <a:br>
              <a:rPr lang="en-US" altLang="ko-KR" i="1" dirty="0" smtClean="0"/>
            </a:br>
            <a:r>
              <a:rPr lang="en-US" altLang="ko-KR" i="1" dirty="0" smtClean="0"/>
              <a:t>based on </a:t>
            </a:r>
            <a:r>
              <a:rPr lang="en-US" altLang="ko-KR" b="1" dirty="0" smtClean="0"/>
              <a:t>S&amp;P 500</a:t>
            </a:r>
            <a:endParaRPr lang="ko-KR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Changhyun</a:t>
            </a:r>
            <a:r>
              <a:rPr lang="en-US" altLang="ko-KR" dirty="0"/>
              <a:t> </a:t>
            </a:r>
            <a:r>
              <a:rPr lang="en-US" altLang="ko-KR" dirty="0" err="1"/>
              <a:t>Ahn</a:t>
            </a:r>
            <a:endParaRPr lang="en-US" altLang="ko-KR" b="0" dirty="0" smtClean="0">
              <a:effectLst/>
            </a:endParaRPr>
          </a:p>
          <a:p>
            <a:pPr algn="r"/>
            <a:r>
              <a:rPr lang="en-US" altLang="ko-KR" dirty="0"/>
              <a:t>(Edward) Xi </a:t>
            </a:r>
            <a:r>
              <a:rPr lang="en-US" altLang="ko-KR" dirty="0" err="1"/>
              <a:t>Cai</a:t>
            </a:r>
            <a:endParaRPr lang="en-US" altLang="ko-KR" b="0" dirty="0" smtClean="0">
              <a:effectLst/>
            </a:endParaRPr>
          </a:p>
          <a:p>
            <a:pPr algn="r"/>
            <a:r>
              <a:rPr lang="en-US" altLang="ko-KR" dirty="0"/>
              <a:t>(</a:t>
            </a:r>
            <a:r>
              <a:rPr lang="en-US" altLang="ko-KR" dirty="0" err="1"/>
              <a:t>Betti</a:t>
            </a:r>
            <a:r>
              <a:rPr lang="en-US" altLang="ko-KR" dirty="0"/>
              <a:t>) </a:t>
            </a:r>
            <a:r>
              <a:rPr lang="en-US" altLang="ko-KR" dirty="0" err="1"/>
              <a:t>Biwei</a:t>
            </a:r>
            <a:r>
              <a:rPr lang="en-US" altLang="ko-KR" dirty="0"/>
              <a:t> </a:t>
            </a:r>
            <a:r>
              <a:rPr lang="en-US" altLang="ko-KR" dirty="0" smtClean="0"/>
              <a:t>Tao</a:t>
            </a:r>
            <a:endParaRPr lang="ko-KR" alt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980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 Returns and Residuals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177136" y="1881045"/>
            <a:ext cx="4351338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5694218" y="1738751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9495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Q-Q Plots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343386" y="1825625"/>
            <a:ext cx="4351338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6141310" y="1825625"/>
            <a:ext cx="4402000" cy="44020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208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 Returns and Residuals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5888175" y="1839985"/>
            <a:ext cx="4406253" cy="440625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343888" y="1780307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0751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GARCH</a:t>
            </a:r>
            <a:r>
              <a:rPr lang="en-US" altLang="ko-KR" sz="3100" spc="-300" dirty="0" smtClean="0"/>
              <a:t>(Generalized Autoregressive Conditional </a:t>
            </a:r>
            <a:r>
              <a:rPr lang="en-US" altLang="ko-KR" sz="3100" spc="-300" dirty="0" err="1" smtClean="0"/>
              <a:t>Heteroscedasticity</a:t>
            </a:r>
            <a:r>
              <a:rPr lang="en-US" altLang="ko-KR" sz="3100" spc="-300" dirty="0" smtClean="0"/>
              <a:t>)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endParaRPr lang="ko-KR" altLang="en-US" sz="3100" spc="-300" dirty="0"/>
          </a:p>
        </p:txBody>
      </p:sp>
      <mc:AlternateContent>
        <mc:Choic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c="http://schemas.openxmlformats.org/markup-compatibility/2006" xmlns:mv="urn:schemas-microsoft-com:mac:vml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84763"/>
                <a:ext cx="10515600" cy="339219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−1|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84763"/>
                <a:ext cx="10515600" cy="3392199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3903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ACF(Auto-correlated Functions)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481931" y="1798638"/>
            <a:ext cx="4351337" cy="43513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5694214" y="1711037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60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225719"/>
            <a:ext cx="10515600" cy="1325563"/>
          </a:xfrm>
        </p:spPr>
        <p:txBody>
          <a:bodyPr/>
          <a:lstStyle/>
          <a:p>
            <a:r>
              <a:rPr lang="en-US" dirty="0" smtClean="0"/>
              <a:t>Investigation of “Weekend Effect”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2262" y="1547444"/>
            <a:ext cx="11649738" cy="5093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 smtClean="0"/>
              <a:t>Investopedia</a:t>
            </a:r>
            <a:r>
              <a:rPr lang="en-US" sz="2500" dirty="0" smtClean="0"/>
              <a:t> Definition:</a:t>
            </a:r>
          </a:p>
          <a:p>
            <a:endParaRPr lang="en-US" sz="2500" dirty="0" smtClean="0"/>
          </a:p>
          <a:p>
            <a:r>
              <a:rPr lang="en-US" sz="2500" dirty="0" smtClean="0"/>
              <a:t>	A phenomenon in financial markets in which stock returns on Mondays </a:t>
            </a:r>
          </a:p>
          <a:p>
            <a:r>
              <a:rPr lang="en-US" sz="2500" dirty="0" smtClean="0"/>
              <a:t>are often significantly lower than those of the immediately preceding Friday.</a:t>
            </a:r>
          </a:p>
          <a:p>
            <a:endParaRPr lang="en-US" sz="2500" dirty="0" smtClean="0"/>
          </a:p>
          <a:p>
            <a:r>
              <a:rPr lang="en-US" sz="2500" dirty="0" smtClean="0"/>
              <a:t>	Some theories that explain the effect attribute the tendency for companies</a:t>
            </a:r>
          </a:p>
          <a:p>
            <a:r>
              <a:rPr lang="en-US" sz="2500" dirty="0" smtClean="0"/>
              <a:t> to release bad news on Friday after the markets close to depressed stock prices</a:t>
            </a:r>
          </a:p>
          <a:p>
            <a:r>
              <a:rPr lang="en-US" sz="2500" dirty="0" smtClean="0"/>
              <a:t> on Monday. Others state that the weekend effect might be linked to short selling,</a:t>
            </a:r>
          </a:p>
          <a:p>
            <a:r>
              <a:rPr lang="en-US" sz="2500" dirty="0" smtClean="0"/>
              <a:t> which would affect stocks with high short interest positions.</a:t>
            </a:r>
          </a:p>
          <a:p>
            <a:endParaRPr lang="en-US" sz="2500" dirty="0" smtClean="0"/>
          </a:p>
          <a:p>
            <a:r>
              <a:rPr lang="en-US" sz="2500" dirty="0" smtClean="0"/>
              <a:t>After Hours in the U.S.:</a:t>
            </a:r>
          </a:p>
          <a:p>
            <a:endParaRPr lang="en-US" sz="2500" dirty="0" smtClean="0"/>
          </a:p>
          <a:p>
            <a:r>
              <a:rPr lang="en-US" sz="2500" dirty="0" smtClean="0"/>
              <a:t>	1) 4:00 p.m. to 8:00 p.m. ET, and 2) 4:00 a.m. to 9:30 a.m. ET</a:t>
            </a:r>
            <a:endParaRPr lang="en-US" sz="25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60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by Day of the Week (1)</a:t>
            </a:r>
            <a:endParaRPr lang="en-US" dirty="0"/>
          </a:p>
        </p:txBody>
      </p:sp>
      <p:pic>
        <p:nvPicPr>
          <p:cNvPr id="5" name="Picture 4" descr="Screen Shot 2014-03-17 at 1.09.13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03" y="1944286"/>
            <a:ext cx="11318445" cy="407400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by Day of the </a:t>
            </a:r>
            <a:r>
              <a:rPr lang="en-US" smtClean="0"/>
              <a:t>Week (2)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46168" y="2815896"/>
          <a:ext cx="10515600" cy="3607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5725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Tuesday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Wednesday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Thursday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Friday</a:t>
                      </a:r>
                      <a:endParaRPr lang="en-US" dirty="0"/>
                    </a:p>
                  </a:txBody>
                  <a:tcPr/>
                </a:tc>
              </a:tr>
              <a:tr h="5725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1.04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</a:t>
                      </a:r>
                    </a:p>
                  </a:txBody>
                  <a:tcPr/>
                </a:tc>
              </a:tr>
              <a:tr h="5725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1.03</a:t>
                      </a:r>
                      <a:endParaRPr lang="en-US" dirty="0"/>
                    </a:p>
                  </a:txBody>
                  <a:tcPr/>
                </a:tc>
              </a:tr>
              <a:tr h="5725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7446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.98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NaN</a:t>
                      </a:r>
                      <a:endParaRPr lang="en-US" dirty="0"/>
                    </a:p>
                  </a:txBody>
                  <a:tcPr/>
                </a:tc>
              </a:tr>
              <a:tr h="57252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12357" y="1914075"/>
            <a:ext cx="7745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Rate of Return:     Day Adjusted Close / Next Day Open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1506"/>
            <a:ext cx="10515600" cy="1088835"/>
          </a:xfrm>
        </p:spPr>
        <p:txBody>
          <a:bodyPr/>
          <a:lstStyle/>
          <a:p>
            <a:r>
              <a:rPr lang="en-US" dirty="0" smtClean="0"/>
              <a:t>Daily Rate of Return (open / adj. close) </a:t>
            </a:r>
            <a:endParaRPr lang="en-US" dirty="0"/>
          </a:p>
        </p:txBody>
      </p:sp>
      <p:pic>
        <p:nvPicPr>
          <p:cNvPr id="4" name="Content Placeholder 3" descr="p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050" y="1491797"/>
            <a:ext cx="7934113" cy="5221422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Histogram</a:t>
            </a:r>
            <a:br>
              <a:rPr lang="en-US" dirty="0" smtClean="0"/>
            </a:br>
            <a:r>
              <a:rPr lang="en-US" dirty="0" smtClean="0"/>
              <a:t>			Friday vs. </a:t>
            </a:r>
            <a:r>
              <a:rPr lang="en-US" dirty="0" err="1" smtClean="0"/>
              <a:t>NonFriday</a:t>
            </a:r>
            <a:endParaRPr lang="en-US" dirty="0"/>
          </a:p>
        </p:txBody>
      </p:sp>
      <p:pic>
        <p:nvPicPr>
          <p:cNvPr id="4" name="Content Placeholder 3" descr="png-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336" y="1919746"/>
            <a:ext cx="7349511" cy="4938254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Our research is trying to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en-US" altLang="ko-KR" sz="2800" dirty="0" smtClean="0"/>
              <a:t>We are trying to reveal effects from </a:t>
            </a:r>
            <a:r>
              <a:rPr lang="en-US" altLang="ko-KR" sz="2800" i="1" dirty="0" smtClean="0"/>
              <a:t>BAD NEWS</a:t>
            </a:r>
            <a:r>
              <a:rPr lang="en-US" altLang="ko-KR" sz="2800" dirty="0" smtClean="0"/>
              <a:t> on Index</a:t>
            </a:r>
          </a:p>
          <a:p>
            <a:pPr marL="228600" lvl="1">
              <a:spcBef>
                <a:spcPts val="1000"/>
              </a:spcBef>
            </a:pPr>
            <a:r>
              <a:rPr lang="en-US" altLang="ko-KR" dirty="0" smtClean="0"/>
              <a:t> Crises in early 2000 and in late 2000 both changed characteristics of financial markets?</a:t>
            </a:r>
          </a:p>
          <a:p>
            <a:pPr marL="685800" lvl="2">
              <a:spcBef>
                <a:spcPts val="1000"/>
              </a:spcBef>
            </a:pPr>
            <a:r>
              <a:rPr lang="en-US" altLang="ko-KR" dirty="0" smtClean="0"/>
              <a:t>Comparison between market volatilities by time series analyses</a:t>
            </a:r>
          </a:p>
          <a:p>
            <a:pPr marL="685800" lvl="2">
              <a:spcBef>
                <a:spcPts val="1000"/>
              </a:spcBef>
            </a:pPr>
            <a:r>
              <a:rPr lang="en-US" altLang="ko-KR" dirty="0" smtClean="0"/>
              <a:t>Simulations from results of the analyses</a:t>
            </a:r>
          </a:p>
          <a:p>
            <a:pPr marL="228600" lvl="1">
              <a:spcBef>
                <a:spcPts val="1000"/>
              </a:spcBef>
            </a:pPr>
            <a:endParaRPr lang="en-US" altLang="ko-KR" dirty="0"/>
          </a:p>
          <a:p>
            <a:pPr marL="228600" lvl="1">
              <a:spcBef>
                <a:spcPts val="1000"/>
              </a:spcBef>
            </a:pPr>
            <a:r>
              <a:rPr lang="en-US" altLang="ko-KR" dirty="0" smtClean="0"/>
              <a:t>Friday Index is less than that on other weekdays because BAD NEWS usually disclosed in Friday?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8742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4-03-17 at 2.18.40 AM 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526" y="533731"/>
            <a:ext cx="11347313" cy="5790467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Triweight</a:t>
            </a:r>
            <a:r>
              <a:rPr lang="en-US" dirty="0" smtClean="0"/>
              <a:t>” Kernel Estimation </a:t>
            </a:r>
            <a:br>
              <a:rPr lang="en-US" dirty="0" smtClean="0"/>
            </a:br>
            <a:r>
              <a:rPr lang="en-US" dirty="0" smtClean="0"/>
              <a:t>	Bootstrapping Sample vs. Population</a:t>
            </a:r>
            <a:endParaRPr lang="en-US" dirty="0"/>
          </a:p>
        </p:txBody>
      </p:sp>
      <p:pic>
        <p:nvPicPr>
          <p:cNvPr id="4" name="Content Placeholder 3" descr="png-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117" y="1987694"/>
            <a:ext cx="6868558" cy="4615094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= </a:t>
            </a:r>
            <a:r>
              <a:rPr lang="en-US" dirty="0" err="1" smtClean="0"/>
              <a:t>mean(Bootstrap</a:t>
            </a:r>
            <a:r>
              <a:rPr lang="en-US" dirty="0" smtClean="0"/>
              <a:t> Friday*)</a:t>
            </a:r>
            <a:endParaRPr lang="en-US" dirty="0"/>
          </a:p>
        </p:txBody>
      </p:sp>
      <p:pic>
        <p:nvPicPr>
          <p:cNvPr id="4" name="Content Placeholder 3" descr="png-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9028" y="1534666"/>
            <a:ext cx="7176852" cy="5120884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</a:t>
            </a:r>
            <a:r>
              <a:rPr lang="en-US" dirty="0" err="1" smtClean="0"/>
              <a:t>p</a:t>
            </a:r>
            <a:r>
              <a:rPr lang="en-US" dirty="0" smtClean="0"/>
              <a:t>-values… assumption failed?</a:t>
            </a:r>
            <a:endParaRPr lang="en-US" dirty="0"/>
          </a:p>
        </p:txBody>
      </p:sp>
      <p:pic>
        <p:nvPicPr>
          <p:cNvPr id="4" name="Content Placeholder 3" descr="png-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2390" y="1700456"/>
            <a:ext cx="7093767" cy="4892881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Historical DATA of S&amp;P 500 Index</a:t>
            </a:r>
            <a:endParaRPr lang="ko-KR" alt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3981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Smoothed Index and Local MAX &amp; MIN</a:t>
            </a:r>
            <a:endParaRPr lang="ko-KR" alt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21680" y="1825625"/>
            <a:ext cx="47321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7433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Pre-Event and Post-Event Index DATA</a:t>
            </a:r>
            <a:endParaRPr lang="ko-KR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6964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ARIMA</a:t>
            </a:r>
            <a:r>
              <a:rPr lang="en-US" altLang="ko-KR" sz="3200" spc="-300" dirty="0" smtClean="0"/>
              <a:t>(Autoregressive Integrated Moving Average)</a:t>
            </a:r>
            <a:r>
              <a:rPr lang="en-US" altLang="ko-KR" spc="-300" dirty="0" smtClean="0"/>
              <a:t> </a:t>
            </a:r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ARIMA(p, d, q)</a:t>
            </a:r>
            <a:endParaRPr lang="ko-KR" altLang="en-US" dirty="0"/>
          </a:p>
        </p:txBody>
      </p:sp>
      <mc:AlternateContent>
        <mc:Choic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c="http://schemas.openxmlformats.org/markup-compatibility/2006" xmlns:mv="urn:schemas-microsoft-com:mac:vml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2673927" y="2798614"/>
                <a:ext cx="6844145" cy="21037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algn="just"/>
                <a:endParaRPr lang="ko-KR" altLang="en-US" dirty="0"/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927" y="2798614"/>
                <a:ext cx="6844145" cy="2103727"/>
              </a:xfrm>
              <a:prstGeom prst="rect">
                <a:avLst/>
              </a:prstGeom>
              <a:blipFill rotWithShape="0">
                <a:blip r:embed="rId2"/>
                <a:stretch>
                  <a:fillRect l="-4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2638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ARIMA Results from Pre and Post-Events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654166" y="2074135"/>
            <a:ext cx="5430549" cy="266035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644230" y="4734494"/>
            <a:ext cx="5450422" cy="16363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6165265" y="2131376"/>
            <a:ext cx="5553317" cy="26031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6179120" y="4728863"/>
            <a:ext cx="5539462" cy="1628133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903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Forecasts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b="4408"/>
          <a:stretch/>
        </p:blipFill>
        <p:spPr>
          <a:xfrm>
            <a:off x="1592759" y="1825625"/>
            <a:ext cx="4351338" cy="41595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2538" b="4738"/>
          <a:stretch/>
        </p:blipFill>
        <p:spPr>
          <a:xfrm>
            <a:off x="6276097" y="1944145"/>
            <a:ext cx="4377529" cy="4059032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7179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Simulations</a:t>
            </a:r>
            <a:endParaRPr lang="ko-KR" alt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5855265" y="2053431"/>
            <a:ext cx="4305300" cy="3895725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468590" y="2043906"/>
            <a:ext cx="4267200" cy="390525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1420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a="http://schemas.openxmlformats.org/drawingml/2006/main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a="http://schemas.openxmlformats.org/drawingml/2006/main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428</Words>
  <Application>Microsoft Office PowerPoint</Application>
  <PresentationFormat>Custom</PresentationFormat>
  <Paragraphs>83</Paragraphs>
  <Slides>23</Slides>
  <Notes>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Study of Financial Market  based on S&amp;P 500</vt:lpstr>
      <vt:lpstr>Our research is trying to</vt:lpstr>
      <vt:lpstr>Historical DATA of S&amp;P 500 Index</vt:lpstr>
      <vt:lpstr>Smoothed Index and Local MAX &amp; MIN</vt:lpstr>
      <vt:lpstr>Pre-Event and Post-Event Index DATA</vt:lpstr>
      <vt:lpstr>ARIMA(Autoregressive Integrated Moving Average) Model</vt:lpstr>
      <vt:lpstr>ARIMA Results from Pre and Post-Events</vt:lpstr>
      <vt:lpstr>Forecasts</vt:lpstr>
      <vt:lpstr>Simulations</vt:lpstr>
      <vt:lpstr>Log Returns and Residuals</vt:lpstr>
      <vt:lpstr>Q-Q Plots</vt:lpstr>
      <vt:lpstr>Log Returns and Residuals</vt:lpstr>
      <vt:lpstr>GARCH(Generalized Autoregressive Conditional Heteroscedasticity) </vt:lpstr>
      <vt:lpstr>ACF(Auto-correlated Functions)</vt:lpstr>
      <vt:lpstr>Investigation of “Weekend Effect”</vt:lpstr>
      <vt:lpstr>Data Cleaning by Day of the Week (1)</vt:lpstr>
      <vt:lpstr>Data Cleaning by Day of the Week (2)</vt:lpstr>
      <vt:lpstr>Daily Rate of Return (open / adj. close) </vt:lpstr>
      <vt:lpstr>Normalized Histogram    Friday vs. NonFriday</vt:lpstr>
      <vt:lpstr>Slide 20</vt:lpstr>
      <vt:lpstr>“Triweight” Kernel Estimation   Bootstrapping Sample vs. Population</vt:lpstr>
      <vt:lpstr>T = mean(Bootstrap Friday*)</vt:lpstr>
      <vt:lpstr>Extreme p-values… assumption failed?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</dc:creator>
  <cp:lastModifiedBy>Edward Cai</cp:lastModifiedBy>
  <cp:revision>30</cp:revision>
  <dcterms:created xsi:type="dcterms:W3CDTF">2014-03-19T01:30:53Z</dcterms:created>
  <dcterms:modified xsi:type="dcterms:W3CDTF">2014-03-19T01:32:26Z</dcterms:modified>
</cp:coreProperties>
</file>