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5143500" cx="9144000"/>
  <p:notesSz cx="6858000" cy="9144000"/>
  <p:embeddedFontLst>
    <p:embeddedFont>
      <p:font typeface="Robot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-boldItalic.fntdata"/><Relationship Id="rId83" Type="http://schemas.openxmlformats.org/officeDocument/2006/relationships/font" Target="fonts/Roboto-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font" Target="fonts/Roboto-bold.fntdata"/><Relationship Id="rId81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908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第一次优化的原因是 small function，add 函数是小函数，为了减小函数调用的开销，V8 引擎对 add 做了优化。第二次的原因是 hot and stable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3815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833" y="685800"/>
            <a:ext cx="609493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图片与标题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3601080"/>
            <a:ext cx="5486399" cy="4251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459662"/>
            <a:ext cx="5486399" cy="308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4026207"/>
            <a:ext cx="5486399" cy="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标题和竖排文字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09018" y="-188746"/>
            <a:ext cx="4525963" cy="61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垂直排列标题与文本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6" y="1629060"/>
            <a:ext cx="5851525" cy="154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41336" y="142899"/>
            <a:ext cx="5851525" cy="451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0900" y="446977"/>
            <a:ext cx="8782200" cy="5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Calibri"/>
              <a:buNone/>
              <a:defRPr b="1" i="0" sz="33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0900" y="1143900"/>
            <a:ext cx="8782200" cy="3416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53375" y="4797139"/>
            <a:ext cx="548699" cy="276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仅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标题幻灯片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98098"/>
            <a:ext cx="7772400" cy="1102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371600" y="2915159"/>
            <a:ext cx="6400799" cy="13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节标题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3305753"/>
            <a:ext cx="7772400" cy="1021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180416"/>
            <a:ext cx="7772400" cy="1125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两栏内容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0175" lvl="0" marL="2571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8269" lvl="1" marL="55753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1600" lvl="2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246" lvl="3" marL="12001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3246" lvl="4" marL="15430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»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2610" lvl="5" marL="18865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62610" lvl="6" marL="22294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2610" lvl="7" marL="25723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2610" lvl="8" marL="2915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0175" lvl="0" marL="2571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8269" lvl="1" marL="55753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1600" lvl="2" marL="8572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246" lvl="3" marL="12001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–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3246" lvl="4" marL="15430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»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2610" lvl="5" marL="18865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62610" lvl="6" marL="22294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2610" lvl="7" marL="25723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2610" lvl="8" marL="2915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较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151536"/>
            <a:ext cx="4040187" cy="4799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1631441"/>
            <a:ext cx="4040187" cy="2963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5725" lvl="0" marL="257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8419" lvl="1" marL="55753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246" lvl="2" marL="8572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7150" lvl="3" marL="12001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7150" lvl="4" marL="15430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6514" lvl="5" marL="18865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6514" lvl="6" marL="22294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56514" lvl="7" marL="25723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6514" lvl="8" marL="2915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151536"/>
            <a:ext cx="4041773" cy="4799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1631441"/>
            <a:ext cx="4041773" cy="2963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5725" lvl="0" marL="257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8419" lvl="1" marL="55753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246" lvl="2" marL="85725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96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7150" lvl="3" marL="12001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7150" lvl="4" marL="15430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6514" lvl="5" marL="18865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6514" lvl="6" marL="22294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56514" lvl="7" marL="25723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6514" lvl="8" marL="291528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内容与标题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4822"/>
            <a:ext cx="3008313" cy="8716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04822"/>
            <a:ext cx="5111750" cy="43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076512"/>
            <a:ext cx="3008313" cy="3518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35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35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35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35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35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35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35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35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00025" lvl="0" marL="2571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72719" lvl="1" marL="55753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7145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12001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1600" lvl="4" marL="154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0964" lvl="5" marL="18865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0964" lvl="6" marL="22294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0964" lvl="7" marL="25723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0964" lvl="8" marL="291528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" lvl="6" marL="2058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" lvl="7" marL="2400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" lvl="8" marL="27438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v8-io12.appspot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635" y="100965"/>
            <a:ext cx="9141460" cy="3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面向前端开发者的</a:t>
            </a:r>
            <a:br>
              <a:rPr b="0" i="0" lang="zh-CN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V8性能优化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560" y="3418677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548890" y="3418840"/>
            <a:ext cx="3849370" cy="1306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@justjavac</a:t>
            </a:r>
          </a:p>
          <a:p>
            <a:pPr indent="0" lvl="0" marL="0" marR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https://github.com/justjavac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i30 or i31 or i32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6095" y="937260"/>
            <a:ext cx="827278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SMI_MAX = (1 &lt;&lt; 29) - 1 + (1 &lt;&lt; 29);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SMI_MIN = -SMI_MAX - 1;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assertEquals(1, Add1(0));  // fast case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assertEquals(1, Add1Reversed(0));  // fast case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assertEquals(SMI_MAX + ONE, Add1(SMI_MAX), "smimax + 1");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assertEquals(SMI_MAX + ONE, Add1Reversed(SMI_MAX), "1 + smimax");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assertEquals(42 + ONE, Add1(OBJ_42));  // non-smi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assertEquals(42 + ONE, Add1Reversed(OBJ_42));  // non-smi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assertEquals(SMI_MIN - ONE, Sub1(SMI_MIN));  // overflow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assertEquals(ONE - SMI_MIN, Sub1Reversed(SMI_MIN));  // overflow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78255" y="336550"/>
            <a:ext cx="6587490" cy="6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 in V8 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92" y="1220120"/>
            <a:ext cx="7819487" cy="32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97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javascript中的“加法”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34365" y="122364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4762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为什么 ++[[]][+[]]+[+[]] = 10？</a:t>
            </a:r>
          </a:p>
          <a:p>
            <a:pPr indent="4762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{} + {} 等于多少?</a:t>
            </a:r>
          </a:p>
          <a:p>
            <a:pPr indent="4762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为什么 [1,2] + [3,4] 不等于 [1,2,3,4]？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337219" y="218636"/>
            <a:ext cx="6587691" cy="8635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加法操作</a:t>
            </a:r>
          </a:p>
        </p:txBody>
      </p:sp>
      <p:pic>
        <p:nvPicPr>
          <p:cNvPr descr="Screen Shot 2016-12-04 at 9.31.58 PM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534" y="1081936"/>
            <a:ext cx="6851195" cy="385127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78098" y="281242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“加法”运算结果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195" y="1036686"/>
            <a:ext cx="6643018" cy="388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V8的算数运算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69925" y="984250"/>
            <a:ext cx="7868285" cy="38455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快速模式：直接调用二进制代码assembly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小整数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堆区的数值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怪异类型 - undefined, null, true, false.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字符串 (字符串连接运算)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对象（object）运算使用 C++ 实现（慢）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SMI vs Double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615" y="1047115"/>
            <a:ext cx="4897755" cy="349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485359" y="134565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快速模式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49985" y="1487170"/>
            <a:ext cx="2966085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常规编译：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 eax, 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 ebx, b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RuntimeAdd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623560" y="1487170"/>
            <a:ext cx="3060700" cy="23761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优化编译：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 eax, 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 ebx, b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eax, ebx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924685" y="916305"/>
            <a:ext cx="4665980" cy="5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代码：a + 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feedback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78890" y="1490980"/>
            <a:ext cx="2269490" cy="25628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二元运算符可以收集函数的 type feedback 信息.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f(a, b){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</p:txBody>
      </p:sp>
      <p:sp>
        <p:nvSpPr>
          <p:cNvPr id="209" name="Shape 209"/>
          <p:cNvSpPr/>
          <p:nvPr/>
        </p:nvSpPr>
        <p:spPr>
          <a:xfrm>
            <a:off x="5933121" y="1649989"/>
            <a:ext cx="947190" cy="3938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函数信息</a:t>
            </a:r>
          </a:p>
        </p:txBody>
      </p:sp>
      <p:sp>
        <p:nvSpPr>
          <p:cNvPr id="210" name="Shape 210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211" name="Shape 211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12" name="Shape 212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cxnSp>
        <p:nvCxnSpPr>
          <p:cNvPr id="213" name="Shape 213"/>
          <p:cNvCxnSpPr>
            <a:stCxn id="209" idx="2"/>
            <a:endCxn id="210" idx="0"/>
          </p:cNvCxnSpPr>
          <p:nvPr/>
        </p:nvCxnSpPr>
        <p:spPr>
          <a:xfrm flipH="1">
            <a:off x="6343116" y="2043807"/>
            <a:ext cx="63600" cy="25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>
            <a:off x="3599803" y="1708131"/>
            <a:ext cx="2333079" cy="11384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unitialized</a:t>
            </a:r>
          </a:p>
        </p:txBody>
      </p:sp>
      <p:sp>
        <p:nvSpPr>
          <p:cNvPr id="217" name="Shape 217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unitialized</a:t>
            </a:r>
          </a:p>
        </p:txBody>
      </p:sp>
      <p:sp>
        <p:nvSpPr>
          <p:cNvPr id="218" name="Shape 218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219" idx="6"/>
          </p:cNvCxnSpPr>
          <p:nvPr/>
        </p:nvCxnSpPr>
        <p:spPr>
          <a:xfrm>
            <a:off x="3296213" y="3027868"/>
            <a:ext cx="627300" cy="300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flipH="1" rot="10800000">
            <a:off x="3416178" y="2740680"/>
            <a:ext cx="568898" cy="62784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>
            <a:stCxn id="222" idx="4"/>
            <a:endCxn id="216" idx="1"/>
          </p:cNvCxnSpPr>
          <p:nvPr/>
        </p:nvCxnSpPr>
        <p:spPr>
          <a:xfrm flipH="1" rot="-5400000">
            <a:off x="5081081" y="2658121"/>
            <a:ext cx="403500" cy="759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feedback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二元运算符可以收集函数的 type feedback 信息.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f(a, b){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函数信息</a:t>
            </a:r>
          </a:p>
        </p:txBody>
      </p:sp>
      <p:sp>
        <p:nvSpPr>
          <p:cNvPr id="234" name="Shape 234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235" name="Shape 235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36" name="Shape 236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cxnSp>
        <p:nvCxnSpPr>
          <p:cNvPr id="237" name="Shape 237"/>
          <p:cNvCxnSpPr>
            <a:stCxn id="233" idx="2"/>
            <a:endCxn id="234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8" name="Shape 238"/>
          <p:cNvCxnSpPr>
            <a:endCxn id="233" idx="1"/>
          </p:cNvCxnSpPr>
          <p:nvPr/>
        </p:nvCxnSpPr>
        <p:spPr>
          <a:xfrm>
            <a:off x="3600144" y="1707698"/>
            <a:ext cx="2332500" cy="13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241" name="Shape 241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int x int -&gt; int</a:t>
            </a:r>
          </a:p>
        </p:txBody>
      </p:sp>
      <p:sp>
        <p:nvSpPr>
          <p:cNvPr id="242" name="Shape 242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Shape 244"/>
          <p:cNvCxnSpPr>
            <a:stCxn id="243" idx="6"/>
          </p:cNvCxnSpPr>
          <p:nvPr/>
        </p:nvCxnSpPr>
        <p:spPr>
          <a:xfrm>
            <a:off x="3296213" y="3027868"/>
            <a:ext cx="627300" cy="300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3416178" y="2740680"/>
            <a:ext cx="568898" cy="62784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Shape 248"/>
          <p:cNvCxnSpPr>
            <a:stCxn id="246" idx="4"/>
            <a:endCxn id="240" idx="1"/>
          </p:cNvCxnSpPr>
          <p:nvPr/>
        </p:nvCxnSpPr>
        <p:spPr>
          <a:xfrm flipH="1" rot="-5400000">
            <a:off x="5081081" y="2658121"/>
            <a:ext cx="403500" cy="759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0" name="Shape 250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8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865" y="158750"/>
            <a:ext cx="4825999" cy="48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feedback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二元运算符可以收集函数的 type feedback 信息.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f(a, b){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zh-C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f(1, 0.1)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函数信息</a:t>
            </a:r>
          </a:p>
        </p:txBody>
      </p:sp>
      <p:sp>
        <p:nvSpPr>
          <p:cNvPr id="258" name="Shape 258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259" name="Shape 259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60" name="Shape 260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cxnSp>
        <p:nvCxnSpPr>
          <p:cNvPr id="261" name="Shape 261"/>
          <p:cNvCxnSpPr>
            <a:stCxn id="257" idx="2"/>
            <a:endCxn id="258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2" name="Shape 262"/>
          <p:cNvCxnSpPr>
            <a:endCxn id="257" idx="1"/>
          </p:cNvCxnSpPr>
          <p:nvPr/>
        </p:nvCxnSpPr>
        <p:spPr>
          <a:xfrm>
            <a:off x="3600144" y="1761698"/>
            <a:ext cx="2332500" cy="8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265" name="Shape 265"/>
          <p:cNvSpPr/>
          <p:nvPr/>
        </p:nvSpPr>
        <p:spPr>
          <a:xfrm>
            <a:off x="5662930" y="3374390"/>
            <a:ext cx="1446530" cy="26924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b="1" i="0" lang="zh-C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num x int -&gt; num</a:t>
            </a:r>
          </a:p>
        </p:txBody>
      </p:sp>
      <p:sp>
        <p:nvSpPr>
          <p:cNvPr id="266" name="Shape 266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Shape 268"/>
          <p:cNvCxnSpPr>
            <a:stCxn id="267" idx="6"/>
          </p:cNvCxnSpPr>
          <p:nvPr/>
        </p:nvCxnSpPr>
        <p:spPr>
          <a:xfrm>
            <a:off x="3296213" y="3027868"/>
            <a:ext cx="627300" cy="300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 flipH="1" rot="10800000">
            <a:off x="3416178" y="2740680"/>
            <a:ext cx="568898" cy="62784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Shape 272"/>
          <p:cNvCxnSpPr>
            <a:stCxn id="270" idx="4"/>
            <a:endCxn id="264" idx="1"/>
          </p:cNvCxnSpPr>
          <p:nvPr/>
        </p:nvCxnSpPr>
        <p:spPr>
          <a:xfrm flipH="1" rot="-5400000">
            <a:off x="5081081" y="2658121"/>
            <a:ext cx="403500" cy="759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278154" y="405360"/>
            <a:ext cx="6587691" cy="73545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Optimizing compiler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16560" y="1297940"/>
            <a:ext cx="8338185" cy="31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使用 type feedback 做动态检查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一般而言，在编译阶段提前检查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检查之后，使用该类型作为动态类型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如果检查失败，去优化（deoptimize）</a:t>
            </a:r>
          </a:p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去优化之后，可能会使用解释器(ignition)运行中间码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 with types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517525" y="811530"/>
            <a:ext cx="2921635" cy="37350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对输入进行检查、相加、返回结果。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f(a, b){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846681" y="2502668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718461" y="2764933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Shape 290"/>
          <p:cNvCxnSpPr>
            <a:stCxn id="289" idx="6"/>
          </p:cNvCxnSpPr>
          <p:nvPr/>
        </p:nvCxnSpPr>
        <p:spPr>
          <a:xfrm>
            <a:off x="2426209" y="2869577"/>
            <a:ext cx="1209600" cy="278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1" name="Shape 291"/>
          <p:cNvCxnSpPr>
            <a:stCxn id="288" idx="6"/>
          </p:cNvCxnSpPr>
          <p:nvPr/>
        </p:nvCxnSpPr>
        <p:spPr>
          <a:xfrm>
            <a:off x="2554429" y="2607311"/>
            <a:ext cx="1125900" cy="42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4311494" y="2627034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283982" y="3135324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Shape 294"/>
          <p:cNvCxnSpPr>
            <a:stCxn id="292" idx="1"/>
          </p:cNvCxnSpPr>
          <p:nvPr/>
        </p:nvCxnSpPr>
        <p:spPr>
          <a:xfrm flipH="1" rot="5400000">
            <a:off x="3722749" y="2014033"/>
            <a:ext cx="903900" cy="383400"/>
          </a:xfrm>
          <a:prstGeom prst="curvedConnector4">
            <a:avLst>
              <a:gd fmla="val 44250" name="adj1"/>
              <a:gd fmla="val 146591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5" name="Shape 295"/>
          <p:cNvCxnSpPr>
            <a:stCxn id="293" idx="6"/>
          </p:cNvCxnSpPr>
          <p:nvPr/>
        </p:nvCxnSpPr>
        <p:spPr>
          <a:xfrm flipH="1" rot="10800000">
            <a:off x="4658898" y="2156068"/>
            <a:ext cx="314400" cy="1083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6" name="Shape 296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Optimized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rax,[rbp+0x18]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115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movq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addq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jo 120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125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addq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jo 130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rax,rbx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rsp,rbp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 rbp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 0x18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Shape 297"/>
          <p:cNvCxnSpPr/>
          <p:nvPr/>
        </p:nvCxnSpPr>
        <p:spPr>
          <a:xfrm flipH="1" rot="10800000">
            <a:off x="4839758" y="2345015"/>
            <a:ext cx="983100" cy="3888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4869107" y="3115321"/>
            <a:ext cx="961200" cy="1467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300" name="Shape 300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01" name="Shape 301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02" name="Shape 302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303" name="Shape 303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int x int -&gt; 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 with types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545465" y="812165"/>
            <a:ext cx="2893695" cy="3734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对输入进行检查、相加、返回结果。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f(a, b){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0.1);//Deopt!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Optimized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rax,[rbp+0x18]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115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movq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addq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jo 120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125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addq rbx,rax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jo 130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rax,rbx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rsp,rbp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 rbp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 0x18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313" name="Shape 313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14" name="Shape 314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15" name="Shape 315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316" name="Shape 316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int x int -&gt; int</a:t>
            </a:r>
          </a:p>
        </p:txBody>
      </p:sp>
      <p:sp>
        <p:nvSpPr>
          <p:cNvPr id="317" name="Shape 317"/>
          <p:cNvSpPr/>
          <p:nvPr/>
        </p:nvSpPr>
        <p:spPr>
          <a:xfrm>
            <a:off x="4090246" y="3884798"/>
            <a:ext cx="935487" cy="26914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Deoptimizer</a:t>
            </a:r>
          </a:p>
        </p:txBody>
      </p:sp>
      <p:cxnSp>
        <p:nvCxnSpPr>
          <p:cNvPr id="318" name="Shape 318"/>
          <p:cNvCxnSpPr>
            <a:endCxn id="317" idx="3"/>
          </p:cNvCxnSpPr>
          <p:nvPr/>
        </p:nvCxnSpPr>
        <p:spPr>
          <a:xfrm flipH="1">
            <a:off x="5025733" y="2206771"/>
            <a:ext cx="804600" cy="18126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319" name="Shape 319"/>
          <p:cNvCxnSpPr>
            <a:endCxn id="317" idx="3"/>
          </p:cNvCxnSpPr>
          <p:nvPr/>
        </p:nvCxnSpPr>
        <p:spPr>
          <a:xfrm flipH="1">
            <a:off x="5025733" y="2606671"/>
            <a:ext cx="804600" cy="14127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320" name="Shape 320"/>
          <p:cNvCxnSpPr>
            <a:endCxn id="317" idx="3"/>
          </p:cNvCxnSpPr>
          <p:nvPr/>
        </p:nvCxnSpPr>
        <p:spPr>
          <a:xfrm flipH="1">
            <a:off x="5025733" y="3407071"/>
            <a:ext cx="804600" cy="6123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4013175" y="2440515"/>
            <a:ext cx="1090202" cy="1595603"/>
          </a:xfrm>
          <a:custGeom>
            <a:pathLst>
              <a:path extrusionOk="0" h="120000" w="12000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Shape 322"/>
          <p:cNvCxnSpPr>
            <a:endCxn id="317" idx="3"/>
          </p:cNvCxnSpPr>
          <p:nvPr/>
        </p:nvCxnSpPr>
        <p:spPr>
          <a:xfrm flipH="1">
            <a:off x="5025733" y="3121171"/>
            <a:ext cx="804600" cy="89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去优化Deoptimization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33730" y="812165"/>
            <a:ext cx="2805430" cy="3734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对输入进行检查、相加、返回结果。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f(a, b){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0.1);//Deopt!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  <a:buNone/>
            </a:pPr>
            <a:r>
              <a:rPr b="1" i="0" lang="zh-CN" sz="10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331" name="Shape 331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33" name="Shape 333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334" name="Shape 334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int x int -&gt; int</a:t>
            </a:r>
          </a:p>
        </p:txBody>
      </p:sp>
      <p:sp>
        <p:nvSpPr>
          <p:cNvPr id="335" name="Shape 335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Shape 336"/>
          <p:cNvCxnSpPr>
            <a:stCxn id="335" idx="6"/>
          </p:cNvCxnSpPr>
          <p:nvPr/>
        </p:nvCxnSpPr>
        <p:spPr>
          <a:xfrm flipH="1" rot="10800000">
            <a:off x="4678905" y="2128440"/>
            <a:ext cx="314400" cy="1083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x="5976620" y="812165"/>
            <a:ext cx="237045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Deoptimizer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Calibri"/>
              <a:buChar char="●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生成一个未优化的帧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去优化Deoptimization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589915" y="812800"/>
            <a:ext cx="2849245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对输入进行检查、相加、返回结果。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f(a, b){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0.1);//Deopt!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346" name="Shape 346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47" name="Shape 347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48" name="Shape 348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349" name="Shape 349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</a:t>
            </a:r>
            <a:r>
              <a:rPr b="1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x int -&gt; num</a:t>
            </a:r>
          </a:p>
        </p:txBody>
      </p:sp>
      <p:sp>
        <p:nvSpPr>
          <p:cNvPr id="350" name="Shape 350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Shape 351"/>
          <p:cNvCxnSpPr>
            <a:stCxn id="350" idx="6"/>
          </p:cNvCxnSpPr>
          <p:nvPr/>
        </p:nvCxnSpPr>
        <p:spPr>
          <a:xfrm flipH="1" rot="10800000">
            <a:off x="4678905" y="2128440"/>
            <a:ext cx="314400" cy="1083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5925185" y="812800"/>
            <a:ext cx="266128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Deoptimizer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Calibri"/>
              <a:buChar char="●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生成一个未优化的帧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当运行加法运算时更新 Type feedback 信息。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去优化Deoptimization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575310" y="812800"/>
            <a:ext cx="286385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对输入进行检查、相加、返回结果。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f(a, b){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var c = a + a;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b + c;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f(1, 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zh-CN" sz="13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zh-CN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f(1, 0.1);//Deopt!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StackCheck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a0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a0, 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Ldar r0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a1, [3]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vector</a:t>
            </a:r>
          </a:p>
        </p:txBody>
      </p:sp>
      <p:sp>
        <p:nvSpPr>
          <p:cNvPr id="361" name="Shape 361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62" name="Shape 362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363" name="Shape 363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int x int -&gt; int</a:t>
            </a:r>
          </a:p>
        </p:txBody>
      </p:sp>
      <p:sp>
        <p:nvSpPr>
          <p:cNvPr id="364" name="Shape 364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</a:t>
            </a:r>
            <a:r>
              <a:rPr b="1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x int -&gt; num</a:t>
            </a:r>
          </a:p>
        </p:txBody>
      </p:sp>
      <p:sp>
        <p:nvSpPr>
          <p:cNvPr id="365" name="Shape 365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Shape 366"/>
          <p:cNvCxnSpPr>
            <a:stCxn id="365" idx="6"/>
          </p:cNvCxnSpPr>
          <p:nvPr/>
        </p:nvCxnSpPr>
        <p:spPr>
          <a:xfrm flipH="1" rot="10800000">
            <a:off x="4678905" y="2128440"/>
            <a:ext cx="314400" cy="1083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1939077" y="2545534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1833082" y="2747641"/>
            <a:ext cx="707748" cy="209287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Shape 369"/>
          <p:cNvCxnSpPr>
            <a:stCxn id="368" idx="6"/>
          </p:cNvCxnSpPr>
          <p:nvPr/>
        </p:nvCxnSpPr>
        <p:spPr>
          <a:xfrm>
            <a:off x="2540830" y="2852285"/>
            <a:ext cx="1094700" cy="367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0" name="Shape 370"/>
          <p:cNvCxnSpPr>
            <a:stCxn id="367" idx="6"/>
          </p:cNvCxnSpPr>
          <p:nvPr/>
        </p:nvCxnSpPr>
        <p:spPr>
          <a:xfrm>
            <a:off x="2646825" y="2650177"/>
            <a:ext cx="1045800" cy="95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4331500" y="2599407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>
            <a:stCxn id="371" idx="1"/>
          </p:cNvCxnSpPr>
          <p:nvPr/>
        </p:nvCxnSpPr>
        <p:spPr>
          <a:xfrm flipH="1" rot="5400000">
            <a:off x="3768105" y="2011756"/>
            <a:ext cx="903900" cy="332700"/>
          </a:xfrm>
          <a:prstGeom prst="curvedConnector4">
            <a:avLst>
              <a:gd fmla="val 44250" name="adj1"/>
              <a:gd fmla="val 150846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4" name="Shape 374"/>
          <p:cNvCxnSpPr>
            <a:stCxn id="372" idx="6"/>
          </p:cNvCxnSpPr>
          <p:nvPr/>
        </p:nvCxnSpPr>
        <p:spPr>
          <a:xfrm flipH="1" rot="10800000">
            <a:off x="4678905" y="2128440"/>
            <a:ext cx="314400" cy="1083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5801667" y="1053387"/>
            <a:ext cx="1943888" cy="3193308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zh-CN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Optimized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zh-CN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rax,[rbp+0x18]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179  (0x120096c04373)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shrq rax, 32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movq rbx,rax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addl rbx,rax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jo 332  (0x120096c0440c)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rax,[rbp+0x10]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test al,0x1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jz 91  (0x120096c0431b)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movq r10,[r13+0x50]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cmpq [rax-0x1],r10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vmovsd xmm0,[rax+0x7]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jnz 337  (0x120096c04411)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jmp 107  (0x120096c0432b)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movq r10,rax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shrq r10, 32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vxorpd xmm0,xmm0,xmm0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vcvtlsi2sd xmm0,xmm0,r10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vxorpd xmm1,xmm1,xmm1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vcvtlsi2sd xmm1,xmm1,rbx</a:t>
            </a:r>
            <a:br>
              <a:rPr b="1" i="0" lang="zh-CN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vaddsd xmm0,xmm1,xmm0</a:t>
            </a:r>
            <a:br>
              <a:rPr b="1" i="0" lang="zh-CN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rbx,[r13+0x7ff3f0]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rax,rbx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addq rax,0x10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cmpq rax,[r13+0x7ff3f8]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ja 254  (0x120096c043be)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[r13+0x7ff3f0],rax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incq rbx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r10,[r13+0x50]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[rbx-0x1],r10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vmovsd [rbx+0x7],xmm0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rax,rbx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movq rsp,rbp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 rbp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 0x18</a:t>
            </a:r>
            <a:br>
              <a:rPr b="1" i="0" lang="zh-CN" sz="4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zh-CN" sz="4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057855" y="3730942"/>
            <a:ext cx="935487" cy="269145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Deoptimizer</a:t>
            </a:r>
          </a:p>
        </p:txBody>
      </p:sp>
      <p:cxnSp>
        <p:nvCxnSpPr>
          <p:cNvPr id="377" name="Shape 377"/>
          <p:cNvCxnSpPr>
            <a:endCxn id="376" idx="3"/>
          </p:cNvCxnSpPr>
          <p:nvPr/>
        </p:nvCxnSpPr>
        <p:spPr>
          <a:xfrm flipH="1">
            <a:off x="4993342" y="1550715"/>
            <a:ext cx="811200" cy="23148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378" name="Shape 378"/>
          <p:cNvCxnSpPr>
            <a:endCxn id="376" idx="3"/>
          </p:cNvCxnSpPr>
          <p:nvPr/>
        </p:nvCxnSpPr>
        <p:spPr>
          <a:xfrm flipH="1">
            <a:off x="4993342" y="1839615"/>
            <a:ext cx="804600" cy="20259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379" name="Shape 379"/>
          <p:cNvCxnSpPr>
            <a:endCxn id="376" idx="3"/>
          </p:cNvCxnSpPr>
          <p:nvPr/>
        </p:nvCxnSpPr>
        <p:spPr>
          <a:xfrm flipH="1">
            <a:off x="4993342" y="2396715"/>
            <a:ext cx="811500" cy="14688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380" name="Shape 380"/>
          <p:cNvCxnSpPr>
            <a:endCxn id="376" idx="3"/>
          </p:cNvCxnSpPr>
          <p:nvPr/>
        </p:nvCxnSpPr>
        <p:spPr>
          <a:xfrm flipH="1">
            <a:off x="4993342" y="2073615"/>
            <a:ext cx="825300" cy="17919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3980783" y="2286658"/>
            <a:ext cx="1090202" cy="1595603"/>
          </a:xfrm>
          <a:custGeom>
            <a:pathLst>
              <a:path extrusionOk="0" h="120000" w="12000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cap="flat" cmpd="sng" w="28575">
            <a:solidFill>
              <a:srgbClr val="F4CC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643803" y="2463849"/>
            <a:ext cx="310647" cy="389374"/>
          </a:xfrm>
          <a:custGeom>
            <a:pathLst>
              <a:path extrusionOk="0" h="120000" w="120000">
                <a:moveTo>
                  <a:pt x="29223" y="1306"/>
                </a:moveTo>
                <a:cubicBezTo>
                  <a:pt x="40292" y="2011"/>
                  <a:pt x="81026" y="-3993"/>
                  <a:pt x="95645" y="5542"/>
                </a:cubicBezTo>
                <a:cubicBezTo>
                  <a:pt x="110256" y="15078"/>
                  <a:pt x="115124" y="40866"/>
                  <a:pt x="116899" y="58534"/>
                </a:cubicBezTo>
                <a:cubicBezTo>
                  <a:pt x="118667" y="76197"/>
                  <a:pt x="125751" y="101274"/>
                  <a:pt x="106272" y="111521"/>
                </a:cubicBezTo>
                <a:cubicBezTo>
                  <a:pt x="86785" y="121762"/>
                  <a:pt x="17712" y="118584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279291" y="2062816"/>
            <a:ext cx="701934" cy="479071"/>
          </a:xfrm>
          <a:custGeom>
            <a:pathLst>
              <a:path extrusionOk="0" h="120000" w="120000">
                <a:moveTo>
                  <a:pt x="68765" y="1099"/>
                </a:moveTo>
                <a:cubicBezTo>
                  <a:pt x="75215" y="1728"/>
                  <a:pt x="98955" y="-3649"/>
                  <a:pt x="107474" y="4899"/>
                </a:cubicBezTo>
                <a:cubicBezTo>
                  <a:pt x="115989" y="13448"/>
                  <a:pt x="120916" y="34305"/>
                  <a:pt x="119858" y="52418"/>
                </a:cubicBezTo>
                <a:cubicBezTo>
                  <a:pt x="118797" y="70526"/>
                  <a:pt x="121093" y="102516"/>
                  <a:pt x="101116" y="113573"/>
                </a:cubicBezTo>
                <a:cubicBezTo>
                  <a:pt x="81140" y="124626"/>
                  <a:pt x="16850" y="117876"/>
                  <a:pt x="0" y="1187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37219" y="168620"/>
            <a:ext cx="6587691" cy="58779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要避免“去优化”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89585" y="1007745"/>
            <a:ext cx="8077835" cy="35839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去优化的消耗是很大的！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主要是因为重新优化（re-optimization）的消耗是很大的！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如果我们不恰当的使用类型反馈信息，那么我们就会陷入去优化的怪圈（</a:t>
            </a:r>
            <a:r>
              <a:rPr b="1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deoptimization loop）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函数不停的去优化，然后再重新优化，直到我们达到了重优化的次数限制，这时我们的函数将再也不会被V8引擎优化。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Deoptimization loop example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86410" y="1002030"/>
            <a:ext cx="8098790" cy="37255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f(x, y) {   //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首次运行：</a:t>
            </a:r>
            <a:r>
              <a:rPr b="1" i="0" lang="zh-C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x=1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y=undefined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 (x)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x + 1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 // Integer feedback for +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 feedback 猜测 y 为 integer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// 后面的代码会把 y 作为 integer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Crankshaft 会把 y 当作 int32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如果 y 不是 int32，那么引擎做去优化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 (x)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y + 2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 // Integer feedback for +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y;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Deoptimization loop example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63550" y="1002030"/>
            <a:ext cx="8034655" cy="36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f(x, y) {   // 首次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x=1, 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然后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x=0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(x)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x + 1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 // </a:t>
            </a:r>
            <a:r>
              <a:rPr b="0" i="0" lang="zh-CN" sz="1500" u="none" cap="none" strike="noStrike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Integer feedback for +</a:t>
            </a:r>
            <a:br>
              <a:rPr b="0" i="0" lang="zh-CN" sz="1500" u="none" cap="none" strike="noStrike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0" lang="zh-C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如果 y 不是 int32，那么引擎做去优化</a:t>
            </a:r>
            <a:br>
              <a:rPr b="0" i="0" lang="zh-CN" sz="15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(x)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y + 2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 // </a:t>
            </a:r>
            <a:r>
              <a:rPr b="0" i="0" lang="zh-CN" sz="1500" u="none" cap="none" strike="noStrike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Integer feedback for +</a:t>
            </a:r>
            <a:br>
              <a:rPr b="0" i="0" lang="zh-CN" sz="1500" u="none" cap="none" strike="noStrike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y;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f(1, undefined);  // 首先 feedback, 然后 optimize.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Crankshaft 进行去优化，最终优化被禁止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(var i = 0; i &lt; 1000000; i++)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f(0, undefined);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40" y="3810"/>
            <a:ext cx="9141460" cy="513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278154" y="237689"/>
            <a:ext cx="6587691" cy="5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we do better?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73380" y="858520"/>
            <a:ext cx="8158480" cy="38265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code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l = a[i] &amp; 0x3fff,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 = a[i++]&gt;&gt;14,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 = xh*l+h*xl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 = ((</a:t>
            </a:r>
            <a:r>
              <a:rPr b="1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m&amp;0x3fff</a:t>
            </a: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)&lt;&lt;14 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Asm.js code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e=...|0;K=...|0; ...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S=e+K+c+b+f+E+D+m+o+g+a+C+B+A+z+y+R|0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根本不需要做范围检测，因为位运算只对低32位有效。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347223" y="405836"/>
            <a:ext cx="6587691" cy="59779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截断（Truncations）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73380" y="1096010"/>
            <a:ext cx="8281035" cy="34721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在 </a:t>
            </a:r>
            <a:r>
              <a:rPr b="1" i="0" lang="zh-C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+ y)|0 运算时，我们只关心低 32 位的结果。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即使 x, y 都是int52，我们也只关心 x 和 y 的低 32 位。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表达式 </a:t>
            </a:r>
            <a:r>
              <a:rPr b="1" i="0" lang="zh-C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+a[i] 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不区分 a[i] = undefined 和 a[i] = NaN。在稀疏数组中，我们会读取到 NaN! 而不是 undefined。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表达式 </a:t>
            </a:r>
            <a:r>
              <a:rPr b="1" i="0" lang="zh-C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? x : y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也不需要区分 </a:t>
            </a:r>
            <a:r>
              <a:rPr b="1" i="0" lang="zh-C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 和 </a:t>
            </a:r>
            <a:r>
              <a:rPr b="1" i="0" lang="zh-C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true。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376279" y="395833"/>
            <a:ext cx="6587691" cy="7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(x|0)+(y|0)*(z&amp;0xff)|0</a:t>
            </a:r>
          </a:p>
        </p:txBody>
      </p:sp>
      <p:sp>
        <p:nvSpPr>
          <p:cNvPr id="420" name="Shape 420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21" name="Shape 421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22" name="Shape 422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423" name="Shape 423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424" name="Shape 424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cxnSp>
        <p:nvCxnSpPr>
          <p:cNvPr id="425" name="Shape 425"/>
          <p:cNvCxnSpPr>
            <a:stCxn id="424" idx="0"/>
            <a:endCxn id="420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6" name="Shape 426"/>
          <p:cNvCxnSpPr>
            <a:stCxn id="424" idx="0"/>
            <a:endCxn id="423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7" name="Shape 427"/>
          <p:cNvCxnSpPr>
            <a:stCxn id="423" idx="0"/>
            <a:endCxn id="421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8" name="Shape 428"/>
          <p:cNvCxnSpPr>
            <a:stCxn id="423" idx="0"/>
            <a:endCxn id="422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9" name="Shape 429"/>
          <p:cNvCxnSpPr>
            <a:stCxn id="420" idx="0"/>
          </p:cNvCxnSpPr>
          <p:nvPr/>
        </p:nvCxnSpPr>
        <p:spPr>
          <a:xfrm rot="10800000">
            <a:off x="2457779" y="1792308"/>
            <a:ext cx="136500" cy="32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0" name="Shape 430"/>
          <p:cNvCxnSpPr>
            <a:stCxn id="421" idx="0"/>
          </p:cNvCxnSpPr>
          <p:nvPr/>
        </p:nvCxnSpPr>
        <p:spPr>
          <a:xfrm rot="10800000">
            <a:off x="3059356" y="1797108"/>
            <a:ext cx="948600" cy="32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1" name="Shape 431"/>
          <p:cNvCxnSpPr>
            <a:stCxn id="422" idx="0"/>
          </p:cNvCxnSpPr>
          <p:nvPr/>
        </p:nvCxnSpPr>
        <p:spPr>
          <a:xfrm rot="10800000">
            <a:off x="3675636" y="1782408"/>
            <a:ext cx="1746000" cy="33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2" name="Shape 432"/>
          <p:cNvCxnSpPr>
            <a:stCxn id="422" idx="0"/>
          </p:cNvCxnSpPr>
          <p:nvPr/>
        </p:nvCxnSpPr>
        <p:spPr>
          <a:xfrm rot="10800000">
            <a:off x="4203636" y="1777608"/>
            <a:ext cx="1218000" cy="3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3" name="Shape 433"/>
          <p:cNvCxnSpPr>
            <a:endCxn id="424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4" name="Shape 434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435" name="Shape 435"/>
          <p:cNvCxnSpPr>
            <a:endCxn id="434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1 (类型上限)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(x|0)+(y|0)*(z&amp;0xff)|0</a:t>
            </a:r>
          </a:p>
        </p:txBody>
      </p:sp>
      <p:sp>
        <p:nvSpPr>
          <p:cNvPr id="442" name="Shape 442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43" name="Shape 443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44" name="Shape 444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445" name="Shape 445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446" name="Shape 446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cxnSp>
        <p:nvCxnSpPr>
          <p:cNvPr id="447" name="Shape 447"/>
          <p:cNvCxnSpPr>
            <a:stCxn id="446" idx="0"/>
            <a:endCxn id="442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48" name="Shape 448"/>
          <p:cNvCxnSpPr>
            <a:stCxn id="446" idx="0"/>
            <a:endCxn id="445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49" name="Shape 449"/>
          <p:cNvCxnSpPr>
            <a:stCxn id="445" idx="0"/>
            <a:endCxn id="443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50" name="Shape 450"/>
          <p:cNvCxnSpPr>
            <a:stCxn id="445" idx="0"/>
            <a:endCxn id="444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51" name="Shape 451"/>
          <p:cNvCxnSpPr>
            <a:endCxn id="446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2" name="Shape 452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453" name="Shape 453"/>
          <p:cNvCxnSpPr>
            <a:endCxn id="452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4" name="Shape 454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547608329985 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0-255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549755813632 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cxnSp>
        <p:nvCxnSpPr>
          <p:cNvPr id="459" name="Shape 459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2" name="Shape 462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3" name="Shape 463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64" name="Shape 464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65" name="Shape 465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466" name="Shape 466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cxnSp>
        <p:nvCxnSpPr>
          <p:cNvPr id="467" name="Shape 467"/>
          <p:cNvCxnSpPr>
            <a:endCxn id="466" idx="2"/>
          </p:cNvCxnSpPr>
          <p:nvPr/>
        </p:nvCxnSpPr>
        <p:spPr>
          <a:xfrm flipH="1" rot="10800000">
            <a:off x="3419147" y="2984810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8" name="Shape 468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1 (截断传播)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(x|0)+(y|0)*(z&amp;0xff)|0</a:t>
            </a:r>
          </a:p>
        </p:txBody>
      </p:sp>
      <p:sp>
        <p:nvSpPr>
          <p:cNvPr id="475" name="Shape 475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76" name="Shape 476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77" name="Shape 477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478" name="Shape 478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479" name="Shape 479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cxnSp>
        <p:nvCxnSpPr>
          <p:cNvPr id="480" name="Shape 480"/>
          <p:cNvCxnSpPr>
            <a:stCxn id="479" idx="0"/>
            <a:endCxn id="475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1" name="Shape 481"/>
          <p:cNvCxnSpPr>
            <a:stCxn id="479" idx="0"/>
            <a:endCxn id="478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2" name="Shape 482"/>
          <p:cNvCxnSpPr>
            <a:stCxn id="478" idx="0"/>
            <a:endCxn id="476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3" name="Shape 483"/>
          <p:cNvCxnSpPr>
            <a:stCxn id="478" idx="0"/>
            <a:endCxn id="477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4" name="Shape 484"/>
          <p:cNvCxnSpPr>
            <a:endCxn id="479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85" name="Shape 485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486" name="Shape 486"/>
          <p:cNvCxnSpPr>
            <a:endCxn id="485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87" name="Shape 487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547608329985 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0-255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549755813632 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5" name="Shape 495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6" name="Shape 496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97" name="Shape 497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498" name="Shape 498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499" name="Shape 499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cxnSp>
        <p:nvCxnSpPr>
          <p:cNvPr id="500" name="Shape 500"/>
          <p:cNvCxnSpPr>
            <a:endCxn id="499" idx="2"/>
          </p:cNvCxnSpPr>
          <p:nvPr/>
        </p:nvCxnSpPr>
        <p:spPr>
          <a:xfrm flipH="1" rot="10800000">
            <a:off x="3419147" y="2984810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1" name="Shape 501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1 (截断传播)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(x|0)+(y|0)*(z&amp;0xff)|0</a:t>
            </a:r>
          </a:p>
        </p:txBody>
      </p:sp>
      <p:sp>
        <p:nvSpPr>
          <p:cNvPr id="513" name="Shape 513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14" name="Shape 514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15" name="Shape 515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516" name="Shape 516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517" name="Shape 517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I32</a:t>
            </a:r>
          </a:p>
        </p:txBody>
      </p:sp>
      <p:cxnSp>
        <p:nvCxnSpPr>
          <p:cNvPr id="518" name="Shape 518"/>
          <p:cNvCxnSpPr>
            <a:stCxn id="517" idx="0"/>
            <a:endCxn id="513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9" name="Shape 519"/>
          <p:cNvCxnSpPr>
            <a:stCxn id="517" idx="0"/>
            <a:endCxn id="516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0" name="Shape 520"/>
          <p:cNvCxnSpPr>
            <a:stCxn id="516" idx="0"/>
            <a:endCxn id="514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1" name="Shape 521"/>
          <p:cNvCxnSpPr>
            <a:stCxn id="516" idx="0"/>
            <a:endCxn id="515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2" name="Shape 522"/>
          <p:cNvCxnSpPr>
            <a:endCxn id="517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23" name="Shape 523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524" name="Shape 524"/>
          <p:cNvCxnSpPr>
            <a:endCxn id="523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547608329985 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Type: 0-255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549755813632 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2" name="Shape 532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3" name="Shape 533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4" name="Shape 534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35" name="Shape 535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36" name="Shape 536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537" name="Shape 537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cxnSp>
        <p:nvCxnSpPr>
          <p:cNvPr id="538" name="Shape 538"/>
          <p:cNvCxnSpPr>
            <a:endCxn id="537" idx="2"/>
          </p:cNvCxnSpPr>
          <p:nvPr/>
        </p:nvCxnSpPr>
        <p:spPr>
          <a:xfrm flipH="1" rot="10800000">
            <a:off x="3419147" y="2984810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9" name="Shape 539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93B3D7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93B3D7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93B3D7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B7CCE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B7CCE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1 (截断传播)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(x|0)+(y|0)*(z&amp;0xff)|0</a:t>
            </a:r>
          </a:p>
        </p:txBody>
      </p:sp>
      <p:sp>
        <p:nvSpPr>
          <p:cNvPr id="551" name="Shape 551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52" name="Shape 552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53" name="Shape 553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554" name="Shape 554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555" name="Shape 555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I32</a:t>
            </a:r>
          </a:p>
        </p:txBody>
      </p:sp>
      <p:cxnSp>
        <p:nvCxnSpPr>
          <p:cNvPr id="556" name="Shape 556"/>
          <p:cNvCxnSpPr>
            <a:stCxn id="555" idx="0"/>
            <a:endCxn id="551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7" name="Shape 557"/>
          <p:cNvCxnSpPr>
            <a:stCxn id="555" idx="0"/>
            <a:endCxn id="554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8" name="Shape 558"/>
          <p:cNvCxnSpPr>
            <a:stCxn id="554" idx="0"/>
            <a:endCxn id="552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9" name="Shape 559"/>
          <p:cNvCxnSpPr>
            <a:stCxn id="554" idx="0"/>
            <a:endCxn id="553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0" name="Shape 560"/>
          <p:cNvCxnSpPr>
            <a:endCxn id="555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61" name="Shape 561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562" name="Shape 562"/>
          <p:cNvCxnSpPr>
            <a:endCxn id="561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63" name="Shape 563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547608329985 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E5F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rPr>
              <a:t>Type: 0-255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Type: ..-</a:t>
            </a:r>
            <a:r>
              <a:rPr b="0" i="0" lang="zh-CN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549755813632 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zh-CN" sz="135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: I32</a:t>
            </a:r>
          </a:p>
        </p:txBody>
      </p:sp>
      <p:cxnSp>
        <p:nvCxnSpPr>
          <p:cNvPr id="568" name="Shape 568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9" name="Shape 569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70" name="Shape 570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71" name="Shape 571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2" name="Shape 572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73" name="Shape 573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74" name="Shape 574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575" name="Shape 575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I32</a:t>
            </a:r>
          </a:p>
        </p:txBody>
      </p:sp>
      <p:cxnSp>
        <p:nvCxnSpPr>
          <p:cNvPr id="576" name="Shape 576"/>
          <p:cNvCxnSpPr>
            <a:endCxn id="575" idx="2"/>
          </p:cNvCxnSpPr>
          <p:nvPr/>
        </p:nvCxnSpPr>
        <p:spPr>
          <a:xfrm flipH="1" rot="10800000">
            <a:off x="3419147" y="2984810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7" name="Shape 577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DADA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DADA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DADA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DADA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rgbClr val="F2DADA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472344" y="3920992"/>
            <a:ext cx="2868351" cy="54279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1" i="0" lang="zh-CN" sz="135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现在不需要检查范围溢出，所有的操作都是 int32!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(y|0)*(z&amp;0xff); </a:t>
            </a: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f(a)</a:t>
            </a: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a = (x|0)+(a|0)|0</a:t>
            </a:r>
          </a:p>
        </p:txBody>
      </p:sp>
      <p:sp>
        <p:nvSpPr>
          <p:cNvPr id="590" name="Shape 590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91" name="Shape 591"/>
          <p:cNvSpPr/>
          <p:nvPr/>
        </p:nvSpPr>
        <p:spPr>
          <a:xfrm>
            <a:off x="3657035" y="212093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592" name="Shape 592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593" name="Shape 593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594" name="Shape 594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cxnSp>
        <p:nvCxnSpPr>
          <p:cNvPr id="595" name="Shape 595"/>
          <p:cNvCxnSpPr>
            <a:stCxn id="594" idx="0"/>
            <a:endCxn id="590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6" name="Shape 596"/>
          <p:cNvCxnSpPr>
            <a:stCxn id="594" idx="0"/>
            <a:endCxn id="593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7" name="Shape 597"/>
          <p:cNvCxnSpPr>
            <a:stCxn id="593" idx="0"/>
            <a:endCxn id="591" idx="2"/>
          </p:cNvCxnSpPr>
          <p:nvPr/>
        </p:nvCxnSpPr>
        <p:spPr>
          <a:xfrm rot="10800000">
            <a:off x="4008456" y="2326349"/>
            <a:ext cx="7023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8" name="Shape 598"/>
          <p:cNvCxnSpPr>
            <a:stCxn id="593" idx="0"/>
            <a:endCxn id="592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9" name="Shape 599"/>
          <p:cNvCxnSpPr>
            <a:stCxn id="590" idx="0"/>
          </p:cNvCxnSpPr>
          <p:nvPr/>
        </p:nvCxnSpPr>
        <p:spPr>
          <a:xfrm flipH="1" rot="10800000">
            <a:off x="2594279" y="1777608"/>
            <a:ext cx="2499300" cy="3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0" name="Shape 600"/>
          <p:cNvCxnSpPr>
            <a:stCxn id="591" idx="0"/>
          </p:cNvCxnSpPr>
          <p:nvPr/>
        </p:nvCxnSpPr>
        <p:spPr>
          <a:xfrm rot="10800000">
            <a:off x="2453534" y="1816132"/>
            <a:ext cx="1554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1" name="Shape 601"/>
          <p:cNvCxnSpPr>
            <a:stCxn id="592" idx="0"/>
          </p:cNvCxnSpPr>
          <p:nvPr/>
        </p:nvCxnSpPr>
        <p:spPr>
          <a:xfrm rot="10800000">
            <a:off x="3083736" y="1806708"/>
            <a:ext cx="2337900" cy="314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2" name="Shape 602"/>
          <p:cNvCxnSpPr>
            <a:stCxn id="592" idx="0"/>
          </p:cNvCxnSpPr>
          <p:nvPr/>
        </p:nvCxnSpPr>
        <p:spPr>
          <a:xfrm rot="10800000">
            <a:off x="3582636" y="1787508"/>
            <a:ext cx="1839000" cy="33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3" name="Shape 603"/>
          <p:cNvCxnSpPr>
            <a:endCxn id="594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4" name="Shape 604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605" name="Shape 605"/>
          <p:cNvCxnSpPr>
            <a:endCxn id="604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6" name="Shape 606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</a:p>
        </p:txBody>
      </p:sp>
      <p:cxnSp>
        <p:nvCxnSpPr>
          <p:cNvPr id="607" name="Shape 607"/>
          <p:cNvCxnSpPr>
            <a:stCxn id="606" idx="0"/>
            <a:endCxn id="593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8" name="Shape 608"/>
          <p:cNvCxnSpPr/>
          <p:nvPr/>
        </p:nvCxnSpPr>
        <p:spPr>
          <a:xfrm rot="10800000">
            <a:off x="2594792" y="2322105"/>
            <a:ext cx="818692" cy="99107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9" name="Shape 609"/>
          <p:cNvCxnSpPr/>
          <p:nvPr/>
        </p:nvCxnSpPr>
        <p:spPr>
          <a:xfrm flipH="1" rot="10800000">
            <a:off x="3413485" y="2980120"/>
            <a:ext cx="1297800" cy="3330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4009116" y="2321591"/>
            <a:ext cx="702591" cy="45299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1" name="Shape 611"/>
          <p:cNvCxnSpPr/>
          <p:nvPr/>
        </p:nvCxnSpPr>
        <p:spPr>
          <a:xfrm flipH="1" rot="10800000">
            <a:off x="4711232" y="2322030"/>
            <a:ext cx="710898" cy="45255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2" name="Shape 612"/>
          <p:cNvCxnSpPr/>
          <p:nvPr/>
        </p:nvCxnSpPr>
        <p:spPr>
          <a:xfrm rot="10800000">
            <a:off x="2453886" y="1811465"/>
            <a:ext cx="1555021" cy="30470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3" name="Shape 613"/>
          <p:cNvCxnSpPr/>
          <p:nvPr/>
        </p:nvCxnSpPr>
        <p:spPr>
          <a:xfrm rot="10800000">
            <a:off x="3413485" y="3518640"/>
            <a:ext cx="4949" cy="36141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4" name="Shape 614"/>
          <p:cNvCxnSpPr/>
          <p:nvPr/>
        </p:nvCxnSpPr>
        <p:spPr>
          <a:xfrm rot="10800000">
            <a:off x="3418435" y="4085513"/>
            <a:ext cx="11476" cy="2054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5" name="Shape 615"/>
          <p:cNvCxnSpPr/>
          <p:nvPr/>
        </p:nvCxnSpPr>
        <p:spPr>
          <a:xfrm rot="10800000">
            <a:off x="4711138" y="2980120"/>
            <a:ext cx="1140274" cy="33305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(y|0)*(z&amp;0xff); </a:t>
            </a: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9FC5E8"/>
                </a:highlight>
                <a:latin typeface="Courier New"/>
                <a:ea typeface="Courier New"/>
                <a:cs typeface="Courier New"/>
                <a:sym typeface="Courier New"/>
              </a:rPr>
              <a:t>f(a)</a:t>
            </a: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a = (x|0)+(a|0)|0</a:t>
            </a:r>
          </a:p>
        </p:txBody>
      </p:sp>
      <p:sp>
        <p:nvSpPr>
          <p:cNvPr id="621" name="Shape 621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622" name="Shape 622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623" name="Shape 623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624" name="Shape 624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 F64</a:t>
            </a:r>
          </a:p>
        </p:txBody>
      </p:sp>
      <p:sp>
        <p:nvSpPr>
          <p:cNvPr id="625" name="Shape 625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8"/>
              <a:buFont typeface="Calibri"/>
              <a:buChar char="+"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I32</a:t>
            </a:r>
          </a:p>
        </p:txBody>
      </p:sp>
      <p:cxnSp>
        <p:nvCxnSpPr>
          <p:cNvPr id="626" name="Shape 626"/>
          <p:cNvCxnSpPr>
            <a:stCxn id="625" idx="0"/>
            <a:endCxn id="621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7" name="Shape 627"/>
          <p:cNvCxnSpPr>
            <a:stCxn id="625" idx="0"/>
            <a:endCxn id="624" idx="2"/>
          </p:cNvCxnSpPr>
          <p:nvPr/>
        </p:nvCxnSpPr>
        <p:spPr>
          <a:xfrm flipH="1" rot="10800000">
            <a:off x="3413008" y="2984942"/>
            <a:ext cx="12978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8" name="Shape 628"/>
          <p:cNvCxnSpPr>
            <a:stCxn id="624" idx="0"/>
            <a:endCxn id="622" idx="2"/>
          </p:cNvCxnSpPr>
          <p:nvPr/>
        </p:nvCxnSpPr>
        <p:spPr>
          <a:xfrm rot="10800000">
            <a:off x="4007856" y="2326949"/>
            <a:ext cx="7029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9" name="Shape 629"/>
          <p:cNvCxnSpPr>
            <a:stCxn id="624" idx="0"/>
            <a:endCxn id="623" idx="2"/>
          </p:cNvCxnSpPr>
          <p:nvPr/>
        </p:nvCxnSpPr>
        <p:spPr>
          <a:xfrm flipH="1" rot="10800000">
            <a:off x="4710756" y="2326949"/>
            <a:ext cx="711000" cy="4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30" name="Shape 630"/>
          <p:cNvCxnSpPr>
            <a:endCxn id="625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1" name="Shape 631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632" name="Shape 632"/>
          <p:cNvCxnSpPr>
            <a:endCxn id="631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3" name="Shape 633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</a:p>
        </p:txBody>
      </p:sp>
      <p:cxnSp>
        <p:nvCxnSpPr>
          <p:cNvPr id="634" name="Shape 634"/>
          <p:cNvCxnSpPr>
            <a:stCxn id="633" idx="0"/>
            <a:endCxn id="624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5" name="Shape 635"/>
          <p:cNvSpPr txBox="1"/>
          <p:nvPr/>
        </p:nvSpPr>
        <p:spPr>
          <a:xfrm>
            <a:off x="4182007" y="3041800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413010" y="3584726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2979583" y="262899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Word32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5333739" y="292926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070237" y="2433752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Float64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819955" y="24835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Float64</a:t>
            </a:r>
          </a:p>
        </p:txBody>
      </p:sp>
      <p:cxnSp>
        <p:nvCxnSpPr>
          <p:cNvPr id="641" name="Shape 641"/>
          <p:cNvCxnSpPr/>
          <p:nvPr/>
        </p:nvCxnSpPr>
        <p:spPr>
          <a:xfrm flipH="1" rot="10800000">
            <a:off x="2605234" y="1772597"/>
            <a:ext cx="2504238" cy="34881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2" name="Shape 642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4" name="Shape 644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45" name="Shape 645"/>
          <p:cNvSpPr txBox="1"/>
          <p:nvPr/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a = (y|0)*(z&amp;0xff); </a:t>
            </a:r>
            <a:r>
              <a:rPr b="0" i="0" lang="zh-CN" sz="1350" u="none" cap="none" strike="noStrike">
                <a:solidFill>
                  <a:schemeClr val="lt1"/>
                </a:solidFill>
                <a:highlight>
                  <a:srgbClr val="9FC5E8"/>
                </a:highlight>
                <a:latin typeface="Courier New"/>
                <a:ea typeface="Courier New"/>
                <a:cs typeface="Courier New"/>
                <a:sym typeface="Courier New"/>
              </a:rPr>
              <a:t>f(a)</a:t>
            </a:r>
            <a:r>
              <a:rPr b="0" i="0" lang="zh-CN" sz="13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a = (x|0)+(a|0)|0</a:t>
            </a:r>
          </a:p>
        </p:txBody>
      </p:sp>
      <p:sp>
        <p:nvSpPr>
          <p:cNvPr id="651" name="Shape 651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652" name="Shape 652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sp>
        <p:nvSpPr>
          <p:cNvPr id="653" name="Shape 653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</a:p>
        </p:txBody>
      </p:sp>
      <p:sp>
        <p:nvSpPr>
          <p:cNvPr id="654" name="Shape 654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 F64</a:t>
            </a:r>
          </a:p>
        </p:txBody>
      </p:sp>
      <p:sp>
        <p:nvSpPr>
          <p:cNvPr id="655" name="Shape 655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8"/>
              <a:buFont typeface="Calibri"/>
              <a:buChar char="+"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I32</a:t>
            </a:r>
          </a:p>
        </p:txBody>
      </p:sp>
      <p:cxnSp>
        <p:nvCxnSpPr>
          <p:cNvPr id="656" name="Shape 656"/>
          <p:cNvCxnSpPr>
            <a:stCxn id="655" idx="0"/>
            <a:endCxn id="651" idx="2"/>
          </p:cNvCxnSpPr>
          <p:nvPr/>
        </p:nvCxnSpPr>
        <p:spPr>
          <a:xfrm rot="10800000">
            <a:off x="2594308" y="2326742"/>
            <a:ext cx="8187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7" name="Shape 657"/>
          <p:cNvCxnSpPr>
            <a:stCxn id="655" idx="0"/>
          </p:cNvCxnSpPr>
          <p:nvPr/>
        </p:nvCxnSpPr>
        <p:spPr>
          <a:xfrm flipH="1" rot="10800000">
            <a:off x="3413008" y="3254042"/>
            <a:ext cx="7662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8" name="Shape 658"/>
          <p:cNvCxnSpPr>
            <a:endCxn id="652" idx="2"/>
          </p:cNvCxnSpPr>
          <p:nvPr/>
        </p:nvCxnSpPr>
        <p:spPr>
          <a:xfrm rot="10800000">
            <a:off x="4007956" y="2326869"/>
            <a:ext cx="340800" cy="12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9" name="Shape 659"/>
          <p:cNvCxnSpPr>
            <a:stCxn id="654" idx="0"/>
          </p:cNvCxnSpPr>
          <p:nvPr/>
        </p:nvCxnSpPr>
        <p:spPr>
          <a:xfrm flipH="1" rot="10800000">
            <a:off x="4710756" y="2655749"/>
            <a:ext cx="525000" cy="12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60" name="Shape 660"/>
          <p:cNvCxnSpPr>
            <a:endCxn id="655" idx="2"/>
          </p:cNvCxnSpPr>
          <p:nvPr/>
        </p:nvCxnSpPr>
        <p:spPr>
          <a:xfrm rot="10800000">
            <a:off x="3413008" y="3523403"/>
            <a:ext cx="5100" cy="36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61" name="Shape 661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ToInt32</a:t>
            </a:r>
          </a:p>
        </p:txBody>
      </p:sp>
      <p:cxnSp>
        <p:nvCxnSpPr>
          <p:cNvPr id="662" name="Shape 662"/>
          <p:cNvCxnSpPr>
            <a:endCxn id="661" idx="2"/>
          </p:cNvCxnSpPr>
          <p:nvPr/>
        </p:nvCxnSpPr>
        <p:spPr>
          <a:xfrm rot="10800000">
            <a:off x="3417959" y="4090278"/>
            <a:ext cx="11400" cy="20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63" name="Shape 663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</a:p>
        </p:txBody>
      </p:sp>
      <p:cxnSp>
        <p:nvCxnSpPr>
          <p:cNvPr id="664" name="Shape 664"/>
          <p:cNvCxnSpPr>
            <a:stCxn id="663" idx="0"/>
            <a:endCxn id="654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65" name="Shape 665"/>
          <p:cNvCxnSpPr/>
          <p:nvPr/>
        </p:nvCxnSpPr>
        <p:spPr>
          <a:xfrm flipH="1" rot="10800000">
            <a:off x="2594278" y="1772597"/>
            <a:ext cx="2504238" cy="34881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66" name="Shape 666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67" name="Shape 667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68" name="Shape 668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69" name="Shape 669"/>
          <p:cNvSpPr/>
          <p:nvPr/>
        </p:nvSpPr>
        <p:spPr>
          <a:xfrm>
            <a:off x="3939546" y="2450378"/>
            <a:ext cx="818692" cy="205461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I32 -&gt; F64</a:t>
            </a:r>
          </a:p>
        </p:txBody>
      </p:sp>
      <p:cxnSp>
        <p:nvCxnSpPr>
          <p:cNvPr id="670" name="Shape 670"/>
          <p:cNvCxnSpPr>
            <a:stCxn id="654" idx="0"/>
            <a:endCxn id="669" idx="2"/>
          </p:cNvCxnSpPr>
          <p:nvPr/>
        </p:nvCxnSpPr>
        <p:spPr>
          <a:xfrm rot="10800000">
            <a:off x="4348956" y="2655749"/>
            <a:ext cx="361800" cy="12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1" name="Shape 671"/>
          <p:cNvSpPr/>
          <p:nvPr/>
        </p:nvSpPr>
        <p:spPr>
          <a:xfrm>
            <a:off x="4826501" y="2450378"/>
            <a:ext cx="818692" cy="205461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I32 -&gt; F64</a:t>
            </a:r>
          </a:p>
        </p:txBody>
      </p:sp>
      <p:cxnSp>
        <p:nvCxnSpPr>
          <p:cNvPr id="672" name="Shape 672"/>
          <p:cNvCxnSpPr>
            <a:stCxn id="671" idx="0"/>
            <a:endCxn id="653" idx="2"/>
          </p:cNvCxnSpPr>
          <p:nvPr/>
        </p:nvCxnSpPr>
        <p:spPr>
          <a:xfrm flipH="1" rot="10800000">
            <a:off x="5235847" y="2326778"/>
            <a:ext cx="185700" cy="12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3" name="Shape 673"/>
          <p:cNvSpPr/>
          <p:nvPr/>
        </p:nvSpPr>
        <p:spPr>
          <a:xfrm>
            <a:off x="3724389" y="3048646"/>
            <a:ext cx="909607" cy="205461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F64 -&gt; W32</a:t>
            </a:r>
          </a:p>
        </p:txBody>
      </p:sp>
      <p:cxnSp>
        <p:nvCxnSpPr>
          <p:cNvPr id="674" name="Shape 674"/>
          <p:cNvCxnSpPr>
            <a:stCxn id="673" idx="0"/>
            <a:endCxn id="654" idx="2"/>
          </p:cNvCxnSpPr>
          <p:nvPr/>
        </p:nvCxnSpPr>
        <p:spPr>
          <a:xfrm flipH="1" rot="10800000">
            <a:off x="4179193" y="2984746"/>
            <a:ext cx="531600" cy="6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5" name="Shape 675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V8's Score on V8Bench (version 7)</a:t>
            </a:r>
          </a:p>
        </p:txBody>
      </p:sp>
      <p:pic>
        <p:nvPicPr>
          <p:cNvPr id="110" name="Shape 1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265" y="1193800"/>
            <a:ext cx="6173470" cy="34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314960" y="1363345"/>
            <a:ext cx="8368030" cy="35394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截断还可以用于其他优化: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从 double 到 integer 转换时的负零检查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乘法运算的负零检查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读取数组元素时的 </a:t>
            </a:r>
            <a:r>
              <a:rPr b="0" i="1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检查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使引擎能更精准地表示类型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截断传播只在 V8 的 Turbofan 编译器有效。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278255" y="484505"/>
            <a:ext cx="658749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“截断”的其他用途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431800" y="1215390"/>
            <a:ext cx="8070850" cy="28486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目前，引擎首先进行截断分析，而类型反馈不影响截断。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例如，（x + y | 0）中 x 和 y 将会被作为整型。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理想情况下，使用x和y的类型反馈，然后进行 int32加法。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然而，很多情况下，最明智的选择往往是“更差”的表示法。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例如，a + b + 0.5 应该是 float64，即使 a，b 被反馈为整型。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面临的挑战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402590" y="1290955"/>
            <a:ext cx="8352790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可以使用任意的精确的整数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我们可以更加精准的控制V8引擎生成的代码!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也许以后会有 (U)Int64 或 BigNum 类型?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Noto Sans Symbols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TypedArray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Noto Sans Symbols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WebAssembly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Noto Sans Symbols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SIMD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未来方向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其它</a:t>
            </a: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474345" y="1114425"/>
            <a:ext cx="7862570" cy="34169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V8 Binding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TurboFan 架构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Classes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Inline Cache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1478374" y="210720"/>
            <a:ext cx="6173280" cy="72926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22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V8 Binding： JS object 和 DOM 对象</a:t>
            </a:r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494030" y="1128395"/>
            <a:ext cx="814197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div = document.createElement("div");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div.innerHTML = "&lt;p&gt;&lt;span&gt;foo&lt;/span&gt;&lt;br&gt;&lt;/p&gt;";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zh-C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div.firstChild;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796" y="2085761"/>
            <a:ext cx="3919503" cy="284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VS property </a:t>
            </a: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&lt;input id="name" disabled&gt;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&lt;a href="/user/list"&gt;&lt;/a&gt;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 id="test" class="button" foo="1"&gt;&lt;/div&gt;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el.getAttribute('name');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el.name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1376279" y="384401"/>
            <a:ext cx="6391440" cy="7549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TurboFan 架构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1323275" y="4237098"/>
            <a:ext cx="1209811" cy="42104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6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Google Proprietary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9" name="Shape 719"/>
          <p:cNvGrpSpPr/>
          <p:nvPr/>
        </p:nvGrpSpPr>
        <p:grpSpPr>
          <a:xfrm>
            <a:off x="1142418" y="4457693"/>
            <a:ext cx="6859152" cy="43658"/>
            <a:chOff x="-10" y="5085300"/>
            <a:chExt cx="9143933" cy="58201"/>
          </a:xfrm>
        </p:grpSpPr>
        <p:sp>
          <p:nvSpPr>
            <p:cNvPr id="720" name="Shape 720"/>
            <p:cNvSpPr/>
            <p:nvPr/>
          </p:nvSpPr>
          <p:spPr>
            <a:xfrm>
              <a:off x="-10" y="5085301"/>
              <a:ext cx="1396200" cy="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392829" y="5085301"/>
              <a:ext cx="1719299" cy="582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3112135" y="5085301"/>
              <a:ext cx="2412000" cy="582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523825" y="5085300"/>
              <a:ext cx="3620098" cy="582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4" name="Shape 724"/>
          <p:cNvSpPr/>
          <p:nvPr/>
        </p:nvSpPr>
        <p:spPr>
          <a:xfrm>
            <a:off x="5350485" y="2301110"/>
            <a:ext cx="711968" cy="27286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</a:p>
        </p:txBody>
      </p:sp>
      <p:sp>
        <p:nvSpPr>
          <p:cNvPr id="725" name="Shape 725"/>
          <p:cNvSpPr/>
          <p:nvPr/>
        </p:nvSpPr>
        <p:spPr>
          <a:xfrm>
            <a:off x="6702128" y="2094348"/>
            <a:ext cx="1065660" cy="646249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Intel, ARM, MIPS,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PowerPC, etc. code</a:t>
            </a:r>
          </a:p>
        </p:txBody>
      </p:sp>
      <p:sp>
        <p:nvSpPr>
          <p:cNvPr id="726" name="Shape 726"/>
          <p:cNvSpPr/>
          <p:nvPr/>
        </p:nvSpPr>
        <p:spPr>
          <a:xfrm>
            <a:off x="6177619" y="2335260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060644" y="1536005"/>
            <a:ext cx="711968" cy="27286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</a:p>
        </p:txBody>
      </p:sp>
      <p:sp>
        <p:nvSpPr>
          <p:cNvPr id="728" name="Shape 728"/>
          <p:cNvSpPr/>
          <p:nvPr/>
        </p:nvSpPr>
        <p:spPr>
          <a:xfrm>
            <a:off x="2770802" y="1536005"/>
            <a:ext cx="711968" cy="27286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CodeStub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</a:p>
        </p:txBody>
      </p:sp>
      <p:sp>
        <p:nvSpPr>
          <p:cNvPr id="729" name="Shape 729"/>
          <p:cNvSpPr/>
          <p:nvPr/>
        </p:nvSpPr>
        <p:spPr>
          <a:xfrm>
            <a:off x="2770802" y="2301102"/>
            <a:ext cx="711968" cy="27286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</a:p>
        </p:txBody>
      </p:sp>
      <p:sp>
        <p:nvSpPr>
          <p:cNvPr id="730" name="Shape 730"/>
          <p:cNvSpPr/>
          <p:nvPr/>
        </p:nvSpPr>
        <p:spPr>
          <a:xfrm>
            <a:off x="4122437" y="2335260"/>
            <a:ext cx="588364" cy="272855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sp>
        <p:nvSpPr>
          <p:cNvPr id="731" name="Shape 731"/>
          <p:cNvSpPr/>
          <p:nvPr/>
        </p:nvSpPr>
        <p:spPr>
          <a:xfrm>
            <a:off x="4825976" y="2335251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Shape 732"/>
          <p:cNvSpPr/>
          <p:nvPr/>
        </p:nvSpPr>
        <p:spPr>
          <a:xfrm rot="5400000">
            <a:off x="4211964" y="1969787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3597935" y="2335251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3567039" y="1570155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1634007" y="2303483"/>
            <a:ext cx="588364" cy="336411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</a:p>
        </p:txBody>
      </p:sp>
      <p:sp>
        <p:nvSpPr>
          <p:cNvPr id="736" name="Shape 736"/>
          <p:cNvSpPr/>
          <p:nvPr/>
        </p:nvSpPr>
        <p:spPr>
          <a:xfrm rot="-5400000">
            <a:off x="1723498" y="2840053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572195" y="1536005"/>
            <a:ext cx="711968" cy="27286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738" name="Shape 738"/>
          <p:cNvSpPr/>
          <p:nvPr/>
        </p:nvSpPr>
        <p:spPr>
          <a:xfrm>
            <a:off x="2284165" y="2335251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572205" y="3214247"/>
            <a:ext cx="711968" cy="27286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</a:p>
        </p:txBody>
      </p:sp>
      <p:sp>
        <p:nvSpPr>
          <p:cNvPr id="740" name="Shape 740"/>
          <p:cNvSpPr/>
          <p:nvPr/>
        </p:nvSpPr>
        <p:spPr>
          <a:xfrm rot="10800000">
            <a:off x="2353712" y="3248406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832584" y="3214256"/>
            <a:ext cx="588364" cy="336411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</a:p>
        </p:txBody>
      </p:sp>
      <p:sp>
        <p:nvSpPr>
          <p:cNvPr id="742" name="Shape 742"/>
          <p:cNvSpPr/>
          <p:nvPr/>
        </p:nvSpPr>
        <p:spPr>
          <a:xfrm rot="10800000">
            <a:off x="3536134" y="3248395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5361391" y="3214256"/>
            <a:ext cx="690159" cy="40936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</a:p>
        </p:txBody>
      </p:sp>
      <p:sp>
        <p:nvSpPr>
          <p:cNvPr id="744" name="Shape 744"/>
          <p:cNvSpPr/>
          <p:nvPr/>
        </p:nvSpPr>
        <p:spPr>
          <a:xfrm rot="5400000">
            <a:off x="1723516" y="1969787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4060662" y="3214256"/>
            <a:ext cx="711968" cy="27286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Inliner &amp;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Lowerings</a:t>
            </a:r>
          </a:p>
        </p:txBody>
      </p:sp>
      <p:sp>
        <p:nvSpPr>
          <p:cNvPr id="746" name="Shape 746"/>
          <p:cNvSpPr/>
          <p:nvPr/>
        </p:nvSpPr>
        <p:spPr>
          <a:xfrm rot="10800000">
            <a:off x="4862337" y="3280173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6640307" y="3214256"/>
            <a:ext cx="711968" cy="27286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GraphBuilder</a:t>
            </a:r>
          </a:p>
        </p:txBody>
      </p:sp>
      <p:sp>
        <p:nvSpPr>
          <p:cNvPr id="748" name="Shape 748"/>
          <p:cNvSpPr/>
          <p:nvPr/>
        </p:nvSpPr>
        <p:spPr>
          <a:xfrm rot="10800000">
            <a:off x="6141264" y="3248406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5350476" y="4121698"/>
            <a:ext cx="711968" cy="272860"/>
          </a:xfrm>
          <a:prstGeom prst="flowChart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GraphBuilder</a:t>
            </a:r>
          </a:p>
        </p:txBody>
      </p:sp>
      <p:sp>
        <p:nvSpPr>
          <p:cNvPr id="750" name="Shape 750"/>
          <p:cNvSpPr/>
          <p:nvPr/>
        </p:nvSpPr>
        <p:spPr>
          <a:xfrm rot="-5400000">
            <a:off x="5501796" y="3751613"/>
            <a:ext cx="409345" cy="2045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1392950" y="315333"/>
            <a:ext cx="6391440" cy="68639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TurboFan IR</a:t>
            </a: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739374" y="1001728"/>
            <a:ext cx="1982499" cy="8431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function f(x) { </a:t>
            </a:r>
            <a:b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x + 1;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</a:p>
        </p:txBody>
      </p:sp>
      <p:sp>
        <p:nvSpPr>
          <p:cNvPr id="757" name="Shape 757"/>
          <p:cNvSpPr/>
          <p:nvPr/>
        </p:nvSpPr>
        <p:spPr>
          <a:xfrm>
            <a:off x="2626047" y="1844684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</a:t>
            </a: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758" name="Shape 758"/>
          <p:cNvSpPr/>
          <p:nvPr/>
        </p:nvSpPr>
        <p:spPr>
          <a:xfrm>
            <a:off x="4623908" y="2224571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JSAdd</a:t>
            </a:r>
          </a:p>
        </p:txBody>
      </p:sp>
      <p:sp>
        <p:nvSpPr>
          <p:cNvPr id="759" name="Shape 759"/>
          <p:cNvSpPr/>
          <p:nvPr/>
        </p:nvSpPr>
        <p:spPr>
          <a:xfrm>
            <a:off x="3686076" y="1844684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1</a:t>
            </a:r>
          </a:p>
        </p:txBody>
      </p:sp>
      <p:sp>
        <p:nvSpPr>
          <p:cNvPr id="760" name="Shape 760"/>
          <p:cNvSpPr/>
          <p:nvPr/>
        </p:nvSpPr>
        <p:spPr>
          <a:xfrm>
            <a:off x="5160383" y="2718775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IfSuccess</a:t>
            </a:r>
          </a:p>
        </p:txBody>
      </p:sp>
      <p:sp>
        <p:nvSpPr>
          <p:cNvPr id="761" name="Shape 761"/>
          <p:cNvSpPr/>
          <p:nvPr/>
        </p:nvSpPr>
        <p:spPr>
          <a:xfrm>
            <a:off x="4623908" y="3212981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sp>
        <p:nvSpPr>
          <p:cNvPr id="762" name="Shape 762"/>
          <p:cNvSpPr/>
          <p:nvPr/>
        </p:nvSpPr>
        <p:spPr>
          <a:xfrm>
            <a:off x="5160383" y="1142480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63" name="Shape 763"/>
          <p:cNvSpPr/>
          <p:nvPr/>
        </p:nvSpPr>
        <p:spPr>
          <a:xfrm>
            <a:off x="5160383" y="3707185"/>
            <a:ext cx="979370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64" name="Shape 764"/>
          <p:cNvCxnSpPr>
            <a:endCxn id="757" idx="2"/>
          </p:cNvCxnSpPr>
          <p:nvPr/>
        </p:nvCxnSpPr>
        <p:spPr>
          <a:xfrm rot="10800000">
            <a:off x="3115732" y="2116082"/>
            <a:ext cx="1650600" cy="11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5" name="Shape 765"/>
          <p:cNvCxnSpPr>
            <a:endCxn id="759" idx="2"/>
          </p:cNvCxnSpPr>
          <p:nvPr/>
        </p:nvCxnSpPr>
        <p:spPr>
          <a:xfrm rot="10800000">
            <a:off x="4175761" y="2116082"/>
            <a:ext cx="590700" cy="10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6" name="Shape 766"/>
          <p:cNvCxnSpPr/>
          <p:nvPr/>
        </p:nvCxnSpPr>
        <p:spPr>
          <a:xfrm flipH="1" rot="10800000">
            <a:off x="4869107" y="2499006"/>
            <a:ext cx="7426" cy="7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7" name="Shape 767"/>
          <p:cNvCxnSpPr/>
          <p:nvPr/>
        </p:nvCxnSpPr>
        <p:spPr>
          <a:xfrm rot="10800000">
            <a:off x="5463325" y="2513688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ABF8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8" name="Shape 768"/>
          <p:cNvCxnSpPr/>
          <p:nvPr/>
        </p:nvCxnSpPr>
        <p:spPr>
          <a:xfrm rot="10800000">
            <a:off x="5577644" y="2513688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5463325" y="2992978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Shape 770"/>
          <p:cNvCxnSpPr/>
          <p:nvPr/>
        </p:nvCxnSpPr>
        <p:spPr>
          <a:xfrm rot="10800000">
            <a:off x="5577644" y="2992978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71" name="Shape 771"/>
          <p:cNvCxnSpPr/>
          <p:nvPr/>
        </p:nvCxnSpPr>
        <p:spPr>
          <a:xfrm rot="10800000">
            <a:off x="5577644" y="3485408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2" name="Shape 772"/>
          <p:cNvSpPr txBox="1"/>
          <p:nvPr/>
        </p:nvSpPr>
        <p:spPr>
          <a:xfrm>
            <a:off x="834390" y="3805555"/>
            <a:ext cx="4042410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加法运算有可能进行去优化(deopt)</a:t>
            </a:r>
          </a:p>
        </p:txBody>
      </p:sp>
      <p:sp>
        <p:nvSpPr>
          <p:cNvPr id="773" name="Shape 773"/>
          <p:cNvSpPr/>
          <p:nvPr/>
        </p:nvSpPr>
        <p:spPr>
          <a:xfrm>
            <a:off x="3546101" y="1489882"/>
            <a:ext cx="1519464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parameter</a:t>
            </a:r>
          </a:p>
        </p:txBody>
      </p:sp>
      <p:cxnSp>
        <p:nvCxnSpPr>
          <p:cNvPr id="774" name="Shape 774"/>
          <p:cNvCxnSpPr/>
          <p:nvPr/>
        </p:nvCxnSpPr>
        <p:spPr>
          <a:xfrm rot="10800000">
            <a:off x="4935139" y="1772916"/>
            <a:ext cx="0" cy="447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5" name="Shape 775"/>
          <p:cNvSpPr/>
          <p:nvPr/>
        </p:nvSpPr>
        <p:spPr>
          <a:xfrm>
            <a:off x="6264858" y="1948867"/>
            <a:ext cx="1519464" cy="27139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FrameState</a:t>
            </a:r>
          </a:p>
        </p:txBody>
      </p:sp>
      <p:cxnSp>
        <p:nvCxnSpPr>
          <p:cNvPr id="776" name="Shape 776"/>
          <p:cNvCxnSpPr>
            <a:stCxn id="758" idx="3"/>
            <a:endCxn id="775" idx="2"/>
          </p:cNvCxnSpPr>
          <p:nvPr/>
        </p:nvCxnSpPr>
        <p:spPr>
          <a:xfrm flipH="1" rot="10800000">
            <a:off x="5603278" y="2220170"/>
            <a:ext cx="1421400" cy="140100"/>
          </a:xfrm>
          <a:prstGeom prst="straightConnector1">
            <a:avLst/>
          </a:prstGeom>
          <a:noFill/>
          <a:ln cap="flat" cmpd="sng" w="9525">
            <a:solidFill>
              <a:srgbClr val="8CB3E3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777" name="Shape 777"/>
          <p:cNvSpPr/>
          <p:nvPr/>
        </p:nvSpPr>
        <p:spPr>
          <a:xfrm>
            <a:off x="6264858" y="1344244"/>
            <a:ext cx="1519464" cy="271398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FrameState</a:t>
            </a:r>
          </a:p>
        </p:txBody>
      </p:sp>
      <p:sp>
        <p:nvSpPr>
          <p:cNvPr id="778" name="Shape 778"/>
          <p:cNvSpPr/>
          <p:nvPr/>
        </p:nvSpPr>
        <p:spPr>
          <a:xfrm>
            <a:off x="5160383" y="1748461"/>
            <a:ext cx="979370" cy="271398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</a:p>
        </p:txBody>
      </p:sp>
      <p:cxnSp>
        <p:nvCxnSpPr>
          <p:cNvPr id="779" name="Shape 779"/>
          <p:cNvCxnSpPr/>
          <p:nvPr/>
        </p:nvCxnSpPr>
        <p:spPr>
          <a:xfrm rot="10800000">
            <a:off x="5463325" y="2013921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ABF8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0" name="Shape 780"/>
          <p:cNvCxnSpPr/>
          <p:nvPr/>
        </p:nvCxnSpPr>
        <p:spPr>
          <a:xfrm rot="10800000">
            <a:off x="5577644" y="2013921"/>
            <a:ext cx="0" cy="20546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Shape 781"/>
          <p:cNvCxnSpPr/>
          <p:nvPr/>
        </p:nvCxnSpPr>
        <p:spPr>
          <a:xfrm rot="10800000">
            <a:off x="5463325" y="1442258"/>
            <a:ext cx="0" cy="308527"/>
          </a:xfrm>
          <a:prstGeom prst="straightConnector1">
            <a:avLst/>
          </a:prstGeom>
          <a:noFill/>
          <a:ln cap="flat" cmpd="sng" w="19050">
            <a:solidFill>
              <a:srgbClr val="FABF8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2" name="Shape 782"/>
          <p:cNvCxnSpPr/>
          <p:nvPr/>
        </p:nvCxnSpPr>
        <p:spPr>
          <a:xfrm rot="10800000">
            <a:off x="5577644" y="1442258"/>
            <a:ext cx="0" cy="30852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3" name="Shape 783"/>
          <p:cNvCxnSpPr>
            <a:stCxn id="778" idx="3"/>
            <a:endCxn id="777" idx="2"/>
          </p:cNvCxnSpPr>
          <p:nvPr/>
        </p:nvCxnSpPr>
        <p:spPr>
          <a:xfrm flipH="1" rot="10800000">
            <a:off x="6139753" y="1615660"/>
            <a:ext cx="884700" cy="268500"/>
          </a:xfrm>
          <a:prstGeom prst="straightConnector1">
            <a:avLst/>
          </a:prstGeom>
          <a:noFill/>
          <a:ln cap="flat" cmpd="sng" w="9525">
            <a:solidFill>
              <a:srgbClr val="8CB3E3"/>
            </a:solidFill>
            <a:prstDash val="dash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Classes</a:t>
            </a:r>
          </a:p>
        </p:txBody>
      </p:sp>
      <p:pic>
        <p:nvPicPr>
          <p:cNvPr id="789" name="Shape 7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120" y="1357550"/>
            <a:ext cx="4022635" cy="24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Shape 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396" y="1357550"/>
            <a:ext cx="2078242" cy="3332903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/>
        </p:nvSpPr>
        <p:spPr>
          <a:xfrm>
            <a:off x="502920" y="4530090"/>
            <a:ext cx="384365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Calibri"/>
              <a:buNone/>
            </a:pPr>
            <a:r>
              <a:rPr b="0" i="0" lang="zh-CN" sz="13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http://v8-io12.appspot.com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1485359" y="206252"/>
            <a:ext cx="6173280" cy="4362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is cheap. </a:t>
            </a:r>
            <a:b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me the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-8255" y="15240"/>
            <a:ext cx="9172575" cy="512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动态语言如何进行快速算术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整数相加</a:t>
            </a: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515620" y="1200150"/>
            <a:ext cx="810514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add(obj)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obj.prop + obj.prop;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length = 1000 * 1000;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= { prop: 1 };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0; i &lt; length; i++)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add(o);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d8 --trace-opt-verbose add-of-ints.js</a:t>
            </a: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253365" y="1200150"/>
            <a:ext cx="846582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[marking 030ADD65 &lt;JS Function test (SharedFunctionInfo 03E3A99D)&gt;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for recompilation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reason: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small function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ICs with typeinfo: 3/3 (100%), generic ICs: 0/3 (0%)]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[compiling method 030ADD65 &lt;JS Function test (SharedFunctionInfo 03E3A99D)&gt; using Crankshaft]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[optimizing 030ADD65 &lt;JS Function test (SharedFunctionInfo 03E3A99D)&gt; - took 0.033, 0.067, 0.537 ms]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completed optimizing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030ADD65 &lt;JS Function test (SharedFunctionInfo 03E3A99D)&gt;]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[marking 030ADA75 &lt;JS Function (SharedFunctionInfo 03E3A8E9)&gt; </a:t>
            </a:r>
            <a:r>
              <a:rPr b="0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for recompilation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reason: </a:t>
            </a:r>
            <a:r>
              <a:rPr b="0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small function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ICs with typeinfo: 3/3 (100%), generic ICs: 0/3 (0%)]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混合相加</a:t>
            </a:r>
          </a:p>
        </p:txBody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471805" y="1200150"/>
            <a:ext cx="80200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test( obj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obj.prop + obj.prop;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{ prop: 'a' }, b = { prop: [] }, i = 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10000 )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test( Math.random() &gt; 0.5 ? a : b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97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d8 --trace-opt-verbose add-of-mixed.js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365760" y="1200150"/>
            <a:ext cx="8366125" cy="36715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[marking 03F723E9 &lt;JS Function valueOf (SharedFunctionInfo 03F32765)&gt; for recompilation, reason: small function, ICs with typeinfo: 0/0 (100%), gener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 ICs: 0/0 (0%)]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[marking 03F6C499 &lt;JS Function toString (SharedFunctionInfo 03F3687D)&gt; for recompilation, reason: small function, ICs with typeinfo: 4/5 (80%), generic ICs: 0/5 (0%)]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[compiling method 03F723E9 &lt;JS Function valueOf (SharedFunctionInfo 03F32765)&gt; using Crankshaft]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[compiling method 03F6C499 &lt;JS Function toString (SharedFunctionInfo 03F3687D)&gt; using Crankshaft]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[optimizing 03F723E9 &lt;JS Function valueOf (SharedFunctionInfo 03F32765)&gt; - took 0.031, 0.112, 0.037 ms]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[completed optimizing 03F723E9 &lt;JS Function valueOf (SharedFunctionInfo 03F32765)&gt;]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[optimizing 03F6C499 &lt;JS Function toString (SharedFunctionInfo 03F3687D)&gt; - took 0.073, 0.211, 0.076 ms]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[completed optimizing 03F6C499 &lt;JS Function toString (SharedFunctionInfo 03F3687D)&gt;]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idx="1" type="body"/>
          </p:nvPr>
        </p:nvSpPr>
        <p:spPr>
          <a:xfrm>
            <a:off x="442595" y="282575"/>
            <a:ext cx="8186420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</a:t>
            </a:r>
            <a:r>
              <a:rPr b="1" i="0" lang="zh-CN" sz="1350" u="none" cap="none" strike="noStrike">
                <a:solidFill>
                  <a:srgbClr val="DDD9C3"/>
                </a:solidFill>
                <a:latin typeface="Calibri"/>
                <a:ea typeface="Calibri"/>
                <a:cs typeface="Calibri"/>
                <a:sym typeface="Calibri"/>
              </a:rPr>
              <a:t>not enough type info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[marking 037ADADD &lt;JS Function (SharedFunctionInfo 0453A8F5)&gt; for recompilation, reason: small function, ICs with typeinfo: 7/7 (100%), generic ICs:0/7 (0%)]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[not yet optimizing test, not enough type info: 2/3 (66%)]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--trace-deopt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400050" y="1200150"/>
            <a:ext cx="8185785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test( obj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obj.prop + obj.prop;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{ prop: 'a' }, b = { prop: [] }, i = 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10000 )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test( i !== 8000 ? a : b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idx="1" type="body"/>
          </p:nvPr>
        </p:nvSpPr>
        <p:spPr>
          <a:xfrm>
            <a:off x="247015" y="282575"/>
            <a:ext cx="8670925" cy="4490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[deoptimizing (DEOPT eager): begin 035ADE39 &lt;JS Function test (SharedFunctionInfo 0433ABA1)&gt; (opt #0) @3, FP to SP delta: 12, caller sp: 0x00c2f548]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reading input frame test =&gt; node=4, args=2, height=1; inputs: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0: 0x035ade39 ; [fp - 8] 035ADE39 &lt;JS Function test (SharedFunctionInfo 0433ABA1)&gt;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1: 0x03d8a395 ; [fp + 12] 03D8A395 &lt;JS Global Object&gt;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2: 0x035adec1 ; ecx 035ADEC1 &lt;an Object with map 0450DB69&gt;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3: 0x03d6b2b9 ; [fp - 12] 03D6B2B9 &lt;FixedArray[173]&gt;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translating frame test =&gt; node=4, height=0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0x00c2f544: [top + 20] &lt;- 0x03d8a395 ;  03D8A395 &lt;JS Global Object&gt;  (input #1)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0x00c2f540: [top + 16] &lt;- 0x035adec1 ;  035ADEC1 &lt;an Object with map 0450DB69&gt;  (input #2)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0x00c2f53c: [top + 12] &lt;- 0x04433dac ;  caller's pc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0x00c2f538: [top + 8] &lt;- 0x00c2f564 ;  caller's fp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0x00c2f534: [top + 4] &lt;- 0x03d6b2b9 ;  context    03D6B2B9 &lt;FixedArray[173]&gt;  (input #3)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0x00c2f530: [top + 0] &lt;- 0x035ade39 ;  function    035ADE39 &lt;JS Function test (SharedFunctionInfo 0433ABA1)&gt;  (input #0)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[deoptimizing (eager): end 035ADE39 &lt;JS Function test (SharedFunctionInfo 0433ABA1)&gt; @3 =&gt; node=4, pc=0x044340e5, caller sp=0x00c2f548, state=NO_REGISTERS, took 5.152 ms]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[removing optimized code for: test]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[evicting entry from optimizing code map (notify deoptimized) for 0433ABA1 &lt;SharedFunctionInfo test&gt;]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312420" y="1200150"/>
            <a:ext cx="8526145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strToArray( str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len = str.length,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arr =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Uint16Array( str.length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; i &lt; len; ++i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arr[ i ] = str.charCodeAt( i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 str = 'V8 is the collest';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1e5 )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strToArray( str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d8 --trace-gc gc.js</a:t>
            </a: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299085" y="1200150"/>
            <a:ext cx="8438515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  9 ms: Scavenge 1.7 (2.5) -&gt; 1.6 (3.5) MB, 0.7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 11 ms: Scavenge 1.7 (3.5) -&gt; 1.7 (4.5) MB, 0.6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131 ms: Scavenge 3.2 (7.5) -&gt; 2.7 (9.5) MB, 1.8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196 ms: Scavenge 4.2 (9.5) -&gt; 2.7 (9.5) MB, 6.7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223 ms: Scavenge 4.6 (9.5) -&gt; 2.7 (9.5) MB, 8.0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250 ms: Scavenge 4.6 (9.5) -&gt; 2.7 (9.5) MB, 8.1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[14484:01BF4CA8]      275 ms: Scavenge 4.6 (9.5) -&gt; 2.7 (9.5) MB, 8.0 / 0.0 ms [allocation failure].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no-gc</a:t>
            </a:r>
          </a:p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457200" y="1200150"/>
            <a:ext cx="81343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strToArray( str, bufferView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len = str.length;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; i &lt; len; ++i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bufferView[ i ] = str.charCodeAt( i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bufferView;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str = 'V8 is the coolest',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buffer = </a:t>
            </a: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ArrayBuffer( str.length * 2 ),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bufferView = </a:t>
            </a: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Uint16Array( buffer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1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1e5 ) {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strToArray( str, bufferView 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ts val="1239"/>
              <a:buFont typeface="Arial"/>
              <a:buChar char="•"/>
            </a:pPr>
            <a:r>
              <a:rPr b="0" i="0" lang="zh-CN" sz="12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-7620" y="58420"/>
            <a:ext cx="915416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导读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72770" y="113093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V8中数字的表示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动态语言的算术运算为何慢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解释器、非优化编译器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类型反馈、优化编译器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去优化（Deoptimization）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截断分析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编译器的挑战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语言设计讨论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ts val="2095"/>
              <a:buFont typeface="Arial"/>
              <a:buChar char="•"/>
            </a:pPr>
            <a:r>
              <a:rPr b="0" i="0" lang="zh-CN" sz="21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新的数字类型提案（Int64，BigNum，SIMD）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348615" y="1200150"/>
            <a:ext cx="832358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[23052:01D277F8]        9 ms: Scavenge 1.7 (2.5) -&gt; 1.6 (3.5) MB, 0.8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[23052:01D277F8]       10 ms: Scavenge 1.7 (3.5) -&gt; 1.7 (4.5) MB, 0.6 / 0.0 ms [allocation failure].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1485359" y="127656"/>
            <a:ext cx="6173280" cy="620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gc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348615" y="843280"/>
            <a:ext cx="8472170" cy="4214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strToArray( str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len = str.length,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arr = new Uint16Array( str.length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; i &lt; len; ++i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arr[ i ] = str.charCodeAt( i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return arr;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0, str = 'V8 is the coolest', arr = [];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1e6 )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strToArray( str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 % 100000 === 0 )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 数组里面存放大对象 huge object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arr.push( </a:t>
            </a:r>
            <a:r>
              <a:rPr b="1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Uint16Array( 100000000 )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 5% 概率释放数组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Math.random() &gt; 0.95 &amp;&amp; ( arr.length = 0 );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122"/>
              <a:buFont typeface="Arial"/>
              <a:buChar char="•"/>
            </a:pPr>
            <a:r>
              <a:rPr b="0" i="0" lang="zh-C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d8 --trace-gc gc.js</a:t>
            </a:r>
          </a:p>
        </p:txBody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407670" y="1200150"/>
            <a:ext cx="8108315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  9 ms: Scavenge 1.7 (2.5) -&gt; 1.6 (3.5) MB, 0.6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 11 ms: Scavenge 1.7 (3.5) -&gt; 1.7 (4.5) MB, 0.7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 71 ms: Scavenge 3.2 (7.5) -&gt; 2.7 (9.5) MB, 1.8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 94 ms: Scavenge 4.2 (9.5) -&gt; 2.7 (9.5) MB, 6.3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119 ms: Scavenge 4.6 (9.5) -&gt; 2.7 (9.5) MB, 7.6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144 ms: Scavenge 4.6 (9.5) -&gt; 2.7 (9.5) MB, 7.4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169 ms: Scavenge 4.6 (9.5) -&gt; 2.7 (9.5) MB, 8.3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193 ms: Mark-sweep 4.6 (9.5) -&gt; 2.6 (9.5) MB, 5.0 / 0.0 ms [allocation failure] [</a:t>
            </a:r>
            <a:r>
              <a:rPr b="1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promotion limit reached</a:t>
            </a: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230 ms: Scavenge 4.5 (9.5) -&gt; 2.6 (9.5) MB, 16.9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258 ms: Scavenge 4.5 (9.5) -&gt; 2.6 (9.5) MB, 9.2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282 ms: Scavenge 4.5 (9.5) -&gt; 2.6 (9.5) MB, 7.7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303 ms: Mark-sweep 4.5 (9.5) -&gt; 2.6 (9.5) MB, 4.8 / 0.0 ms [allocation failure] [</a:t>
            </a:r>
            <a:r>
              <a:rPr b="1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promotion limit reached</a:t>
            </a: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339 ms: Scavenge 4.5 (9.5) -&gt; 2.6 (9.5) MB, 19.2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ts val="1091"/>
              <a:buFont typeface="Arial"/>
              <a:buChar char="•"/>
            </a:pPr>
            <a:r>
              <a:rPr b="0" i="0" lang="zh-CN" sz="10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[8664:01E15D10]      365 ms: Scavenge 4.5 (9.5) -&gt; 2.6 (9.5) MB, 8.7 / 0.0 ms [allocation failure].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--allow-natives-syntax</a:t>
            </a:r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385445" y="1200150"/>
            <a:ext cx="82359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factorial( n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=== 1 ? n : factorial( --n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i++ &lt; 1e8 )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factorial( 10 );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 % 1e7 === 0 &amp;&amp;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%CollectGarbage( null 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d8 --allow-natives-syntax --trace-gc </a:t>
            </a:r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580390" y="1063625"/>
            <a:ext cx="7840345" cy="35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   7 ms: Scavenge 1.7 (2.5) -&gt; 1.6 (3.5) MB, 0.7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   8 ms: Scavenge 1.7 (3.5) -&gt; 1.7 (4.5) MB, 0.6 / 0.0 ms [allocation failure].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 561 ms: Mark-sweep 2.8 (7.5) -&gt; 2.6 (10.5) MB, 2.9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1060 ms: Mark-sweep 2.6 (10.5) -&gt; 2.5 (9.5) MB, 3.8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1563 ms: Mark-sweep 2.5 (9.5) -&gt; 2.5 (9.5) MB, 2.2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2063 ms: Mark-sweep 2.5 (9.5) -&gt; 2.4 (9.5) MB, 1.9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2564 ms: Mark-sweep 2.4 (9.5) -&gt; 2.4 (9.5) MB, 1.8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3058 ms: Mark-sweep 2.4 (9.5) -&gt; 2.4 (6.5) MB, 1.9 / 0.0 ms [%CollectGarbage] [GC in old space requested].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zh-C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[21068:00294D18]     3561 ms: Mark-sweep 2.4 (6.5) -&gt; 2.4 (6.5) MB, 1.9 / 0.0 ms [%CollectGarbage] [GC in old space requested].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Classes</a:t>
            </a:r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523240" y="1200150"/>
            <a:ext cx="809752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Class( val 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.prop = val;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Class('foo');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Class('bar');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%HaveSameMap( a, b )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b.prop2 = 'baz';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96"/>
              <a:buFont typeface="Arial"/>
              <a:buChar char="•"/>
            </a:pP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 </a:t>
            </a: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%HaveSameMap( a, b ) </a:t>
            </a:r>
            <a:r>
              <a:rPr b="0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d8 --allow-natives-syntax </a:t>
            </a: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74370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bluebird promise</a:t>
            </a:r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370840" y="1200150"/>
            <a:ext cx="83375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toFastProperties(obj)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/*jshint -W027*/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 {}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f.prototype = obj;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("%HasFastProperties", </a:t>
            </a: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obj);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eval(obj);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尾调用优化</a:t>
            </a:r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638175" y="1200150"/>
            <a:ext cx="788924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Syntactic Tail Calls (STC)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https://github.com/tc39/proposal-ptc-syntax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累加</a:t>
            </a: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02615" y="1200150"/>
            <a:ext cx="790956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sum(x)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(x === 1)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 + sum(x - 1);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zh-C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 of numbers in V8 (x64)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06095" y="944880"/>
            <a:ext cx="80264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小整数</a:t>
            </a: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（Small integers） “tagged pointers”.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整数: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引用:</a:t>
            </a: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例如,  整数 42 编码为</a:t>
            </a: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0x0000002a00000000</a:t>
            </a:r>
            <a:b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指针 0x12345678 编码为 0x12345679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zh-C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非整数数值存放在堆里 </a:t>
            </a: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66044" y="1408041"/>
            <a:ext cx="983628" cy="261505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0000:0000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906242" y="1408187"/>
            <a:ext cx="859649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int32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906261" y="1816258"/>
            <a:ext cx="1756717" cy="261505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63-bits of pointer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618846" y="1816175"/>
            <a:ext cx="179131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407839" y="3844410"/>
            <a:ext cx="1846267" cy="261505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to heap num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254301" y="3844303"/>
            <a:ext cx="179131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5502910" y="3375660"/>
            <a:ext cx="5715" cy="121221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5653539" y="3591527"/>
            <a:ext cx="1540170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&lt;number header&gt;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193709" y="3591527"/>
            <a:ext cx="179131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53539" y="3849815"/>
            <a:ext cx="1719299" cy="26127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zh-CN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Float64 payload</a:t>
            </a:r>
          </a:p>
        </p:txBody>
      </p:sp>
      <p:cxnSp>
        <p:nvCxnSpPr>
          <p:cNvPr id="138" name="Shape 138"/>
          <p:cNvCxnSpPr>
            <a:stCxn id="132" idx="0"/>
            <a:endCxn id="135" idx="1"/>
          </p:cNvCxnSpPr>
          <p:nvPr/>
        </p:nvCxnSpPr>
        <p:spPr>
          <a:xfrm rot="-5400000">
            <a:off x="4931273" y="3122010"/>
            <a:ext cx="122100" cy="1322700"/>
          </a:xfrm>
          <a:prstGeom prst="curved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5973352" y="3248956"/>
            <a:ext cx="1079737" cy="2612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zh-CN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sum(5)</a:t>
            </a: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59765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sum(5)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sum(4)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sum(3))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(3 + sum(2)))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(3 + (2 + sum(1))))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(3 + (2 + 1)))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(3 + 3))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(4 + 6)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 + 10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•"/>
            </a:pPr>
            <a:r>
              <a:rPr b="0" i="0" lang="zh-CN" sz="1679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Shape 9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50" y="267085"/>
            <a:ext cx="6398937" cy="46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调用栈</a:t>
            </a:r>
          </a:p>
        </p:txBody>
      </p:sp>
      <p:pic>
        <p:nvPicPr>
          <p:cNvPr descr="bg2015041002" id="931" name="Shape 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95" y="1537766"/>
            <a:ext cx="7699160" cy="2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存在的问题</a:t>
            </a:r>
          </a:p>
        </p:txBody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565785" y="1200150"/>
            <a:ext cx="7997825" cy="3709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foo(n)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bar(n*2);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bar()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throw new 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Error();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foo(1);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(e)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print(e.stack);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zh-C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idx="1" type="body"/>
          </p:nvPr>
        </p:nvSpPr>
        <p:spPr>
          <a:xfrm>
            <a:off x="628014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不使用PTC：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at bar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at foo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at Global Code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4714239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使用PTC：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at bar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at Global Code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解决方式：显式指定</a:t>
            </a: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594360" y="1200150"/>
            <a:ext cx="8005445" cy="3395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continue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!return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C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#function()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1485359" y="206013"/>
            <a:ext cx="6173280" cy="46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&lt;questions /&gt;</a:t>
            </a:r>
          </a:p>
        </p:txBody>
      </p:sp>
      <p:pic>
        <p:nvPicPr>
          <p:cNvPr id="955" name="Shape 9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478" y="3652508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Shape 956"/>
          <p:cNvSpPr txBox="1"/>
          <p:nvPr/>
        </p:nvSpPr>
        <p:spPr>
          <a:xfrm>
            <a:off x="5669471" y="3073301"/>
            <a:ext cx="1848649" cy="39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@jjc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SMI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6095" y="944880"/>
            <a:ext cx="80264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Tag information for Smi.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int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kSmiTag = 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int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kSmiTagSize = 1;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intptr_t kSmiTagMask = (1 &lt;&lt; kSmiTagSize) - 1;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&lt;size_t ptr_size&gt; </a:t>
            </a: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SmiTagging;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&lt;int kSmiShiftSize&gt;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V8_INLINE internal::Object* IntToSmi(int value) {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smi_shift_bits = kSmiTagSize + kSmiShiftSize;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uintptr_t tagged_value = </a:t>
            </a:r>
            <a:r>
              <a:rPr b="0" i="0" lang="zh-C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(static_cast&lt;uintptr_t&gt;(value) &lt;&lt; smi_shift_bits) | kSmiTag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reinterpret_cast&lt;internal::Object*&gt;(tagged_value);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78255" y="258445"/>
            <a:ext cx="658749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zh-C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i30 or i31 or i32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02565" y="1396365"/>
            <a:ext cx="6338570" cy="19799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2^30 is a smi boundary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on arm and ia32.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two_30 = 1 &lt;&lt; 30;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2^31 is a smi boundary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on arm64 and x64.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two_31 = 2 * two_30;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030" y="1087120"/>
            <a:ext cx="6041171" cy="374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