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0835" y="201295"/>
            <a:ext cx="11530330" cy="6456045"/>
          </a:xfrm>
        </p:spPr>
        <p:txBody>
          <a:bodyPr>
            <a:noAutofit/>
          </a:bodyPr>
          <a:p>
            <a:pPr algn="l"/>
            <a:r>
              <a:rPr lang="en-US" altLang="zh-CN" sz="1400"/>
              <a:t>1. </a:t>
            </a:r>
            <a:r>
              <a:rPr lang="zh-CN" altLang="en-US" sz="1400"/>
              <a:t>使用 </a:t>
            </a:r>
            <a:r>
              <a:rPr lang="en-US" altLang="zh-CN" sz="1400"/>
              <a:t>YOLOv3 </a:t>
            </a:r>
            <a:r>
              <a:rPr lang="zh-CN" altLang="en-US" sz="1400"/>
              <a:t>检测获得目标 </a:t>
            </a:r>
            <a:r>
              <a:rPr lang="en-US" altLang="zh-CN" sz="1400"/>
              <a:t>boundingbox, confidence, class_index </a:t>
            </a:r>
            <a:r>
              <a:rPr lang="en-US" altLang="zh-CN" sz="1400">
                <a:sym typeface="+mn-ea"/>
              </a:rPr>
              <a:t>(demo_yolo3_deepsort.py)</a:t>
            </a:r>
            <a:endParaRPr lang="zh-CN" altLang="en-US" sz="1400"/>
          </a:p>
          <a:p>
            <a:pPr algn="l"/>
            <a:r>
              <a:rPr lang="zh-CN" altLang="en-US" sz="1400"/>
              <a:t>     bbox_xcycwh, cls_conf, cls_ids = self.yolo3(im)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1.1 ----</a:t>
            </a:r>
            <a:r>
              <a:rPr lang="zh-CN" altLang="en-US" sz="1400"/>
              <a:t>按 </a:t>
            </a:r>
            <a:r>
              <a:rPr lang="en-US" altLang="zh-CN" sz="1400"/>
              <a:t>confidence &lt; </a:t>
            </a:r>
            <a:r>
              <a:rPr lang="en-US" altLang="zh-CN" sz="1400">
                <a:sym typeface="+mn-ea"/>
              </a:rPr>
              <a:t>self.conf_thresh</a:t>
            </a:r>
            <a:r>
              <a:rPr lang="en-US" altLang="zh-CN" sz="1400"/>
              <a:t> </a:t>
            </a:r>
            <a:r>
              <a:rPr lang="zh-CN" altLang="en-US" sz="1400"/>
              <a:t>删除不可靠结果 </a:t>
            </a:r>
            <a:r>
              <a:rPr lang="en-US" altLang="zh-CN" sz="1400"/>
              <a:t>(YOLOv3/detector.py)</a:t>
            </a:r>
            <a:endParaRPr lang="zh-CN" altLang="en-US" sz="1400"/>
          </a:p>
          <a:p>
            <a:pPr algn="l"/>
            <a:r>
              <a:rPr lang="en-US" altLang="zh-CN" sz="1400"/>
              <a:t>      ----boxes = get_all_boxes(out_boxes, self.conf_thresh, self.net.num_classes, use_cuda=self.use_cuda)[0]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1.2 ----</a:t>
            </a:r>
            <a:r>
              <a:rPr lang="zh-CN" altLang="en-US" sz="1400"/>
              <a:t>按 </a:t>
            </a:r>
            <a:r>
              <a:rPr lang="zh-CN" altLang="en-US" sz="1400">
                <a:sym typeface="+mn-ea"/>
              </a:rPr>
              <a:t>交并比</a:t>
            </a:r>
            <a:r>
              <a:rPr lang="en-US" altLang="zh-CN" sz="1400"/>
              <a:t> &gt; </a:t>
            </a:r>
            <a:r>
              <a:rPr lang="en-US" altLang="zh-CN" sz="1400">
                <a:sym typeface="+mn-ea"/>
              </a:rPr>
              <a:t>self.nms_thresh </a:t>
            </a:r>
            <a:r>
              <a:rPr lang="zh-CN" altLang="en-US" sz="1400">
                <a:sym typeface="+mn-ea"/>
              </a:rPr>
              <a:t>删除重复目标，</a:t>
            </a:r>
            <a:r>
              <a:rPr lang="zh-CN" altLang="en-US" sz="1400"/>
              <a:t>实现非最大抑制 </a:t>
            </a:r>
            <a:r>
              <a:rPr lang="en-US" altLang="zh-CN" sz="1400">
                <a:sym typeface="+mn-ea"/>
              </a:rPr>
              <a:t>(YOLOv3/detector.py)</a:t>
            </a:r>
            <a:endParaRPr lang="en-US" altLang="zh-CN" sz="1400"/>
          </a:p>
          <a:p>
            <a:pPr algn="l"/>
            <a:r>
              <a:rPr lang="en-US" altLang="zh-CN" sz="1400"/>
              <a:t>      ----boxes = nms(boxes, self.nms_thresh)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1.3 ----</a:t>
            </a:r>
            <a:r>
              <a:rPr lang="zh-CN" altLang="en-US" sz="1400"/>
              <a:t>选出 </a:t>
            </a:r>
            <a:r>
              <a:rPr lang="en-US" altLang="zh-CN" sz="1400"/>
              <a:t>class_id </a:t>
            </a:r>
            <a:r>
              <a:rPr lang="zh-CN" altLang="en-US" sz="1400"/>
              <a:t>为 </a:t>
            </a:r>
            <a:r>
              <a:rPr lang="en-US" altLang="zh-CN" sz="1400"/>
              <a:t>person </a:t>
            </a:r>
            <a:r>
              <a:rPr lang="zh-CN" altLang="en-US" sz="1400"/>
              <a:t>的 </a:t>
            </a:r>
            <a:r>
              <a:rPr lang="en-US" altLang="zh-CN" sz="1400"/>
              <a:t>boundingbox </a:t>
            </a:r>
            <a:r>
              <a:rPr lang="en-US" altLang="zh-CN" sz="1400">
                <a:sym typeface="+mn-ea"/>
              </a:rPr>
              <a:t>(demo_yolo3_deepsort.py)</a:t>
            </a:r>
            <a:endParaRPr lang="en-US" altLang="zh-CN" sz="1400"/>
          </a:p>
          <a:p>
            <a:pPr algn="l"/>
            <a:r>
              <a:rPr lang="en-US" altLang="zh-CN" sz="1400"/>
              <a:t>      ----mask = cls_ids==0</a:t>
            </a:r>
            <a:endParaRPr lang="en-US" altLang="zh-CN" sz="1400"/>
          </a:p>
          <a:p>
            <a:pPr algn="l"/>
            <a:r>
              <a:rPr lang="en-US" altLang="zh-CN" sz="1400"/>
              <a:t>      ----bbox_xcycwh = bbox_xcycwh[mask]</a:t>
            </a:r>
            <a:endParaRPr lang="en-US" altLang="zh-CN" sz="1400"/>
          </a:p>
          <a:p>
            <a:pPr algn="l"/>
            <a:r>
              <a:rPr lang="en-US" altLang="zh-CN" sz="1400"/>
              <a:t>      ----cls_conf = cls_conf[mask]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1.4 ----</a:t>
            </a:r>
            <a:r>
              <a:rPr lang="zh-CN" altLang="en-US" sz="1400"/>
              <a:t>所有 </a:t>
            </a:r>
            <a:r>
              <a:rPr lang="en-US" altLang="zh-CN" sz="1400"/>
              <a:t>person </a:t>
            </a:r>
            <a:r>
              <a:rPr lang="zh-CN" altLang="en-US" sz="1400"/>
              <a:t>的 </a:t>
            </a:r>
            <a:r>
              <a:rPr lang="en-US" altLang="zh-CN" sz="1400"/>
              <a:t>boundingbox </a:t>
            </a:r>
            <a:r>
              <a:rPr lang="zh-CN" altLang="en-US" sz="1400"/>
              <a:t>的 </a:t>
            </a:r>
            <a:r>
              <a:rPr lang="en-US" altLang="zh-CN" sz="1400"/>
              <a:t>height </a:t>
            </a:r>
            <a:r>
              <a:rPr lang="zh-CN" altLang="en-US" sz="1400"/>
              <a:t>扩大为原来的 </a:t>
            </a:r>
            <a:r>
              <a:rPr lang="en-US" altLang="zh-CN" sz="1400"/>
              <a:t>1.2 </a:t>
            </a:r>
            <a:r>
              <a:rPr lang="zh-CN" altLang="en-US" sz="1400"/>
              <a:t>倍长</a:t>
            </a:r>
            <a:r>
              <a:rPr lang="en-US" altLang="zh-CN" sz="1400">
                <a:sym typeface="+mn-ea"/>
              </a:rPr>
              <a:t> (demo_yolo3_deepsort.py)</a:t>
            </a:r>
            <a:endParaRPr lang="en-US" altLang="zh-CN" sz="1400"/>
          </a:p>
          <a:p>
            <a:pPr algn="l"/>
            <a:r>
              <a:rPr lang="en-US" altLang="zh-CN" sz="1400"/>
              <a:t>      ----bbox_xcycwh[:, 3:] *= 1.2</a:t>
            </a:r>
            <a:endParaRPr lang="en-US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0835" y="201295"/>
            <a:ext cx="11530330" cy="6456045"/>
          </a:xfrm>
        </p:spPr>
        <p:txBody>
          <a:bodyPr>
            <a:normAutofit/>
          </a:bodyPr>
          <a:p>
            <a:pPr algn="l"/>
            <a:r>
              <a:rPr lang="en-US" altLang="zh-CN" sz="1400"/>
              <a:t>2. </a:t>
            </a:r>
            <a:r>
              <a:rPr lang="zh-CN" altLang="en-US" sz="1400"/>
              <a:t>使用 DeepSort 进行 </a:t>
            </a:r>
            <a:r>
              <a:rPr lang="en-US" altLang="zh-CN" sz="1400"/>
              <a:t>ID </a:t>
            </a:r>
            <a:r>
              <a:rPr lang="zh-CN" altLang="en-US" sz="1400"/>
              <a:t>生成，得到</a:t>
            </a:r>
            <a:r>
              <a:rPr lang="en-US" altLang="zh-CN" sz="1400"/>
              <a:t>[[bbox, id].flatten()]</a:t>
            </a:r>
            <a:r>
              <a:rPr lang="zh-CN" altLang="en-US" sz="1400"/>
              <a:t> </a:t>
            </a:r>
            <a:r>
              <a:rPr lang="en-US" altLang="zh-CN" sz="1400"/>
              <a:t>(demo_yolo3_deepsort.py)</a:t>
            </a:r>
            <a:endParaRPr lang="en-US" altLang="zh-CN" sz="1400"/>
          </a:p>
          <a:p>
            <a:pPr algn="l"/>
            <a:r>
              <a:rPr lang="zh-CN" altLang="en-US" sz="1400"/>
              <a:t>     outputs = self.deepsort.update(bbox_xcycwh, cls_conf, im)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en-US" altLang="zh-CN" sz="1400"/>
              <a:t>2.1 ----</a:t>
            </a:r>
            <a:r>
              <a:rPr lang="zh-CN" altLang="en-US" sz="1400"/>
              <a:t>使用 </a:t>
            </a:r>
            <a:r>
              <a:rPr lang="en-US" altLang="zh-CN" sz="1400"/>
              <a:t>deep_sort </a:t>
            </a:r>
            <a:r>
              <a:rPr lang="zh-CN" altLang="en-US" sz="1400"/>
              <a:t>网络获得所有 </a:t>
            </a:r>
            <a:r>
              <a:rPr lang="en-US" altLang="zh-CN" sz="1400"/>
              <a:t>bbox </a:t>
            </a:r>
            <a:r>
              <a:rPr lang="zh-CN" altLang="en-US" sz="1400"/>
              <a:t>区域内各自对应的 </a:t>
            </a:r>
            <a:r>
              <a:rPr lang="en-US" altLang="zh-CN" sz="1400"/>
              <a:t>feature (</a:t>
            </a:r>
            <a:r>
              <a:rPr lang="en-US" altLang="zh-CN" sz="1400">
                <a:sym typeface="+mn-ea"/>
              </a:rPr>
              <a:t>deep_sort/</a:t>
            </a:r>
            <a:r>
              <a:rPr lang="en-US" altLang="zh-CN" sz="1400"/>
              <a:t>deep_sort.py)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----</a:t>
            </a:r>
            <a:r>
              <a:rPr lang="zh-CN" altLang="en-US" sz="1400"/>
              <a:t>features = self._get_features(bbox_xywh, ori_img)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2.2 ----</a:t>
            </a:r>
            <a:r>
              <a:rPr lang="zh-CN" altLang="en-US" sz="1400"/>
              <a:t>将坐标参考点从 </a:t>
            </a:r>
            <a:r>
              <a:rPr lang="en-US" altLang="zh-CN" sz="1400"/>
              <a:t>bbox </a:t>
            </a:r>
            <a:r>
              <a:rPr lang="zh-CN" altLang="en-US" sz="1400"/>
              <a:t>的中心转移到 </a:t>
            </a:r>
            <a:r>
              <a:rPr lang="en-US" altLang="zh-CN" sz="1400"/>
              <a:t>bbox </a:t>
            </a:r>
            <a:r>
              <a:rPr lang="zh-CN" altLang="en-US" sz="1400"/>
              <a:t>的左上角 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deep_sort/deep_sort.py</a:t>
            </a:r>
            <a:r>
              <a:rPr lang="en-US" altLang="zh-CN" sz="1400"/>
              <a:t>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----</a:t>
            </a:r>
            <a:r>
              <a:rPr lang="zh-CN" altLang="en-US" sz="1400"/>
              <a:t>bbox_tlwh = self._xywh_to_tlwh(bbox_xywh)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2.3 ----</a:t>
            </a:r>
            <a:r>
              <a:rPr lang="zh-CN" altLang="en-US" sz="1400"/>
              <a:t>按 </a:t>
            </a:r>
            <a:r>
              <a:rPr lang="en-US" altLang="zh-CN" sz="1400"/>
              <a:t>confidence &gt; </a:t>
            </a:r>
            <a:r>
              <a:rPr lang="zh-CN" altLang="en-US" sz="1400">
                <a:sym typeface="+mn-ea"/>
              </a:rPr>
              <a:t>self.min_confidence</a:t>
            </a:r>
            <a:r>
              <a:rPr lang="en-US" altLang="zh-CN" sz="1400">
                <a:sym typeface="+mn-ea"/>
              </a:rPr>
              <a:t>(=0.3) </a:t>
            </a:r>
            <a:r>
              <a:rPr lang="zh-CN" altLang="en-US" sz="1400">
                <a:sym typeface="+mn-ea"/>
              </a:rPr>
              <a:t>为满足条件的 </a:t>
            </a:r>
            <a:r>
              <a:rPr lang="en-US" altLang="zh-CN" sz="1400">
                <a:sym typeface="+mn-ea"/>
              </a:rPr>
              <a:t>bbox </a:t>
            </a:r>
            <a:r>
              <a:rPr lang="zh-CN" altLang="en-US" sz="1400">
                <a:sym typeface="+mn-ea"/>
              </a:rPr>
              <a:t>分配 </a:t>
            </a:r>
            <a:r>
              <a:rPr lang="en-US" altLang="zh-CN" sz="1400">
                <a:sym typeface="+mn-ea"/>
              </a:rPr>
              <a:t>detection (deep_sort/deep_sort.py)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----</a:t>
            </a:r>
            <a:r>
              <a:rPr lang="zh-CN" altLang="en-US" sz="1400"/>
              <a:t>detections = [Detection(bbox_tlwh[i], conf, features[i]) for i,conf in enumerate(confidences) if </a:t>
            </a:r>
            <a:endParaRPr lang="zh-CN" altLang="en-US" sz="1400"/>
          </a:p>
          <a:p>
            <a:pPr algn="l"/>
            <a:r>
              <a:rPr lang="zh-CN" altLang="en-US" sz="1400"/>
              <a:t>            conf&gt;self.min_confidence]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2.4 ----</a:t>
            </a:r>
            <a:r>
              <a:rPr lang="zh-CN" altLang="en-US" sz="1400"/>
              <a:t>按 交并比</a:t>
            </a:r>
            <a:r>
              <a:rPr lang="en-US" altLang="zh-CN" sz="1400"/>
              <a:t> &gt; </a:t>
            </a:r>
            <a:r>
              <a:rPr lang="zh-CN" altLang="en-US" sz="1400">
                <a:sym typeface="+mn-ea"/>
              </a:rPr>
              <a:t>self.nms_max_overlap</a:t>
            </a:r>
            <a:r>
              <a:rPr lang="en-US" altLang="zh-CN" sz="1400">
                <a:sym typeface="+mn-ea"/>
              </a:rPr>
              <a:t>(=1.0)</a:t>
            </a:r>
            <a:r>
              <a:rPr lang="zh-CN" altLang="en-US" sz="1400"/>
              <a:t> </a:t>
            </a:r>
            <a:r>
              <a:rPr lang="zh-CN" altLang="en-US" sz="1400">
                <a:sym typeface="+mn-ea"/>
              </a:rPr>
              <a:t>删除重复目标，实现非最大抑制 </a:t>
            </a:r>
            <a:r>
              <a:rPr lang="en-US" altLang="zh-CN" sz="1400">
                <a:sym typeface="+mn-ea"/>
              </a:rPr>
              <a:t>(deep_sort/deep_sort.py)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----</a:t>
            </a:r>
            <a:r>
              <a:rPr lang="zh-CN" altLang="en-US" sz="1400"/>
              <a:t>boxes = np.array([d.tlwh for d in detections])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----</a:t>
            </a:r>
            <a:r>
              <a:rPr lang="zh-CN" altLang="en-US" sz="1400"/>
              <a:t>scores = np.array([d.confidence for d in detections])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----</a:t>
            </a:r>
            <a:r>
              <a:rPr lang="zh-CN" altLang="en-US" sz="1400"/>
              <a:t>indices = non_max_suppression(boxes, self.nms_max_overlap, scores)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----</a:t>
            </a:r>
            <a:r>
              <a:rPr lang="zh-CN" altLang="en-US" sz="1400"/>
              <a:t>detections = [detections[i] for i in indices]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0835" y="201295"/>
            <a:ext cx="11530330" cy="6456045"/>
          </a:xfrm>
        </p:spPr>
        <p:txBody>
          <a:bodyPr>
            <a:noAutofit/>
          </a:bodyPr>
          <a:p>
            <a:pPr algn="l"/>
            <a:r>
              <a:rPr lang="en-US" altLang="zh-CN" sz="1400">
                <a:sym typeface="+mn-ea"/>
              </a:rPr>
              <a:t>2.5 ----</a:t>
            </a:r>
            <a:r>
              <a:rPr lang="zh-CN" altLang="en-US" sz="1400"/>
              <a:t>更新 self.tracker</a:t>
            </a:r>
            <a:r>
              <a:rPr lang="en-US" altLang="zh-CN" sz="1400"/>
              <a:t>.tracks </a:t>
            </a:r>
            <a:r>
              <a:rPr lang="zh-CN" altLang="en-US" sz="1400"/>
              <a:t>中各自的 self.mean, self.covariance 并记录更新次数 </a:t>
            </a:r>
            <a:r>
              <a:rPr lang="en-US" altLang="zh-CN" sz="1400"/>
              <a:t>(deep_sort/sort/track.py)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----</a:t>
            </a:r>
            <a:r>
              <a:rPr lang="zh-CN" altLang="en-US" sz="1400"/>
              <a:t>self.tracker.predict()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2.5.1 --------</a:t>
            </a:r>
            <a:r>
              <a:rPr lang="zh-CN" altLang="en-US" sz="1400"/>
              <a:t>self.mean, self.covariance = kf.predict(self.mean, self.covariance)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    --------</a:t>
            </a:r>
            <a:r>
              <a:rPr lang="zh-CN" altLang="en-US" sz="1400"/>
              <a:t>self.age += 1 </a:t>
            </a:r>
            <a:r>
              <a:rPr lang="en-US" altLang="zh-CN" sz="1400"/>
              <a:t>(init = 1)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    --------</a:t>
            </a:r>
            <a:r>
              <a:rPr lang="zh-CN" altLang="en-US" sz="1400"/>
              <a:t>self.time_since_update += 1 </a:t>
            </a:r>
            <a:r>
              <a:rPr lang="en-US" altLang="zh-CN" sz="1400"/>
              <a:t>(init = 0)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2.6 ----</a:t>
            </a:r>
            <a:r>
              <a:rPr lang="zh-CN" altLang="en-US" sz="1400"/>
              <a:t>使用匹配级联函数更新配对结果</a:t>
            </a:r>
            <a:r>
              <a:rPr lang="en-US" altLang="zh-CN" sz="1400"/>
              <a:t> (</a:t>
            </a:r>
            <a:r>
              <a:rPr lang="en-US" altLang="zh-CN" sz="1400">
                <a:sym typeface="+mn-ea"/>
              </a:rPr>
              <a:t>deep_sort/sort/tracker.py</a:t>
            </a:r>
            <a:r>
              <a:rPr lang="en-US" altLang="zh-CN" sz="1400"/>
              <a:t>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----</a:t>
            </a:r>
            <a:r>
              <a:rPr lang="zh-CN" altLang="en-US" sz="1400"/>
              <a:t>self.tracker.update(detections)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2.6.1 --------</a:t>
            </a:r>
            <a:r>
              <a:rPr lang="zh-CN" altLang="en-US" sz="1400"/>
              <a:t>matches, unmatched_tracks, unmatched_detections = self._match(detections)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2.6.1.1 ------------</a:t>
            </a:r>
            <a:r>
              <a:rPr lang="zh-CN" altLang="en-US" sz="1400"/>
              <a:t>将原有的 </a:t>
            </a:r>
            <a:r>
              <a:rPr lang="en-US" altLang="zh-CN" sz="1400"/>
              <a:t>track </a:t>
            </a:r>
            <a:r>
              <a:rPr lang="zh-CN" altLang="en-US" sz="1400"/>
              <a:t>按是否 </a:t>
            </a:r>
            <a:r>
              <a:rPr lang="en-US" altLang="zh-CN" sz="1400"/>
              <a:t>confirmed </a:t>
            </a:r>
            <a:r>
              <a:rPr lang="zh-CN" altLang="en-US" sz="1400"/>
              <a:t>分为两部分 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deep_sort/sort/tracker.py</a:t>
            </a:r>
            <a:r>
              <a:rPr lang="en-US" altLang="zh-CN" sz="1400"/>
              <a:t>)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       ------------</a:t>
            </a:r>
            <a:r>
              <a:rPr lang="zh-CN" altLang="en-US" sz="1400"/>
              <a:t>confirmed_tracks = [i for i, t in enumerate(self.tracks) if t.is_confirmed()]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       ------------</a:t>
            </a:r>
            <a:r>
              <a:rPr lang="zh-CN" altLang="en-US" sz="1400"/>
              <a:t>unconfirmed_tracks = [i for i, t in enumerate(self.tracks) if not t.is_confirmed()]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2.6.1.2 ------------</a:t>
            </a:r>
            <a:r>
              <a:rPr lang="zh-CN" altLang="en-US" sz="1400"/>
              <a:t>将 </a:t>
            </a:r>
            <a:r>
              <a:rPr lang="en-US" altLang="zh-CN" sz="1400"/>
              <a:t>confirmed track </a:t>
            </a:r>
            <a:r>
              <a:rPr lang="zh-CN" altLang="en-US" sz="1400"/>
              <a:t>按 track</a:t>
            </a:r>
            <a:r>
              <a:rPr lang="en-US" altLang="zh-CN" sz="1400"/>
              <a:t>.</a:t>
            </a:r>
            <a:r>
              <a:rPr lang="zh-CN" altLang="en-US" sz="1400"/>
              <a:t>time_since_update 分级进行匹配 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deep_sort/sort/</a:t>
            </a:r>
            <a:r>
              <a:rPr lang="en-US" altLang="zh-CN" sz="1400"/>
              <a:t>linear_assignment.py)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             ------------</a:t>
            </a:r>
            <a:r>
              <a:rPr lang="zh-CN" altLang="en-US" sz="1400"/>
              <a:t>matches_a, unmatched_tracks_a, unmatched_detections = linear_assignment.matching_cascade(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                              </a:t>
            </a:r>
            <a:r>
              <a:rPr lang="zh-CN" altLang="en-US" sz="1400"/>
              <a:t>gated_metric, self.metric.matching_threshold, self.max_age, self.tracks, detections, confirmed_tracks)</a:t>
            </a:r>
            <a:endParaRPr lang="zh-CN" altLang="en-US" sz="1400"/>
          </a:p>
          <a:p>
            <a:pPr algn="l"/>
            <a:r>
              <a:rPr lang="en-US" altLang="zh-CN" sz="1400"/>
              <a:t>2.6.1.2.1 -----------</a:t>
            </a:r>
            <a:r>
              <a:rPr lang="en-US" altLang="zh-CN" sz="1400">
                <a:sym typeface="+mn-ea"/>
              </a:rPr>
              <a:t>----</a:t>
            </a:r>
            <a:r>
              <a:rPr lang="en-US" altLang="zh-CN" sz="1400"/>
              <a:t>-matches_l, _, unmatched_detections = </a:t>
            </a:r>
            <a:r>
              <a:rPr lang="zh-CN" altLang="en-US" sz="1400"/>
              <a:t>min_cost_matching(distance_metric, max_distance, tracks, detections, track_indices_l, </a:t>
            </a:r>
            <a:endParaRPr lang="zh-CN" altLang="en-US" sz="1400"/>
          </a:p>
          <a:p>
            <a:pPr algn="l"/>
            <a:r>
              <a:rPr lang="zh-CN" altLang="en-US" sz="1400"/>
              <a:t>                                       unmatched_detections)</a:t>
            </a:r>
            <a:endParaRPr lang="zh-CN" altLang="en-US" sz="1400"/>
          </a:p>
          <a:p>
            <a:pPr algn="l"/>
            <a:r>
              <a:rPr lang="en-US" altLang="zh-CN" sz="1400"/>
              <a:t>2.6.1.2.1.1 -------------</a:t>
            </a:r>
            <a:r>
              <a:rPr lang="en-US" altLang="zh-CN" sz="1400">
                <a:sym typeface="+mn-ea"/>
              </a:rPr>
              <a:t>----</a:t>
            </a:r>
            <a:r>
              <a:rPr lang="en-US" altLang="zh-CN" sz="1400"/>
              <a:t>---row_indices, col_indices = linear_assignment(cost_matrix)    [</a:t>
            </a:r>
            <a:r>
              <a:rPr lang="en-US" altLang="zh-CN" sz="1400">
                <a:sym typeface="+mn-ea"/>
              </a:rPr>
              <a:t>linear_assignment = </a:t>
            </a:r>
            <a:r>
              <a:rPr lang="en-US" altLang="zh-CN" sz="1400"/>
              <a:t>scipy.optimize.linear_sum_assignment]</a:t>
            </a:r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0835" y="201295"/>
            <a:ext cx="11530330" cy="645604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 sz="1400"/>
              <a:t>2.6.1.3 </a:t>
            </a:r>
            <a:r>
              <a:rPr lang="en-US" altLang="zh-CN" sz="1400">
                <a:sym typeface="+mn-ea"/>
              </a:rPr>
              <a:t>------------</a:t>
            </a:r>
            <a:r>
              <a:rPr lang="zh-CN" altLang="en-US" sz="1400">
                <a:sym typeface="+mn-ea"/>
              </a:rPr>
              <a:t>按 track</a:t>
            </a:r>
            <a:r>
              <a:rPr lang="en-US" altLang="zh-CN" sz="1400">
                <a:sym typeface="+mn-ea"/>
              </a:rPr>
              <a:t>.</a:t>
            </a:r>
            <a:r>
              <a:rPr lang="zh-CN" altLang="en-US" sz="1400">
                <a:sym typeface="+mn-ea"/>
              </a:rPr>
              <a:t>time_since_update </a:t>
            </a:r>
            <a:r>
              <a:rPr lang="en-US" altLang="zh-CN" sz="1400">
                <a:sym typeface="+mn-ea"/>
              </a:rPr>
              <a:t>== 1 </a:t>
            </a:r>
            <a:r>
              <a:rPr lang="zh-CN" altLang="en-US" sz="1400">
                <a:sym typeface="+mn-ea"/>
              </a:rPr>
              <a:t>对未匹配的 </a:t>
            </a:r>
            <a:r>
              <a:rPr lang="en-US" altLang="zh-CN" sz="1400">
                <a:sym typeface="+mn-ea"/>
              </a:rPr>
              <a:t>track </a:t>
            </a:r>
            <a:r>
              <a:rPr lang="zh-CN" altLang="en-US" sz="1400">
                <a:sym typeface="+mn-ea"/>
              </a:rPr>
              <a:t>进行 </a:t>
            </a:r>
            <a:r>
              <a:rPr lang="en-US" altLang="zh-CN" sz="1400">
                <a:sym typeface="+mn-ea"/>
              </a:rPr>
              <a:t>IOU </a:t>
            </a:r>
            <a:r>
              <a:rPr lang="zh-CN" altLang="en-US" sz="1400">
                <a:sym typeface="+mn-ea"/>
              </a:rPr>
              <a:t>匹配 </a:t>
            </a:r>
            <a:r>
              <a:rPr lang="en-US" altLang="zh-CN" sz="1400">
                <a:sym typeface="+mn-ea"/>
              </a:rPr>
              <a:t>(deep_sort/sort/tracker.py)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/>
              <a:t>             ------------iou_track_candidates = unconfirmed_tracks + [k for k in unmatched_tracks_a if self.tracks[k].time_since_update == 1]</a:t>
            </a:r>
            <a:endParaRPr lang="en-US" altLang="zh-CN" sz="1400"/>
          </a:p>
          <a:p>
            <a:pPr algn="l"/>
            <a:r>
              <a:rPr lang="en-US" altLang="zh-CN" sz="1400"/>
              <a:t>             ------------unmatched_tracks_a = [k for k in unmatched_tracks_a if self.tracks[k].time_since_update != 1]</a:t>
            </a:r>
            <a:endParaRPr lang="en-US" altLang="zh-CN" sz="1400"/>
          </a:p>
          <a:p>
            <a:pPr algn="l"/>
            <a:r>
              <a:rPr lang="en-US" altLang="zh-CN" sz="1400"/>
              <a:t>             ------------matches_b, unmatched_tracks_b, unmatched_detections = linear_assignment.min_cost_matching( iou_matching.iou_cost, </a:t>
            </a:r>
            <a:endParaRPr lang="en-US" altLang="zh-CN" sz="1400"/>
          </a:p>
          <a:p>
            <a:pPr algn="l"/>
            <a:r>
              <a:rPr lang="en-US" altLang="zh-CN" sz="1400"/>
              <a:t>                             self.max_iou_distance, self.tracks, detections, iou_track_candidates, unmatched_detections)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2.6.1.3.1 ----------------row_indices, col_indices = linear_assignment(cost_matrix)    [linear_assignment = scipy.optimize.linear_sum_assignment]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2.6.1.4 ------------</a:t>
            </a:r>
            <a:r>
              <a:rPr lang="zh-CN" altLang="en-US" sz="1400"/>
              <a:t>合并 </a:t>
            </a:r>
            <a:r>
              <a:rPr lang="en-US" altLang="zh-CN" sz="1400"/>
              <a:t>matches </a:t>
            </a:r>
            <a:r>
              <a:rPr lang="zh-CN" altLang="en-US" sz="1400"/>
              <a:t>和 unmatched_tracks 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deep_sort/sort/tracker.py</a:t>
            </a:r>
            <a:r>
              <a:rPr lang="en-US" altLang="zh-CN" sz="1400"/>
              <a:t>)</a:t>
            </a:r>
            <a:endParaRPr lang="zh-CN" altLang="en-US" sz="1400"/>
          </a:p>
          <a:p>
            <a:pPr algn="l"/>
            <a:r>
              <a:rPr lang="zh-CN" altLang="en-US" sz="1400"/>
              <a:t>             </a:t>
            </a:r>
            <a:r>
              <a:rPr lang="en-US" altLang="zh-CN" sz="1400"/>
              <a:t>------------matches = matches_a + matches_b</a:t>
            </a:r>
            <a:endParaRPr lang="en-US" altLang="zh-CN" sz="1400"/>
          </a:p>
          <a:p>
            <a:pPr algn="l"/>
            <a:r>
              <a:rPr lang="en-US" altLang="zh-CN" sz="1400"/>
              <a:t>             ------------unmatched_tracks = list(set(unmatched_tracks_a + unmatched_tracks_b))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2.6.2 --------</a:t>
            </a:r>
            <a:r>
              <a:rPr lang="zh-CN" altLang="en-US" sz="1400"/>
              <a:t>由 </a:t>
            </a:r>
            <a:r>
              <a:rPr lang="en-US" altLang="zh-CN" sz="1400"/>
              <a:t>matches </a:t>
            </a:r>
            <a:r>
              <a:rPr lang="zh-CN" altLang="en-US" sz="1400"/>
              <a:t>和 </a:t>
            </a:r>
            <a:r>
              <a:rPr lang="en-US" altLang="zh-CN" sz="1400"/>
              <a:t>self.kf </a:t>
            </a:r>
            <a:r>
              <a:rPr lang="zh-CN" altLang="en-US" sz="1400"/>
              <a:t>滤波预测并更新 </a:t>
            </a:r>
            <a:r>
              <a:rPr lang="en-US" altLang="zh-CN" sz="1400"/>
              <a:t>track </a:t>
            </a:r>
            <a:r>
              <a:rPr lang="zh-CN" altLang="en-US" sz="1400"/>
              <a:t>状态 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deep_sort/sort/tracker.py</a:t>
            </a:r>
            <a:r>
              <a:rPr lang="en-US" altLang="zh-CN" sz="1400"/>
              <a:t>)</a:t>
            </a:r>
            <a:endParaRPr lang="en-US" altLang="zh-CN" sz="1400"/>
          </a:p>
          <a:p>
            <a:pPr algn="l"/>
            <a:r>
              <a:rPr lang="en-US" altLang="zh-CN" sz="1400"/>
              <a:t>          --------self.tracks[track_idx].update(self.kf, detections[detection_idx])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2.6.3 --------</a:t>
            </a:r>
            <a:r>
              <a:rPr lang="zh-CN" altLang="en-US" sz="1400"/>
              <a:t>由 unmatched_tracks，</a:t>
            </a:r>
            <a:r>
              <a:rPr lang="en-US" altLang="zh-CN" sz="1400"/>
              <a:t>track.state</a:t>
            </a:r>
            <a:r>
              <a:rPr lang="zh-CN" altLang="en-US" sz="1400"/>
              <a:t> 和 </a:t>
            </a:r>
            <a:r>
              <a:rPr lang="en-US" altLang="zh-CN" sz="1400"/>
              <a:t>track</a:t>
            </a:r>
            <a:r>
              <a:rPr lang="zh-CN" altLang="en-US" sz="1400"/>
              <a:t>.time_since_update </a:t>
            </a:r>
            <a:r>
              <a:rPr lang="en-US" altLang="zh-CN" sz="1400"/>
              <a:t>&gt; track._max_age</a:t>
            </a:r>
            <a:r>
              <a:rPr lang="zh-CN" altLang="en-US" sz="1400"/>
              <a:t> 确定是否删除该 </a:t>
            </a:r>
            <a:r>
              <a:rPr lang="en-US" altLang="zh-CN" sz="1400"/>
              <a:t>track (</a:t>
            </a:r>
            <a:r>
              <a:rPr lang="en-US" altLang="zh-CN" sz="1400">
                <a:sym typeface="+mn-ea"/>
              </a:rPr>
              <a:t>deep_sort/sort/tracker.py</a:t>
            </a:r>
            <a:r>
              <a:rPr lang="en-US" altLang="zh-CN" sz="1400"/>
              <a:t>)</a:t>
            </a:r>
            <a:endParaRPr lang="zh-CN" altLang="en-US" sz="1400"/>
          </a:p>
          <a:p>
            <a:pPr algn="l"/>
            <a:r>
              <a:rPr lang="en-US" altLang="zh-CN" sz="1400"/>
              <a:t>          --------self.tracks[track_idx].mark_missed()</a:t>
            </a:r>
            <a:endParaRPr lang="en-US" altLang="zh-CN" sz="1400"/>
          </a:p>
          <a:p>
            <a:pPr algn="l"/>
            <a:r>
              <a:rPr lang="en-US" altLang="zh-CN" sz="1400"/>
              <a:t>          --------self.tracks = [t for t in self.tracks if not t.is_deleted()]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2.6.4 --------</a:t>
            </a:r>
            <a:r>
              <a:rPr lang="zh-CN" altLang="en-US" sz="1400"/>
              <a:t>由 </a:t>
            </a:r>
            <a:r>
              <a:rPr lang="en-US" altLang="zh-CN" sz="1400"/>
              <a:t>confirmed track </a:t>
            </a:r>
            <a:r>
              <a:rPr lang="zh-CN" altLang="en-US" sz="1400"/>
              <a:t>更新 distance metric 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deep_sort/sort/tracker.py</a:t>
            </a:r>
            <a:r>
              <a:rPr lang="en-US" altLang="zh-CN" sz="1400"/>
              <a:t>)</a:t>
            </a:r>
            <a:endParaRPr lang="zh-CN" altLang="en-US" sz="1400"/>
          </a:p>
          <a:p>
            <a:pPr algn="l"/>
            <a:r>
              <a:rPr lang="en-US" altLang="zh-CN" sz="1400"/>
              <a:t>          --------active_targets = [t.track_id for t in self.tracks if t.is_confirmed()]</a:t>
            </a:r>
            <a:endParaRPr lang="en-US" altLang="zh-CN" sz="1400"/>
          </a:p>
          <a:p>
            <a:pPr algn="l"/>
            <a:r>
              <a:rPr lang="en-US" altLang="zh-CN" sz="1400"/>
              <a:t>          --------features += track.features</a:t>
            </a:r>
            <a:endParaRPr lang="en-US" altLang="zh-CN" sz="1400"/>
          </a:p>
          <a:p>
            <a:pPr algn="l"/>
            <a:r>
              <a:rPr lang="en-US" altLang="zh-CN" sz="1400"/>
              <a:t>          --------targets += [track.track_id for _ in track.features]</a:t>
            </a:r>
            <a:endParaRPr lang="en-US" altLang="zh-CN" sz="1400"/>
          </a:p>
          <a:p>
            <a:pPr algn="l"/>
            <a:r>
              <a:rPr lang="en-US" altLang="zh-CN" sz="1400"/>
              <a:t>          --------self.metric.partial_fit(np.asarray(features), np.asarray(targets), active_targets)</a:t>
            </a:r>
            <a:endParaRPr lang="en-US" altLang="zh-CN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00" y="45720"/>
            <a:ext cx="12106275" cy="6794500"/>
          </a:xfrm>
        </p:spPr>
        <p:txBody>
          <a:bodyPr>
            <a:normAutofit fontScale="70000"/>
          </a:bodyPr>
          <a:p>
            <a:pPr algn="l"/>
            <a:r>
              <a:rPr lang="en-US" sz="1400"/>
              <a:t>3 ----</a:t>
            </a:r>
            <a:r>
              <a:rPr lang="en-US" sz="1400" b="1"/>
              <a:t>Tracker &amp;&amp; track </a:t>
            </a:r>
            <a:r>
              <a:rPr lang="zh-CN" altLang="en-US" sz="1400" b="1"/>
              <a:t>变量更新</a:t>
            </a:r>
            <a:endParaRPr lang="zh-CN" altLang="en-US" sz="1400"/>
          </a:p>
          <a:p>
            <a:pPr algn="l"/>
            <a:r>
              <a:rPr lang="zh-CN" altLang="en-US" sz="1400"/>
              <a:t>   </a:t>
            </a:r>
            <a:r>
              <a:rPr lang="en-US" altLang="zh-CN" sz="1400"/>
              <a:t>----</a:t>
            </a:r>
            <a:r>
              <a:rPr lang="en-US" altLang="zh-CN" sz="1400" b="1">
                <a:solidFill>
                  <a:srgbClr val="7030A0"/>
                </a:solidFill>
              </a:rPr>
              <a:t>Tracker</a:t>
            </a:r>
            <a:r>
              <a:rPr lang="en-US" altLang="zh-CN" sz="1400"/>
              <a:t> : </a:t>
            </a:r>
            <a:r>
              <a:rPr lang="en-US" altLang="zh-CN" sz="1400">
                <a:solidFill>
                  <a:srgbClr val="FF0000"/>
                </a:solidFill>
              </a:rPr>
              <a:t>self.metric</a:t>
            </a:r>
            <a:r>
              <a:rPr lang="en-US" altLang="zh-CN" sz="1400"/>
              <a:t> = metric &amp;&amp; </a:t>
            </a:r>
            <a:r>
              <a:rPr lang="zh-CN" altLang="en-US" sz="1400">
                <a:solidFill>
                  <a:srgbClr val="FF0000"/>
                </a:solidFill>
              </a:rPr>
              <a:t>self.max_iou_distance</a:t>
            </a:r>
            <a:r>
              <a:rPr lang="zh-CN" altLang="en-US" sz="1400"/>
              <a:t> = max_iou_distance</a:t>
            </a:r>
            <a:r>
              <a:rPr lang="en-US" altLang="zh-CN" sz="1400"/>
              <a:t>(=</a:t>
            </a:r>
            <a:r>
              <a:rPr lang="en-US" altLang="zh-CN" sz="1400">
                <a:solidFill>
                  <a:srgbClr val="FF0000"/>
                </a:solidFill>
              </a:rPr>
              <a:t>0.7</a:t>
            </a:r>
            <a:r>
              <a:rPr lang="en-US" altLang="zh-CN" sz="1400"/>
              <a:t>)</a:t>
            </a:r>
            <a:r>
              <a:rPr lang="zh-CN" altLang="en-US" sz="1400"/>
              <a:t> </a:t>
            </a:r>
            <a:r>
              <a:rPr lang="en-US" altLang="zh-CN" sz="1400"/>
              <a:t>&amp;&amp; </a:t>
            </a:r>
            <a:r>
              <a:rPr lang="zh-CN" altLang="en-US" sz="1400">
                <a:solidFill>
                  <a:srgbClr val="FF0000"/>
                </a:solidFill>
              </a:rPr>
              <a:t>self.max_age</a:t>
            </a:r>
            <a:r>
              <a:rPr lang="zh-CN" altLang="en-US" sz="1400"/>
              <a:t> = max_age</a:t>
            </a:r>
            <a:r>
              <a:rPr lang="en-US" altLang="zh-CN" sz="1400"/>
              <a:t>(=</a:t>
            </a:r>
            <a:r>
              <a:rPr lang="en-US" altLang="zh-CN" sz="1400">
                <a:solidFill>
                  <a:srgbClr val="FF0000"/>
                </a:solidFill>
              </a:rPr>
              <a:t>600</a:t>
            </a:r>
            <a:r>
              <a:rPr lang="en-US" altLang="zh-CN" sz="1400"/>
              <a:t>)</a:t>
            </a:r>
            <a:r>
              <a:rPr lang="zh-CN" altLang="en-US" sz="1400"/>
              <a:t> </a:t>
            </a:r>
            <a:r>
              <a:rPr lang="en-US" altLang="zh-CN" sz="1400"/>
              <a:t>&amp;&amp; </a:t>
            </a:r>
            <a:r>
              <a:rPr lang="zh-CN" altLang="en-US" sz="1400"/>
              <a:t>self.n_init = n_init</a:t>
            </a:r>
            <a:r>
              <a:rPr lang="en-US" altLang="zh-CN" sz="1400"/>
              <a:t>(=</a:t>
            </a:r>
            <a:r>
              <a:rPr lang="en-US" altLang="zh-CN" sz="1400">
                <a:solidFill>
                  <a:srgbClr val="FF0000"/>
                </a:solidFill>
              </a:rPr>
              <a:t>3</a:t>
            </a:r>
            <a:r>
              <a:rPr lang="en-US" altLang="zh-CN" sz="1400"/>
              <a:t>)</a:t>
            </a:r>
            <a:r>
              <a:rPr lang="zh-CN" altLang="en-US" sz="1400"/>
              <a:t> </a:t>
            </a:r>
            <a:r>
              <a:rPr lang="en-US" altLang="zh-CN" sz="1400"/>
              <a:t>&amp;&amp; </a:t>
            </a:r>
            <a:r>
              <a:rPr lang="zh-CN" altLang="en-US" sz="1400">
                <a:solidFill>
                  <a:srgbClr val="FF0000"/>
                </a:solidFill>
              </a:rPr>
              <a:t>self.kf</a:t>
            </a:r>
            <a:r>
              <a:rPr lang="zh-CN" altLang="en-US" sz="1400"/>
              <a:t> = kalman_filter.KalmanFilter() </a:t>
            </a:r>
            <a:r>
              <a:rPr lang="en-US" altLang="zh-CN" sz="1400"/>
              <a:t>&amp;&amp;</a:t>
            </a:r>
            <a:endParaRPr lang="en-US" altLang="zh-CN" sz="1400"/>
          </a:p>
          <a:p>
            <a:pPr algn="l"/>
            <a:r>
              <a:rPr lang="en-US" altLang="zh-CN" sz="1400"/>
              <a:t>                         </a:t>
            </a:r>
            <a:r>
              <a:rPr lang="zh-CN" altLang="en-US" sz="1400">
                <a:solidFill>
                  <a:srgbClr val="FF0000"/>
                </a:solidFill>
              </a:rPr>
              <a:t>self.tracks</a:t>
            </a:r>
            <a:r>
              <a:rPr lang="zh-CN" altLang="en-US" sz="1400"/>
              <a:t> = [] </a:t>
            </a:r>
            <a:r>
              <a:rPr lang="en-US" altLang="zh-CN" sz="1400"/>
              <a:t>&amp;&amp; </a:t>
            </a:r>
            <a:r>
              <a:rPr lang="zh-CN" altLang="en-US" sz="1400">
                <a:solidFill>
                  <a:srgbClr val="FF0000"/>
                </a:solidFill>
              </a:rPr>
              <a:t>self._next_id</a:t>
            </a:r>
            <a:r>
              <a:rPr lang="zh-CN" altLang="en-US" sz="1400"/>
              <a:t> = 1</a:t>
            </a:r>
            <a:endParaRPr lang="zh-CN" altLang="en-US" sz="1400"/>
          </a:p>
          <a:p>
            <a:pPr algn="l"/>
            <a:r>
              <a:rPr lang="zh-CN" altLang="en-US" sz="1400"/>
              <a:t>   </a:t>
            </a:r>
            <a:r>
              <a:rPr lang="en-US" altLang="zh-CN" sz="1400"/>
              <a:t>----</a:t>
            </a:r>
            <a:r>
              <a:rPr lang="en-US" altLang="zh-CN" sz="1400" b="1">
                <a:solidFill>
                  <a:srgbClr val="7030A0"/>
                </a:solidFill>
              </a:rPr>
              <a:t>track</a:t>
            </a:r>
            <a:r>
              <a:rPr lang="en-US" altLang="zh-CN" sz="1400" b="1">
                <a:solidFill>
                  <a:srgbClr val="002060"/>
                </a:solidFill>
              </a:rPr>
              <a:t>(in Tracker.trcks)</a:t>
            </a:r>
            <a:r>
              <a:rPr lang="en-US" altLang="zh-CN" sz="1400"/>
              <a:t> : </a:t>
            </a:r>
            <a:r>
              <a:rPr lang="en-US" altLang="zh-CN" sz="1400">
                <a:solidFill>
                  <a:srgbClr val="FF0000"/>
                </a:solidFill>
              </a:rPr>
              <a:t>self.mean</a:t>
            </a:r>
            <a:r>
              <a:rPr lang="en-US" altLang="zh-CN" sz="1400"/>
              <a:t> = mean &amp;&amp;</a:t>
            </a:r>
            <a:r>
              <a:rPr lang="zh-CN" altLang="en-US" sz="1400"/>
              <a:t> </a:t>
            </a:r>
            <a:r>
              <a:rPr lang="zh-CN" altLang="en-US" sz="1400">
                <a:solidFill>
                  <a:srgbClr val="FF0000"/>
                </a:solidFill>
              </a:rPr>
              <a:t>self.covariance</a:t>
            </a:r>
            <a:r>
              <a:rPr lang="zh-CN" altLang="en-US" sz="1400"/>
              <a:t> = covariance</a:t>
            </a:r>
            <a:r>
              <a:rPr lang="en-US" altLang="zh-CN" sz="1400"/>
              <a:t>(=</a:t>
            </a:r>
            <a:r>
              <a:rPr lang="en-US" altLang="zh-CN" sz="1400">
                <a:solidFill>
                  <a:srgbClr val="FF0000"/>
                </a:solidFill>
              </a:rPr>
              <a:t>Tracker.kf.initiate(detection.to_xyah())</a:t>
            </a:r>
            <a:r>
              <a:rPr lang="en-US" altLang="zh-CN" sz="1400"/>
              <a:t>)</a:t>
            </a:r>
            <a:r>
              <a:rPr lang="zh-CN" altLang="en-US" sz="1400"/>
              <a:t> </a:t>
            </a:r>
            <a:r>
              <a:rPr lang="en-US" altLang="zh-CN" sz="1400"/>
              <a:t>&amp;&amp; </a:t>
            </a:r>
            <a:r>
              <a:rPr lang="zh-CN" altLang="en-US" sz="1400">
                <a:solidFill>
                  <a:srgbClr val="FF0000"/>
                </a:solidFill>
              </a:rPr>
              <a:t>self.track_id</a:t>
            </a:r>
            <a:r>
              <a:rPr lang="zh-CN" altLang="en-US" sz="1400"/>
              <a:t> = track_id</a:t>
            </a:r>
            <a:r>
              <a:rPr lang="en-US" altLang="zh-CN" sz="1400"/>
              <a:t>(=</a:t>
            </a:r>
            <a:r>
              <a:rPr lang="en-US" altLang="zh-CN" sz="1400">
                <a:solidFill>
                  <a:srgbClr val="FF0000"/>
                </a:solidFill>
              </a:rPr>
              <a:t>Tracker._next_id</a:t>
            </a:r>
            <a:r>
              <a:rPr lang="en-US" altLang="zh-CN" sz="1400"/>
              <a:t>)</a:t>
            </a:r>
            <a:r>
              <a:rPr lang="zh-CN" altLang="en-US" sz="1400"/>
              <a:t> </a:t>
            </a:r>
            <a:r>
              <a:rPr lang="en-US" altLang="zh-CN" sz="1400"/>
              <a:t>&amp;&amp; </a:t>
            </a:r>
            <a:r>
              <a:rPr lang="zh-CN" altLang="en-US" sz="1400">
                <a:solidFill>
                  <a:srgbClr val="FF0000"/>
                </a:solidFill>
              </a:rPr>
              <a:t>self.hits</a:t>
            </a:r>
            <a:r>
              <a:rPr lang="zh-CN" altLang="en-US" sz="1400"/>
              <a:t> = 1 </a:t>
            </a:r>
            <a:r>
              <a:rPr lang="en-US" altLang="zh-CN" sz="1400"/>
              <a:t>&amp;&amp; </a:t>
            </a:r>
            <a:r>
              <a:rPr lang="zh-CN" altLang="en-US" sz="1400">
                <a:solidFill>
                  <a:srgbClr val="FF0000"/>
                </a:solidFill>
              </a:rPr>
              <a:t>self.age</a:t>
            </a:r>
            <a:r>
              <a:rPr lang="zh-CN" altLang="en-US" sz="1400"/>
              <a:t> = 1 </a:t>
            </a:r>
            <a:r>
              <a:rPr lang="en-US" altLang="zh-CN" sz="1400"/>
              <a:t>&amp;&amp;</a:t>
            </a:r>
            <a:endParaRPr lang="en-US" altLang="zh-CN" sz="1400"/>
          </a:p>
          <a:p>
            <a:pPr algn="l"/>
            <a:r>
              <a:rPr lang="en-US" altLang="zh-CN" sz="1400"/>
              <a:t>                    </a:t>
            </a:r>
            <a:r>
              <a:rPr lang="zh-CN" altLang="en-US" sz="1400">
                <a:solidFill>
                  <a:srgbClr val="FF0000"/>
                </a:solidFill>
              </a:rPr>
              <a:t>self.time_since_update</a:t>
            </a:r>
            <a:r>
              <a:rPr lang="zh-CN" altLang="en-US" sz="1400"/>
              <a:t> = 0 </a:t>
            </a:r>
            <a:r>
              <a:rPr lang="en-US" altLang="zh-CN" sz="1400"/>
              <a:t>&amp;&amp; </a:t>
            </a:r>
            <a:r>
              <a:rPr lang="zh-CN" altLang="en-US" sz="1400">
                <a:solidFill>
                  <a:srgbClr val="FF0000"/>
                </a:solidFill>
              </a:rPr>
              <a:t>self.state</a:t>
            </a:r>
            <a:r>
              <a:rPr lang="zh-CN" altLang="en-US" sz="1400"/>
              <a:t> = TrackState.Tentative </a:t>
            </a:r>
            <a:r>
              <a:rPr lang="en-US" altLang="zh-CN" sz="1400"/>
              <a:t>&amp;&amp;</a:t>
            </a:r>
            <a:r>
              <a:rPr lang="zh-CN" altLang="en-US" sz="1400"/>
              <a:t> </a:t>
            </a:r>
            <a:r>
              <a:rPr lang="zh-CN" altLang="en-US" sz="1400">
                <a:solidFill>
                  <a:srgbClr val="FF0000"/>
                </a:solidFill>
              </a:rPr>
              <a:t>self.features</a:t>
            </a:r>
            <a:r>
              <a:rPr lang="zh-CN" altLang="en-US" sz="1400"/>
              <a:t> = </a:t>
            </a:r>
            <a:r>
              <a:rPr lang="en-US" altLang="zh-CN" sz="1400"/>
              <a:t>[detection.feature]</a:t>
            </a:r>
            <a:r>
              <a:rPr lang="zh-CN" altLang="en-US" sz="1400"/>
              <a:t> </a:t>
            </a:r>
            <a:r>
              <a:rPr lang="en-US" altLang="zh-CN" sz="1400"/>
              <a:t>&amp;&amp; </a:t>
            </a:r>
            <a:r>
              <a:rPr lang="zh-CN" altLang="en-US" sz="1400">
                <a:solidFill>
                  <a:srgbClr val="FF0000"/>
                </a:solidFill>
              </a:rPr>
              <a:t>self._n_init</a:t>
            </a:r>
            <a:r>
              <a:rPr lang="zh-CN" altLang="en-US" sz="1400"/>
              <a:t> = n_init</a:t>
            </a:r>
            <a:r>
              <a:rPr lang="en-US" altLang="zh-CN" sz="1400"/>
              <a:t>(=</a:t>
            </a:r>
            <a:r>
              <a:rPr lang="en-US" altLang="zh-CN" sz="1400">
                <a:solidFill>
                  <a:srgbClr val="FF0000"/>
                </a:solidFill>
              </a:rPr>
              <a:t>Tracker.n_init</a:t>
            </a:r>
            <a:r>
              <a:rPr lang="en-US" altLang="zh-CN" sz="1400"/>
              <a:t>)</a:t>
            </a:r>
            <a:r>
              <a:rPr lang="zh-CN" altLang="en-US" sz="1400"/>
              <a:t> </a:t>
            </a:r>
            <a:r>
              <a:rPr lang="en-US" altLang="zh-CN" sz="1400"/>
              <a:t>&amp;&amp; </a:t>
            </a:r>
            <a:r>
              <a:rPr lang="zh-CN" altLang="en-US" sz="1400">
                <a:solidFill>
                  <a:srgbClr val="FF0000"/>
                </a:solidFill>
              </a:rPr>
              <a:t>self._max_age</a:t>
            </a:r>
            <a:r>
              <a:rPr lang="zh-CN" altLang="en-US" sz="1400"/>
              <a:t> = max_age</a:t>
            </a:r>
            <a:r>
              <a:rPr lang="en-US" altLang="zh-CN" sz="1400"/>
              <a:t>(=</a:t>
            </a:r>
            <a:r>
              <a:rPr lang="en-US" altLang="zh-CN" sz="1400">
                <a:solidFill>
                  <a:srgbClr val="FF0000"/>
                </a:solidFill>
              </a:rPr>
              <a:t>Tracker.max_age</a:t>
            </a:r>
            <a:r>
              <a:rPr lang="en-US" altLang="zh-CN" sz="1400"/>
              <a:t>)</a:t>
            </a:r>
            <a:endParaRPr lang="zh-CN" altLang="en-US" sz="1400"/>
          </a:p>
          <a:p>
            <a:pPr algn="l"/>
            <a:r>
              <a:rPr lang="zh-CN" altLang="en-US" sz="1400"/>
              <a:t>   </a:t>
            </a:r>
            <a:r>
              <a:rPr lang="en-US" altLang="zh-CN" sz="1400"/>
              <a:t>----</a:t>
            </a:r>
            <a:r>
              <a:rPr lang="en-US" altLang="zh-CN" sz="1400" b="1"/>
              <a:t>Tracker.tracks[i].predict(tracks[i].kf)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0070C0"/>
                </a:solidFill>
              </a:rPr>
              <a:t>----&gt; i in range(len(Tracker.tracks))</a:t>
            </a:r>
            <a:endParaRPr lang="en-US" altLang="zh-CN" sz="1400"/>
          </a:p>
          <a:p>
            <a:pPr algn="l"/>
            <a:r>
              <a:rPr lang="en-US" altLang="zh-CN" sz="1400"/>
              <a:t>   --------</a:t>
            </a:r>
            <a:r>
              <a:rPr lang="en-US" altLang="zh-CN" sz="1400">
                <a:solidFill>
                  <a:srgbClr val="00B050"/>
                </a:solidFill>
              </a:rPr>
              <a:t>track.mean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B050"/>
                </a:solidFill>
              </a:rPr>
              <a:t>track.covariance</a:t>
            </a:r>
            <a:r>
              <a:rPr lang="en-US" altLang="zh-CN" sz="1400"/>
              <a:t> = kf.predict(</a:t>
            </a:r>
            <a:r>
              <a:rPr lang="en-US" altLang="zh-CN" sz="1400">
                <a:sym typeface="+mn-ea"/>
              </a:rPr>
              <a:t>track</a:t>
            </a:r>
            <a:r>
              <a:rPr lang="en-US" altLang="zh-CN" sz="1400"/>
              <a:t>.mean, </a:t>
            </a:r>
            <a:r>
              <a:rPr lang="en-US" altLang="zh-CN" sz="1400">
                <a:sym typeface="+mn-ea"/>
              </a:rPr>
              <a:t>track</a:t>
            </a:r>
            <a:r>
              <a:rPr lang="en-US" altLang="zh-CN" sz="1400"/>
              <a:t>.covariance)</a:t>
            </a:r>
            <a:endParaRPr lang="en-US" altLang="zh-CN" sz="1400"/>
          </a:p>
          <a:p>
            <a:pPr algn="l"/>
            <a:r>
              <a:rPr lang="en-US" altLang="zh-CN" sz="1400"/>
              <a:t>   --------</a:t>
            </a:r>
            <a:r>
              <a:rPr lang="en-US" altLang="zh-CN" sz="1400">
                <a:solidFill>
                  <a:srgbClr val="00B050"/>
                </a:solidFill>
              </a:rPr>
              <a:t>track.age</a:t>
            </a:r>
            <a:r>
              <a:rPr lang="en-US" altLang="zh-CN" sz="1400"/>
              <a:t> += 1</a:t>
            </a:r>
            <a:endParaRPr lang="en-US" altLang="zh-CN" sz="1400"/>
          </a:p>
          <a:p>
            <a:pPr algn="l"/>
            <a:r>
              <a:rPr lang="en-US" altLang="zh-CN" sz="1400"/>
              <a:t>   --------</a:t>
            </a:r>
            <a:r>
              <a:rPr lang="en-US" altLang="zh-CN" sz="1400">
                <a:solidFill>
                  <a:srgbClr val="00B050"/>
                </a:solidFill>
              </a:rPr>
              <a:t>track.time_since_update</a:t>
            </a:r>
            <a:r>
              <a:rPr lang="en-US" altLang="zh-CN" sz="1400"/>
              <a:t> += 1</a:t>
            </a:r>
            <a:endParaRPr lang="en-US" altLang="zh-CN" sz="1400"/>
          </a:p>
          <a:p>
            <a:pPr algn="l"/>
            <a:r>
              <a:rPr lang="en-US" altLang="zh-CN" sz="1400"/>
              <a:t>   ----</a:t>
            </a:r>
            <a:r>
              <a:rPr lang="en-US" altLang="zh-CN" sz="1400" b="1">
                <a:sym typeface="+mn-ea"/>
              </a:rPr>
              <a:t>Tracker.tracks[track_idx].update(tracks[track_idx].kf, detections[detection_idx])</a:t>
            </a:r>
            <a:r>
              <a:rPr lang="en-US" altLang="zh-CN" sz="1400">
                <a:sym typeface="+mn-ea"/>
              </a:rPr>
              <a:t> </a:t>
            </a:r>
            <a:r>
              <a:rPr lang="en-US" altLang="zh-CN" sz="1400">
                <a:solidFill>
                  <a:srgbClr val="0070C0"/>
                </a:solidFill>
                <a:sym typeface="+mn-ea"/>
              </a:rPr>
              <a:t>----&gt; (track_idx, detection_idx) in matches</a:t>
            </a:r>
            <a:endParaRPr lang="en-US" altLang="zh-CN" sz="140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   --------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track.mean</a:t>
            </a:r>
            <a:r>
              <a:rPr lang="en-US" altLang="zh-CN" sz="1400">
                <a:sym typeface="+mn-ea"/>
              </a:rPr>
              <a:t>, 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track.covariance</a:t>
            </a:r>
            <a:r>
              <a:rPr lang="en-US" altLang="zh-CN" sz="1400">
                <a:sym typeface="+mn-ea"/>
              </a:rPr>
              <a:t> = kf.update(track</a:t>
            </a:r>
            <a:r>
              <a:rPr lang="en-US" altLang="zh-CN" sz="1400"/>
              <a:t>.mean, </a:t>
            </a:r>
            <a:r>
              <a:rPr lang="en-US" altLang="zh-CN" sz="1400">
                <a:sym typeface="+mn-ea"/>
              </a:rPr>
              <a:t>track</a:t>
            </a:r>
            <a:r>
              <a:rPr lang="en-US" altLang="zh-CN" sz="1400"/>
              <a:t>.covariance, detection.to_xyah())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   --------</a:t>
            </a:r>
            <a:r>
              <a:rPr lang="en-US" altLang="zh-CN" sz="1400">
                <a:solidFill>
                  <a:srgbClr val="00B050"/>
                </a:solidFill>
              </a:rPr>
              <a:t>track.features</a:t>
            </a:r>
            <a:r>
              <a:rPr lang="en-US" altLang="zh-CN" sz="1400"/>
              <a:t>.append(detection.feature)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   --------</a:t>
            </a:r>
            <a:r>
              <a:rPr lang="en-US" altLang="zh-CN" sz="1400">
                <a:solidFill>
                  <a:srgbClr val="00B050"/>
                </a:solidFill>
              </a:rPr>
              <a:t>track.hits</a:t>
            </a:r>
            <a:r>
              <a:rPr lang="en-US" altLang="zh-CN" sz="1400"/>
              <a:t> += 1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   --------</a:t>
            </a:r>
            <a:r>
              <a:rPr lang="en-US" altLang="zh-CN" sz="1400">
                <a:solidFill>
                  <a:srgbClr val="00B050"/>
                </a:solidFill>
              </a:rPr>
              <a:t>track.time_since_update</a:t>
            </a:r>
            <a:r>
              <a:rPr lang="en-US" altLang="zh-CN" sz="1400"/>
              <a:t> = 0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   --------</a:t>
            </a:r>
            <a:r>
              <a:rPr lang="en-US" altLang="zh-CN" sz="1400"/>
              <a:t>if </a:t>
            </a:r>
            <a:r>
              <a:rPr lang="en-US" altLang="zh-CN" sz="1400">
                <a:sym typeface="+mn-ea"/>
              </a:rPr>
              <a:t>track</a:t>
            </a:r>
            <a:r>
              <a:rPr lang="en-US" altLang="zh-CN" sz="1400"/>
              <a:t>.state == TrackState.Tentative and </a:t>
            </a:r>
            <a:r>
              <a:rPr lang="en-US" altLang="zh-CN" sz="1400">
                <a:sym typeface="+mn-ea"/>
              </a:rPr>
              <a:t>track</a:t>
            </a:r>
            <a:r>
              <a:rPr lang="en-US" altLang="zh-CN" sz="1400"/>
              <a:t>.hits &gt;= </a:t>
            </a:r>
            <a:r>
              <a:rPr lang="en-US" altLang="zh-CN" sz="1400">
                <a:sym typeface="+mn-ea"/>
              </a:rPr>
              <a:t>track</a:t>
            </a:r>
            <a:r>
              <a:rPr lang="en-US" altLang="zh-CN" sz="1400"/>
              <a:t>._n_init(=3): </a:t>
            </a:r>
            <a:r>
              <a:rPr lang="en-US" altLang="zh-CN" sz="1400">
                <a:solidFill>
                  <a:srgbClr val="00B050"/>
                </a:solidFill>
              </a:rPr>
              <a:t>track.state</a:t>
            </a:r>
            <a:r>
              <a:rPr lang="en-US" altLang="zh-CN" sz="1400"/>
              <a:t> = TrackState.Confirmed </a:t>
            </a:r>
            <a:r>
              <a:rPr lang="en-US" altLang="zh-CN" sz="1400" b="1">
                <a:solidFill>
                  <a:srgbClr val="C00000"/>
                </a:solidFill>
                <a:sym typeface="+mn-ea"/>
              </a:rPr>
              <a:t>!!!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   ----</a:t>
            </a:r>
            <a:r>
              <a:rPr lang="en-US" altLang="zh-CN" sz="1400" b="1">
                <a:sym typeface="+mn-ea"/>
              </a:rPr>
              <a:t>Tracker.tracks[track_idx].mark_missed()</a:t>
            </a:r>
            <a:r>
              <a:rPr lang="en-US" altLang="zh-CN" sz="1400">
                <a:sym typeface="+mn-ea"/>
              </a:rPr>
              <a:t> </a:t>
            </a:r>
            <a:r>
              <a:rPr lang="en-US" altLang="zh-CN" sz="1400">
                <a:solidFill>
                  <a:srgbClr val="0070C0"/>
                </a:solidFill>
                <a:sym typeface="+mn-ea"/>
              </a:rPr>
              <a:t>----&gt; track_idx in unmatched_tracks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   --------</a:t>
            </a:r>
            <a:r>
              <a:rPr lang="en-US" altLang="zh-CN" sz="1400"/>
              <a:t>if </a:t>
            </a:r>
            <a:r>
              <a:rPr lang="en-US" altLang="zh-CN" sz="1400">
                <a:sym typeface="+mn-ea"/>
              </a:rPr>
              <a:t>track</a:t>
            </a:r>
            <a:r>
              <a:rPr lang="en-US" altLang="zh-CN" sz="1400"/>
              <a:t>.state == TrackState.Tentative: 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track</a:t>
            </a:r>
            <a:r>
              <a:rPr lang="en-US" altLang="zh-CN" sz="1400">
                <a:solidFill>
                  <a:srgbClr val="00B050"/>
                </a:solidFill>
              </a:rPr>
              <a:t>.state</a:t>
            </a:r>
            <a:r>
              <a:rPr lang="en-US" altLang="zh-CN" sz="1400"/>
              <a:t> = TrackState.Deleted </a:t>
            </a:r>
            <a:r>
              <a:rPr lang="en-US" altLang="zh-CN" sz="1400" b="1">
                <a:solidFill>
                  <a:srgbClr val="C00000"/>
                </a:solidFill>
              </a:rPr>
              <a:t>!!!</a:t>
            </a:r>
            <a:endParaRPr lang="en-US" altLang="zh-CN" sz="1400"/>
          </a:p>
          <a:p>
            <a:pPr algn="l"/>
            <a:r>
              <a:rPr lang="en-US" altLang="zh-CN" sz="1400"/>
              <a:t>              elif </a:t>
            </a:r>
            <a:r>
              <a:rPr lang="en-US" altLang="zh-CN" sz="1400">
                <a:sym typeface="+mn-ea"/>
              </a:rPr>
              <a:t>track</a:t>
            </a:r>
            <a:r>
              <a:rPr lang="en-US" altLang="zh-CN" sz="1400"/>
              <a:t>.time_since_update &gt; </a:t>
            </a:r>
            <a:r>
              <a:rPr lang="en-US" altLang="zh-CN" sz="1400">
                <a:sym typeface="+mn-ea"/>
              </a:rPr>
              <a:t>track</a:t>
            </a:r>
            <a:r>
              <a:rPr lang="en-US" altLang="zh-CN" sz="1400"/>
              <a:t>._max_age: </a:t>
            </a:r>
            <a:r>
              <a:rPr lang="en-US" altLang="zh-CN" sz="1400">
                <a:solidFill>
                  <a:srgbClr val="00B050"/>
                </a:solidFill>
              </a:rPr>
              <a:t>track.state</a:t>
            </a:r>
            <a:r>
              <a:rPr lang="en-US" altLang="zh-CN" sz="1400"/>
              <a:t> = TrackState.Deleted </a:t>
            </a:r>
            <a:r>
              <a:rPr lang="en-US" altLang="zh-CN" sz="1400" b="1">
                <a:solidFill>
                  <a:srgbClr val="C00000"/>
                </a:solidFill>
                <a:sym typeface="+mn-ea"/>
              </a:rPr>
              <a:t>!!!</a:t>
            </a:r>
            <a:endParaRPr lang="en-US" altLang="zh-CN" sz="1400"/>
          </a:p>
          <a:p>
            <a:pPr algn="l"/>
            <a:r>
              <a:rPr lang="en-US" altLang="zh-CN" sz="1400"/>
              <a:t>   ----</a:t>
            </a:r>
            <a:r>
              <a:rPr lang="en-US" altLang="zh-CN" sz="1400" b="1"/>
              <a:t>Tracker._initiate_track(detections[detection_idx])</a:t>
            </a:r>
            <a:r>
              <a:rPr lang="en-US" altLang="zh-CN" sz="1400">
                <a:sym typeface="+mn-ea"/>
              </a:rPr>
              <a:t> </a:t>
            </a:r>
            <a:r>
              <a:rPr lang="en-US" altLang="zh-CN" sz="1400">
                <a:solidFill>
                  <a:srgbClr val="0070C0"/>
                </a:solidFill>
                <a:sym typeface="+mn-ea"/>
              </a:rPr>
              <a:t>----&gt; detection_idx in unmatched_detections</a:t>
            </a:r>
            <a:endParaRPr lang="en-US" altLang="zh-CN" sz="140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   --------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mean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covariance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 = </a:t>
            </a:r>
            <a:r>
              <a:rPr lang="en-US" altLang="zh-CN" sz="1400">
                <a:sym typeface="+mn-ea"/>
              </a:rPr>
              <a:t>Tracker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.kf.initiate(detection.to_xyah())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   --------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Tracker.tracks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.append(Track(mean, covariance, Tracker._next_id, </a:t>
            </a:r>
            <a:r>
              <a:rPr lang="en-US" altLang="zh-CN" sz="1400">
                <a:sym typeface="+mn-ea"/>
              </a:rPr>
              <a:t>Tracker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.n_init, </a:t>
            </a:r>
            <a:r>
              <a:rPr lang="en-US" altLang="zh-CN" sz="1400">
                <a:sym typeface="+mn-ea"/>
              </a:rPr>
              <a:t>Tracker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.max_age, detection.feature))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   --------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Tracker._next_id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 += 1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   --------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Tracker.tracks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 = [t for t in self.tracks if not t.is_deleted()]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   ----Tracker.update(detections) </a:t>
            </a:r>
            <a:r>
              <a:rPr lang="en-US" altLang="zh-CN" sz="1400">
                <a:solidFill>
                  <a:srgbClr val="0070C0"/>
                </a:solidFill>
                <a:sym typeface="+mn-ea"/>
              </a:rPr>
              <a:t>----&gt; detections is result of YOLOv3</a:t>
            </a:r>
            <a:endParaRPr lang="en-US" altLang="zh-CN" sz="140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   --------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Tracker.tracks[confirmed].features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 = []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0835" y="201295"/>
            <a:ext cx="11530330" cy="6456045"/>
          </a:xfrm>
        </p:spPr>
        <p:txBody>
          <a:bodyPr>
            <a:normAutofit/>
          </a:bodyPr>
          <a:p>
            <a:pPr algn="l"/>
            <a:r>
              <a:rPr lang="zh-CN" altLang="en-US" sz="1400" b="1"/>
              <a:t>关键影响因素</a:t>
            </a:r>
            <a:r>
              <a:rPr lang="en-US" altLang="zh-CN" sz="1400" b="1"/>
              <a:t>: </a:t>
            </a:r>
            <a:r>
              <a:rPr lang="zh-CN" altLang="en-US" sz="1400" b="1"/>
              <a:t>所保留的 </a:t>
            </a:r>
            <a:r>
              <a:rPr lang="en-US" altLang="zh-CN" sz="1400" b="1"/>
              <a:t>YOLOv3 </a:t>
            </a:r>
            <a:r>
              <a:rPr lang="zh-CN" altLang="en-US" sz="1400" b="1"/>
              <a:t>目标检测结果 </a:t>
            </a:r>
            <a:r>
              <a:rPr lang="en-US" altLang="zh-CN" sz="1400" b="1"/>
              <a:t>&amp;&amp; Tracker.tracks[confirmed].feature </a:t>
            </a:r>
            <a:r>
              <a:rPr lang="zh-CN" altLang="en-US" sz="1400" b="1"/>
              <a:t>的准确度</a:t>
            </a:r>
            <a:endParaRPr lang="zh-CN" altLang="en-US" sz="1400" b="1"/>
          </a:p>
          <a:p>
            <a:pPr algn="l"/>
            <a:endParaRPr lang="zh-CN" altLang="en-US" sz="1400"/>
          </a:p>
          <a:p>
            <a:pPr algn="l"/>
            <a:r>
              <a:rPr lang="en-US" altLang="zh-CN" sz="1400"/>
              <a:t>YOLOv3</a:t>
            </a:r>
            <a:r>
              <a:rPr lang="zh-CN" altLang="en-US" sz="1400"/>
              <a:t>检测结果过滤的置信度较高，导致检测结果有偏差时成本矩阵变化较大，从而匹配失败，测试时修改为 </a:t>
            </a:r>
            <a:r>
              <a:rPr lang="en-US" altLang="zh-CN" sz="1400"/>
              <a:t>0.2~0.3</a:t>
            </a:r>
            <a:r>
              <a:rPr lang="zh-CN" altLang="en-US" sz="1400"/>
              <a:t>，追踪效果明显改善</a:t>
            </a:r>
            <a:endParaRPr lang="zh-CN" altLang="en-US" sz="1400"/>
          </a:p>
          <a:p>
            <a:pPr algn="l"/>
            <a:r>
              <a:rPr lang="en-US" altLang="zh-CN" sz="1400"/>
              <a:t>demo_yolo3_deepsort.py</a:t>
            </a:r>
            <a:r>
              <a:rPr lang="en-US" altLang="zh-CN" sz="1400">
                <a:solidFill>
                  <a:srgbClr val="0070C0"/>
                </a:solidFill>
              </a:rPr>
              <a:t> ----&gt; parse_args()</a:t>
            </a:r>
            <a:endParaRPr lang="en-US" altLang="zh-CN" sz="1400"/>
          </a:p>
          <a:p>
            <a:pPr algn="l"/>
            <a:r>
              <a:rPr lang="en-US" altLang="zh-CN" sz="1400"/>
              <a:t>----</a:t>
            </a:r>
            <a:r>
              <a:rPr lang="zh-CN" altLang="en-US" sz="1400"/>
              <a:t>conf_thresh </a:t>
            </a:r>
            <a:r>
              <a:rPr lang="en-US" altLang="zh-CN" sz="1400"/>
              <a:t>= 0.5</a:t>
            </a:r>
            <a:endParaRPr lang="en-US" altLang="zh-CN" sz="1400"/>
          </a:p>
          <a:p>
            <a:pPr algn="l"/>
            <a:r>
              <a:rPr lang="en-US" altLang="zh-CN" sz="1400"/>
              <a:t>--------</a:t>
            </a:r>
            <a:r>
              <a:rPr lang="en-US" altLang="zh-CN" sz="1400">
                <a:solidFill>
                  <a:srgbClr val="00B050"/>
                </a:solidFill>
              </a:rPr>
              <a:t>change: conf_thresh = 0.25</a:t>
            </a:r>
            <a:endParaRPr lang="en-US" altLang="zh-CN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计算交并比，按置信度由低到高筛选删除</a:t>
            </a:r>
            <a:r>
              <a:rPr lang="en-US" altLang="zh-CN" sz="1400"/>
              <a:t>YOLOv3</a:t>
            </a:r>
            <a:r>
              <a:rPr lang="zh-CN" altLang="en-US" sz="1400"/>
              <a:t>检测结果，导致少数情况下正确的目标检测结果会被删除，从而产生后续匹配错误</a:t>
            </a:r>
            <a:endParaRPr lang="zh-CN" altLang="en-US" sz="1400"/>
          </a:p>
          <a:p>
            <a:pPr algn="l"/>
            <a:r>
              <a:rPr lang="en-US" altLang="zh-CN" sz="1400">
                <a:sym typeface="+mn-ea"/>
              </a:rPr>
              <a:t>YOLOv3/yolo_utils.py </a:t>
            </a:r>
            <a:r>
              <a:rPr lang="en-US" altLang="zh-CN" sz="1400">
                <a:solidFill>
                  <a:srgbClr val="0070C0"/>
                </a:solidFill>
                <a:sym typeface="+mn-ea"/>
              </a:rPr>
              <a:t>----&gt; YOLOv3.__call__(ori_img)</a:t>
            </a:r>
            <a:endParaRPr lang="en-US" altLang="zh-CN" sz="1400"/>
          </a:p>
          <a:p>
            <a:pPr algn="l"/>
            <a:r>
              <a:rPr lang="en-US" altLang="zh-CN" sz="1400"/>
              <a:t>----boxes = nms(boxes, self.nms_thresh=(0.4))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zh-CN" altLang="en-US" sz="1400"/>
              <a:t>每次取出并删除所有 </a:t>
            </a:r>
            <a:r>
              <a:rPr lang="en-US" altLang="zh-CN" sz="1400"/>
              <a:t>confirmed </a:t>
            </a:r>
            <a:r>
              <a:rPr lang="zh-CN" altLang="en-US" sz="1400"/>
              <a:t>的 </a:t>
            </a:r>
            <a:r>
              <a:rPr lang="en-US" altLang="zh-CN" sz="1400"/>
              <a:t>track </a:t>
            </a:r>
            <a:r>
              <a:rPr lang="zh-CN" altLang="en-US" sz="1400"/>
              <a:t>的 </a:t>
            </a:r>
            <a:r>
              <a:rPr lang="en-US" altLang="zh-CN" sz="1400"/>
              <a:t>feature</a:t>
            </a:r>
            <a:r>
              <a:rPr lang="zh-CN" altLang="en-US" sz="1400"/>
              <a:t>，然后待下次 </a:t>
            </a:r>
            <a:r>
              <a:rPr lang="en-US" altLang="zh-CN" sz="1400"/>
              <a:t>match </a:t>
            </a:r>
            <a:r>
              <a:rPr lang="zh-CN" altLang="en-US" sz="1400"/>
              <a:t>成功后 </a:t>
            </a:r>
            <a:r>
              <a:rPr lang="en-US" altLang="zh-CN" sz="1400"/>
              <a:t>append </a:t>
            </a:r>
            <a:r>
              <a:rPr lang="zh-CN" altLang="en-US" sz="1400"/>
              <a:t>新的 </a:t>
            </a:r>
            <a:r>
              <a:rPr lang="en-US" altLang="zh-CN" sz="1400"/>
              <a:t>feature</a:t>
            </a:r>
            <a:r>
              <a:rPr lang="zh-CN" altLang="en-US" sz="1400"/>
              <a:t>，导致如果一次匹配错误，后续位置预测均错误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deep_sort/sort/tracker.py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0070C0"/>
                </a:solidFill>
              </a:rPr>
              <a:t>----&gt; Tracker.update(detections)</a:t>
            </a:r>
            <a:endParaRPr lang="en-US" altLang="zh-CN" sz="1400"/>
          </a:p>
          <a:p>
            <a:pPr algn="l"/>
            <a:r>
              <a:rPr lang="en-US" altLang="zh-CN" sz="1400"/>
              <a:t>----track.features = []</a:t>
            </a:r>
            <a:endParaRPr lang="en-US" altLang="zh-CN" sz="1400"/>
          </a:p>
          <a:p>
            <a:pPr algn="l"/>
            <a:r>
              <a:rPr lang="en-US" altLang="zh-CN" sz="1400"/>
              <a:t>--------</a:t>
            </a:r>
            <a:r>
              <a:rPr lang="en-US" altLang="zh-CN" sz="1400">
                <a:solidFill>
                  <a:srgbClr val="00B050"/>
                </a:solidFill>
              </a:rPr>
              <a:t>remove: 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track.features = []</a:t>
            </a:r>
            <a:endParaRPr lang="en-US" altLang="zh-CN" sz="1400">
              <a:solidFill>
                <a:srgbClr val="00B050"/>
              </a:solidFill>
            </a:endParaRPr>
          </a:p>
          <a:p>
            <a:pPr algn="l"/>
            <a:r>
              <a:rPr lang="en-US" altLang="zh-CN" sz="1400">
                <a:sym typeface="+mn-ea"/>
              </a:rPr>
              <a:t>deep_sort/sort/track.py </a:t>
            </a:r>
            <a:r>
              <a:rPr lang="en-US" altLang="zh-CN" sz="1400">
                <a:solidFill>
                  <a:srgbClr val="0070C0"/>
                </a:solidFill>
                <a:sym typeface="+mn-ea"/>
              </a:rPr>
              <a:t>----&gt; track.update(kf, detection)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----self.features.append(detection.feature)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--------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change: track</a:t>
            </a:r>
            <a:r>
              <a:rPr lang="zh-CN" altLang="en-US" sz="1400">
                <a:solidFill>
                  <a:srgbClr val="00B050"/>
                </a:solidFill>
                <a:sym typeface="+mn-ea"/>
              </a:rPr>
              <a:t>.features[0] = 0.95 * </a:t>
            </a:r>
            <a:r>
              <a:rPr lang="en-US" altLang="zh-CN" sz="1400">
                <a:solidFill>
                  <a:srgbClr val="00B050"/>
                </a:solidFill>
                <a:sym typeface="+mn-ea"/>
              </a:rPr>
              <a:t>track</a:t>
            </a:r>
            <a:r>
              <a:rPr lang="zh-CN" altLang="en-US" sz="1400">
                <a:solidFill>
                  <a:srgbClr val="00B050"/>
                </a:solidFill>
                <a:sym typeface="+mn-ea"/>
              </a:rPr>
              <a:t>.features[0] + 0.05 * detection.feature</a:t>
            </a:r>
            <a:endParaRPr lang="zh-CN" altLang="en-US" sz="1400">
              <a:solidFill>
                <a:srgbClr val="00B050"/>
              </a:solidFill>
              <a:sym typeface="+mn-ea"/>
            </a:endParaRPr>
          </a:p>
          <a:p>
            <a:pPr algn="l"/>
            <a:endParaRPr lang="zh-CN" altLang="en-US" sz="1400">
              <a:sym typeface="+mn-ea"/>
            </a:endParaRPr>
          </a:p>
          <a:p>
            <a:pPr algn="l"/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7913</Words>
  <Application>WPS 演示</Application>
  <PresentationFormat>宽屏</PresentationFormat>
  <Paragraphs>128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abaci-ff</dc:creator>
  <cp:lastModifiedBy>abaci-ff</cp:lastModifiedBy>
  <cp:revision>198</cp:revision>
  <dcterms:created xsi:type="dcterms:W3CDTF">2019-10-15T02:42:00Z</dcterms:created>
  <dcterms:modified xsi:type="dcterms:W3CDTF">2019-12-30T08:33:04Z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