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2" r:id="rId5"/>
    <p:sldId id="264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xpress parcel split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Before </a:t>
            </a:r>
            <a:r>
              <a:rPr lang="zh-CN" altLang="en-US" sz="1400" b="1"/>
              <a:t>：</a:t>
            </a:r>
            <a:endParaRPr lang="zh-CN" altLang="en-US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pip/conda </a:t>
            </a:r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python(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&gt;=3.5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依赖项 ：</a:t>
            </a:r>
            <a:r>
              <a:rPr lang="en-US" altLang="zh-CN" sz="1400">
                <a:sym typeface="+mn-ea"/>
              </a:rPr>
              <a:t>numpy, torch, torchvision, opencv-python, tensorflow-gpu, glob</a:t>
            </a: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Data calibration </a:t>
            </a:r>
            <a:r>
              <a:rPr lang="zh-CN" altLang="en-US" sz="1400" b="1"/>
              <a:t>：</a:t>
            </a: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1. </a:t>
            </a:r>
            <a:r>
              <a:rPr lang="zh-CN" altLang="en-US" sz="1400"/>
              <a:t>将图片数据集所在</a:t>
            </a:r>
            <a:r>
              <a:rPr lang="zh-CN" altLang="en-US" sz="1400">
                <a:solidFill>
                  <a:srgbClr val="FF0000"/>
                </a:solidFill>
              </a:rPr>
              <a:t>文件夹</a:t>
            </a:r>
            <a:r>
              <a:rPr lang="zh-CN" altLang="en-US" sz="1400"/>
              <a:t>复制到</a:t>
            </a:r>
            <a:r>
              <a:rPr lang="en-US" altLang="zh-CN" sz="1400"/>
              <a:t>train/Dataset/</a:t>
            </a:r>
            <a:r>
              <a:rPr lang="zh-CN" altLang="en-US" sz="1400"/>
              <a:t>下</a:t>
            </a:r>
            <a:r>
              <a:rPr lang="en-US" altLang="zh-CN" sz="1400"/>
              <a:t>(e.g.</a:t>
            </a:r>
            <a:r>
              <a:rPr lang="en-US" altLang="zh-CN" sz="1400">
                <a:solidFill>
                  <a:srgbClr val="00B050"/>
                </a:solidFill>
              </a:rPr>
              <a:t>demo_dataset</a:t>
            </a:r>
            <a:r>
              <a:rPr lang="en-US" altLang="zh-CN" sz="1400"/>
              <a:t>)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2. </a:t>
            </a:r>
            <a:r>
              <a:rPr lang="zh-CN" altLang="en-US" sz="1400"/>
              <a:t>将</a:t>
            </a:r>
            <a:r>
              <a:rPr lang="zh-CN" altLang="en-US" sz="1400">
                <a:solidFill>
                  <a:srgbClr val="FF0000"/>
                </a:solidFill>
              </a:rPr>
              <a:t>DataCalibration.py</a:t>
            </a:r>
            <a:r>
              <a:rPr lang="zh-CN" altLang="en-US" sz="1400"/>
              <a:t>复制到第一步的文件夹中</a:t>
            </a:r>
            <a:r>
              <a:rPr lang="en-US" altLang="zh-CN" sz="1400"/>
              <a:t>(e.g.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train/Dataset</a:t>
            </a:r>
            <a:r>
              <a:rPr lang="en-US" altLang="zh-CN" sz="1400">
                <a:sym typeface="+mn-ea"/>
              </a:rPr>
              <a:t>/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demo_dataset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DataCalibration.py</a:t>
            </a:r>
            <a:r>
              <a:rPr lang="en-US" altLang="zh-CN" sz="1400"/>
              <a:t>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3. python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DataCalibration.py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代码运行目录必须为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DataCalibration.py所在目录！！！否则程序会找不到图片并自动退出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鼠标左键点击图片会生成一个红点，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每四个点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组成一个四边形，将所有包裹框出后摁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q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键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保存并加载下一张，摁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键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删除最后一个生成的四边形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5. </a:t>
            </a:r>
            <a:r>
              <a:rPr lang="zh-CN" altLang="en-US" sz="1400"/>
              <a:t>图片及结果会自动调整到合适大小并保存在train</a:t>
            </a:r>
            <a:r>
              <a:rPr lang="en-US" altLang="zh-CN" sz="1400"/>
              <a:t>/</a:t>
            </a:r>
            <a:r>
              <a:rPr lang="zh-CN" altLang="en-US" sz="1400"/>
              <a:t>Dataset</a:t>
            </a:r>
            <a:r>
              <a:rPr lang="en-US" altLang="zh-CN" sz="1400"/>
              <a:t>/</a:t>
            </a:r>
            <a:r>
              <a:rPr lang="zh-CN" altLang="en-US" sz="1400"/>
              <a:t>train_dataset下，训练时程序会默认到此目录下获取数据集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Train </a:t>
            </a:r>
            <a:r>
              <a:rPr lang="zh-CN" altLang="en-US" sz="1400" b="1"/>
              <a:t>：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1. python train.py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代码运行目录必须为DataCalibration.py所在目录！！！否则程序会找不到图片并自动退出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可选参数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[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不设置则程序使用默认参数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400">
                <a:sym typeface="+mn-ea"/>
              </a:rPr>
              <a:t>--batch-size 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int</a:t>
            </a:r>
            <a:r>
              <a:rPr lang="en-US" altLang="zh-CN" sz="1400">
                <a:sym typeface="+mn-ea"/>
              </a:rPr>
              <a:t>(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e.g.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32</a:t>
            </a:r>
            <a:r>
              <a:rPr lang="en-US" altLang="zh-CN" sz="1400">
                <a:sym typeface="+mn-ea"/>
              </a:rPr>
              <a:t>)&gt;				batch</a:t>
            </a:r>
            <a:r>
              <a:rPr lang="zh-CN" altLang="en-US" sz="1400">
                <a:sym typeface="+mn-ea"/>
              </a:rPr>
              <a:t>大小，越大占用</a:t>
            </a:r>
            <a:r>
              <a:rPr lang="en-US" altLang="zh-CN" sz="1400">
                <a:sym typeface="+mn-ea"/>
              </a:rPr>
              <a:t>GPU</a:t>
            </a:r>
            <a:r>
              <a:rPr lang="zh-CN" altLang="en-US" sz="1400">
                <a:sym typeface="+mn-ea"/>
              </a:rPr>
              <a:t>资源越高，训练越快，默认</a:t>
            </a:r>
            <a:r>
              <a:rPr lang="en-US" altLang="zh-CN" sz="1400">
                <a:sym typeface="+mn-ea"/>
              </a:rPr>
              <a:t>32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--num_workers 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int</a:t>
            </a:r>
            <a:r>
              <a:rPr lang="en-US" altLang="zh-CN" sz="1400">
                <a:sym typeface="+mn-ea"/>
              </a:rPr>
              <a:t>(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e.g.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20[linux]</a:t>
            </a:r>
            <a:r>
              <a:rPr lang="en-US" altLang="zh-CN" sz="1400">
                <a:sym typeface="+mn-ea"/>
              </a:rPr>
              <a:t> or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0[win]</a:t>
            </a:r>
            <a:r>
              <a:rPr lang="en-US" altLang="zh-CN" sz="1400">
                <a:sym typeface="+mn-ea"/>
              </a:rPr>
              <a:t>)&gt;		</a:t>
            </a:r>
            <a:r>
              <a:rPr lang="zh-CN" altLang="en-US" sz="1400">
                <a:sym typeface="+mn-ea"/>
              </a:rPr>
              <a:t>并行数，默认</a:t>
            </a:r>
            <a:r>
              <a:rPr lang="en-US" altLang="zh-CN" sz="1400">
                <a:sym typeface="+mn-ea"/>
              </a:rPr>
              <a:t>20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400">
                <a:sym typeface="+mn-ea"/>
              </a:rPr>
              <a:t>--gpu-idx &lt;int(e.g.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0[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若仅有一个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GPU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则不需要此参数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]</a:t>
            </a:r>
            <a:r>
              <a:rPr lang="en-US" altLang="zh-CN" sz="1400">
                <a:sym typeface="+mn-ea"/>
              </a:rPr>
              <a:t>)&gt;	</a:t>
            </a:r>
            <a:r>
              <a:rPr lang="zh-CN" altLang="en-US" sz="1400">
                <a:sym typeface="+mn-ea"/>
              </a:rPr>
              <a:t>训练使用的</a:t>
            </a:r>
            <a:r>
              <a:rPr lang="en-US" altLang="zh-CN" sz="1400">
                <a:sym typeface="+mn-ea"/>
              </a:rPr>
              <a:t>GPU</a:t>
            </a:r>
            <a:r>
              <a:rPr lang="zh-CN" altLang="en-US" sz="1400">
                <a:sym typeface="+mn-ea"/>
              </a:rPr>
              <a:t>序号，默认</a:t>
            </a:r>
            <a:r>
              <a:rPr lang="en-US" altLang="zh-CN" sz="1400">
                <a:sym typeface="+mn-ea"/>
              </a:rPr>
              <a:t>0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--dataset-path 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path to your jpg&amp;png dataset</a:t>
            </a:r>
            <a:r>
              <a:rPr lang="en-US" altLang="zh-CN" sz="1400">
                <a:sym typeface="+mn-ea"/>
              </a:rPr>
              <a:t>&gt;		</a:t>
            </a:r>
            <a:r>
              <a:rPr lang="zh-CN" altLang="en-US" sz="1400">
                <a:sym typeface="+mn-ea"/>
              </a:rPr>
              <a:t>标注好的数据集所在文件夹，默认</a:t>
            </a:r>
            <a:r>
              <a:rPr lang="en-US" altLang="zh-CN" sz="1400">
                <a:sym typeface="+mn-ea"/>
              </a:rPr>
              <a:t>Dataset/train_dataset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--lr &lt;double(e.g.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3e-4</a:t>
            </a:r>
            <a:r>
              <a:rPr lang="en-US" altLang="zh-CN" sz="1400">
                <a:sym typeface="+mn-ea"/>
              </a:rPr>
              <a:t>[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=3*10^(-4)</a:t>
            </a:r>
            <a:r>
              <a:rPr lang="en-US" altLang="zh-CN" sz="1400">
                <a:sym typeface="+mn-ea"/>
              </a:rPr>
              <a:t>])&gt;			</a:t>
            </a:r>
            <a:r>
              <a:rPr lang="zh-CN" altLang="en-US" sz="1400">
                <a:sym typeface="+mn-ea"/>
              </a:rPr>
              <a:t>学习速度，默认3e-4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--epoch &lt;int(e.g.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1000000000000000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)&gt;		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最大训练回合，默认1000000000000000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训练模型会保存在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trained_model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内，默认保存最新的训练模型，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每次训练间断后请及时备份，以防丢失！！！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model change</a:t>
            </a:r>
            <a:r>
              <a:rPr lang="zh-CN" altLang="en-US" sz="1400" b="1"/>
              <a:t>：</a:t>
            </a:r>
            <a:endParaRPr lang="zh-CN" altLang="en-US" sz="1400" b="1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1. pth to onnx</a:t>
            </a:r>
            <a:r>
              <a:rPr lang="zh-CN" altLang="en-US" sz="1400"/>
              <a:t>：</a:t>
            </a:r>
            <a:r>
              <a:rPr lang="en-US" altLang="zh-CN" sz="1400"/>
              <a:t>(</a:t>
            </a:r>
            <a:r>
              <a:rPr lang="zh-CN" altLang="en-US" sz="1400"/>
              <a:t>依赖：</a:t>
            </a:r>
            <a:r>
              <a:rPr lang="en-US" altLang="zh-CN" sz="1400">
                <a:solidFill>
                  <a:srgbClr val="FF0000"/>
                </a:solidFill>
              </a:rPr>
              <a:t>numpy,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torch,</a:t>
            </a:r>
            <a:r>
              <a:rPr lang="en-US" altLang="zh-CN" sz="1400">
                <a:solidFill>
                  <a:srgbClr val="FF0000"/>
                </a:solidFill>
              </a:rPr>
              <a:t> torchvision, opencv-python</a:t>
            </a:r>
            <a:r>
              <a:rPr lang="en-US" altLang="zh-CN" sz="1400"/>
              <a:t>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.pth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模型放入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models/ 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如果想一键转换，不要修改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model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文件名；一键转换仅支持转换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episode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最大的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python useLapNet.py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2. onnx to ir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管理员模式运行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cmd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运行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OpenVINO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的配置批处理：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"C:\Program Files (x86)\IntelSWTools\openvino_2019.3.334\bin\setupvars.bat"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运行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OpenVINO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mo.py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转换模型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均为绝对路径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python "C:\Program Files (x86)\IntelSWTools\openvino_2019.3.334\deployment_tools\model_optimizer\mo.py" --input_model "&lt;path to your onnx model&gt;" --input_shape "(1,3,512,1024)"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生成模型位置默认在C:\Windows\System32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.xml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.bin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, .mapping(useless))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>
                <a:sym typeface="+mn-ea"/>
              </a:rPr>
              <a:t>before use QT project</a:t>
            </a:r>
            <a:r>
              <a:rPr lang="zh-CN" altLang="en-US" sz="1400" b="1">
                <a:sym typeface="+mn-ea"/>
              </a:rPr>
              <a:t>：</a:t>
            </a:r>
            <a:endParaRPr lang="zh-CN" altLang="en-US" sz="14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OpenVINO (</a:t>
            </a:r>
            <a:r>
              <a:rPr lang="zh-CN" altLang="en-US" sz="1400">
                <a:sym typeface="+mn-ea"/>
              </a:rPr>
              <a:t>我的版本为openvino_2019.3.334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2. </a:t>
            </a:r>
            <a:r>
              <a:rPr lang="zh-CN" altLang="en-US" sz="1400">
                <a:sym typeface="+mn-ea"/>
              </a:rPr>
              <a:t>系统环境变量中增加：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    C:\Program Files (x86)\IntelSWTools\openvino_&lt;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your version number</a:t>
            </a:r>
            <a:r>
              <a:rPr lang="en-US" altLang="zh-CN" sz="1400">
                <a:sym typeface="+mn-ea"/>
              </a:rPr>
              <a:t>&gt;\deployment_tools\inference_engine\bin\intel64\Release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    C:\Program Files (x86)\IntelSWTools\openvino_&lt;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your version number</a:t>
            </a:r>
            <a:r>
              <a:rPr lang="en-US" altLang="zh-CN" sz="1400">
                <a:sym typeface="+mn-ea"/>
              </a:rPr>
              <a:t>&gt;\opencv\bin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3. </a:t>
            </a:r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QT Creater </a:t>
            </a:r>
            <a:r>
              <a:rPr lang="zh-CN" altLang="en-US" sz="1400">
                <a:sym typeface="+mn-ea"/>
              </a:rPr>
              <a:t>编译并运行该项目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4.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出错后执行此步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400">
                <a:sym typeface="+mn-ea"/>
              </a:rPr>
              <a:t>运行openvino_</a:t>
            </a:r>
            <a:r>
              <a:rPr lang="en-US" altLang="zh-CN" sz="1400">
                <a:sym typeface="+mn-ea"/>
              </a:rPr>
              <a:t>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your version number</a:t>
            </a:r>
            <a:r>
              <a:rPr lang="en-US" altLang="zh-CN" sz="1400">
                <a:sym typeface="+mn-ea"/>
              </a:rPr>
              <a:t>&gt;</a:t>
            </a:r>
            <a:r>
              <a:rPr lang="zh-CN" altLang="en-US" sz="1400">
                <a:sym typeface="+mn-ea"/>
              </a:rPr>
              <a:t>\deployment_tools\open_model_zoo\demos</a:t>
            </a:r>
            <a:r>
              <a:rPr lang="en-US" altLang="zh-CN" sz="1400">
                <a:sym typeface="+mn-ea"/>
              </a:rPr>
              <a:t>\build_demos_msvc.bat</a:t>
            </a:r>
            <a:r>
              <a:rPr lang="zh-CN" altLang="en-US" sz="1400">
                <a:sym typeface="+mn-ea"/>
              </a:rPr>
              <a:t>，生成全部</a:t>
            </a:r>
            <a:r>
              <a:rPr lang="en-US" altLang="zh-CN" sz="1400">
                <a:sym typeface="+mn-ea"/>
              </a:rPr>
              <a:t>demo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.sln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生成位置在Documents\Intel\OpenVINO\omz_demos_build</a:t>
            </a:r>
            <a:r>
              <a:rPr lang="en-US" altLang="zh-CN" sz="1400">
                <a:sym typeface="+mn-ea"/>
              </a:rPr>
              <a:t>\Demos.sln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5. 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出错后执行此步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1400">
                <a:sym typeface="+mn-ea"/>
              </a:rPr>
              <a:t>编译</a:t>
            </a:r>
            <a:r>
              <a:rPr lang="en-US" altLang="zh-CN" sz="1400">
                <a:sym typeface="+mn-ea"/>
              </a:rPr>
              <a:t>Demos.sln</a:t>
            </a:r>
            <a:r>
              <a:rPr lang="zh-CN" altLang="en-US" sz="1400">
                <a:sym typeface="+mn-ea"/>
              </a:rPr>
              <a:t>，设置为</a:t>
            </a:r>
            <a:r>
              <a:rPr lang="en-US" altLang="zh-CN" sz="1400">
                <a:sym typeface="+mn-ea"/>
              </a:rPr>
              <a:t>Release x64</a:t>
            </a:r>
            <a:r>
              <a:rPr lang="zh-CN" altLang="en-US" sz="1400">
                <a:sym typeface="+mn-ea"/>
              </a:rPr>
              <a:t>，右键</a:t>
            </a:r>
            <a:r>
              <a:rPr lang="en-US" altLang="zh-CN" sz="1400">
                <a:sym typeface="+mn-ea"/>
              </a:rPr>
              <a:t>ALL_BUILD</a:t>
            </a:r>
            <a:r>
              <a:rPr lang="zh-CN" altLang="en-US" sz="1400">
                <a:sym typeface="+mn-ea"/>
              </a:rPr>
              <a:t>编译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获得</a:t>
            </a:r>
            <a:r>
              <a:rPr lang="en-US" altLang="zh-CN" sz="1400">
                <a:sym typeface="+mn-ea"/>
              </a:rPr>
              <a:t>cpu_extension.lib&amp;&amp;dll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Documents\Intel\OpenVINO\omz_demos_build\intel64\Release\cpu_extension.lib&amp;&amp;dll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PS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：依赖的外部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 ----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位置（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自我的电脑；若用我的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报错，则需要按上方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4&amp;5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生成并替换一下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dll&amp;lib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）：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rgbClr val="FF0000"/>
                </a:solidFill>
                <a:sym typeface="+mn-ea"/>
              </a:rPr>
              <a:t>	cpu_extension.dll</a:t>
            </a:r>
            <a:r>
              <a:rPr lang="en-US" altLang="zh-CN" sz="1400">
                <a:sym typeface="+mn-ea"/>
              </a:rPr>
              <a:t> ---- Documents\Intel\OpenVINO\omz_demos_build\intel64\Release\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opencv_highgui412.dll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opencv_videoio412.dll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opencv_imgcodecs412.dll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opencv_core412.dll</a:t>
            </a:r>
            <a:r>
              <a:rPr lang="en-US" altLang="zh-CN" sz="1400">
                <a:sym typeface="+mn-ea"/>
              </a:rPr>
              <a:t> &amp;&amp;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opencv_imgproc412.dll</a:t>
            </a:r>
            <a:endParaRPr lang="en-US" altLang="zh-CN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	                          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---- C:\Program Files (x86)\IntelSWTools\openvino_</a:t>
            </a:r>
            <a:r>
              <a:rPr lang="en-US" altLang="zh-CN" sz="1400">
                <a:sym typeface="+mn-ea"/>
              </a:rPr>
              <a:t>&lt;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your version number</a:t>
            </a:r>
            <a:r>
              <a:rPr lang="en-US" altLang="zh-CN" sz="1400">
                <a:sym typeface="+mn-ea"/>
              </a:rPr>
              <a:t>&gt;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\opencv\bin\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上述依赖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均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/dll_backup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以便取用，使用时提示缺少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则需将所有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dll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复制到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./bin/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VS project settings</a:t>
            </a:r>
            <a:r>
              <a:rPr lang="zh-CN" altLang="en-US" sz="1400" b="1"/>
              <a:t>：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C/C++ --&gt; 常规 --&gt; 附加包含目录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..\..\ie\include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..\..\ie\open_model_zoo_demos\common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..\..\ie\src\extension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..\..\ie\opencv\include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链接器 --&gt; 输入 --&gt; 附加依赖项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..\..\dll_backup\lib\cpu_extension.lib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..\..\dll_backup\lib\inference_engine.lib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..\..\dll_backup\lib\opencv_highgui412.lib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..\..\dll_backup\lib\opencv_imgcodecs412.lib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..\..\dll_backup\lib\opencv_imgproc412.lib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..\..\dll_backup\lib\opencv_core412.lib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演示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Express parcel split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344</cp:revision>
  <dcterms:created xsi:type="dcterms:W3CDTF">2019-10-31T08:43:00Z</dcterms:created>
  <dcterms:modified xsi:type="dcterms:W3CDTF">2019-12-04T02:17:49Z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