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8" r:id="rId4"/>
    <p:sldId id="300" r:id="rId5"/>
    <p:sldId id="301" r:id="rId7"/>
    <p:sldId id="302" r:id="rId8"/>
    <p:sldId id="257" r:id="rId9"/>
    <p:sldId id="279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OpenPose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03_keypoints_from_image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上的关键点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/>
              <a:t>同时获得完整的识别与转换信息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但仅显示</a:t>
            </a:r>
            <a:r>
              <a:rPr lang="en-US" altLang="zh-CN"/>
              <a:t>body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3440" y="1967865"/>
            <a:ext cx="60960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04_keypoints_from_images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/>
              <a:t>一次性处理若干张图片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上的关键点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同时获得完整的识别与转换信息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但仅显示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51220" y="1967865"/>
            <a:ext cx="60960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05_keypoints_from_images_multi_gpu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/>
              <a:t>支持多</a:t>
            </a:r>
            <a:r>
              <a:rPr lang="en-US" altLang="zh-CN"/>
              <a:t>GPU</a:t>
            </a:r>
            <a:r>
              <a:rPr lang="zh-CN" altLang="en-US"/>
              <a:t>并行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一次性处理若干张图片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上的关键点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同时获得完整的识别与转换信息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但仅显示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0745" y="2286635"/>
            <a:ext cx="60960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06_face_from_image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输入标定好的</a:t>
            </a:r>
            <a:r>
              <a:rPr lang="en-US" altLang="zh-CN">
                <a:sym typeface="+mn-ea"/>
              </a:rPr>
              <a:t>face</a:t>
            </a:r>
            <a:r>
              <a:rPr lang="zh-CN" altLang="en-US">
                <a:sym typeface="+mn-ea"/>
              </a:rPr>
              <a:t>框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上的关键点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同时获得完整的识别与转换信息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但仅显示</a:t>
            </a:r>
            <a:r>
              <a:rPr lang="en-US" altLang="zh-CN">
                <a:sym typeface="+mn-ea"/>
              </a:rPr>
              <a:t>face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90535" y="1691005"/>
            <a:ext cx="3263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07_hand_from_image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输入标定好的</a:t>
            </a:r>
            <a:r>
              <a:rPr lang="en-US" altLang="zh-CN">
                <a:sym typeface="+mn-ea"/>
              </a:rPr>
              <a:t>hand</a:t>
            </a:r>
            <a:r>
              <a:rPr lang="zh-CN" altLang="en-US">
                <a:sym typeface="+mn-ea"/>
              </a:rPr>
              <a:t>框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上的关键点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同时获得完整的识别与转换信息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但仅显示</a:t>
            </a:r>
            <a:r>
              <a:rPr lang="en-US" altLang="zh-CN">
                <a:sym typeface="+mn-ea"/>
              </a:rPr>
              <a:t>hand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90535" y="1825625"/>
            <a:ext cx="3263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08_heatmaps_from_image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上的关键点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同时获得完整的识别与转换信息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依次显示所有关键点的</a:t>
            </a:r>
            <a:r>
              <a:rPr lang="en-US" altLang="zh-CN"/>
              <a:t>heatmap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7930" y="1478915"/>
            <a:ext cx="3883025" cy="2626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30" y="4105910"/>
            <a:ext cx="388302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09_keypoints_from_heatmaps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/>
              <a:t>输入各关键点对应的</a:t>
            </a:r>
            <a:r>
              <a:rPr lang="en-US" altLang="zh-CN"/>
              <a:t>heatmap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不使用神经网络来预测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直接计算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仅显示</a:t>
            </a:r>
            <a:r>
              <a:rPr lang="en-US" altLang="zh-CN"/>
              <a:t>body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0270" y="1825625"/>
            <a:ext cx="60960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5047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10_asynchronous_custom_input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/>
              <a:t>自由控制输入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采用输入与计算异步的策略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开放</a:t>
            </a:r>
            <a:r>
              <a:rPr lang="en-US" altLang="zh-CN">
                <a:sym typeface="+mn-ea"/>
              </a:rPr>
              <a:t>User</a:t>
            </a:r>
            <a:r>
              <a:rPr lang="en-US" altLang="zh-CN"/>
              <a:t>InputClass</a:t>
            </a:r>
            <a:r>
              <a:rPr lang="zh-CN" altLang="en-US"/>
              <a:t>类并提供示例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直接计算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中所需关键点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默认仅显示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6650" y="169100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926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11_asynchronous_custom_output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自由控制输出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采用输入与计算异步的策略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开放</a:t>
            </a:r>
            <a:r>
              <a:rPr lang="en-US" altLang="zh-CN">
                <a:sym typeface="+mn-ea"/>
              </a:rPr>
              <a:t>UserOutputClass</a:t>
            </a:r>
            <a:r>
              <a:rPr lang="zh-CN" altLang="en-US">
                <a:sym typeface="+mn-ea"/>
              </a:rPr>
              <a:t>类并提供示例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直接计算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中所需关键点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默认仅显示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6650" y="169100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926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12_asynchronous_custom_input_output_and_datum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自由控制数据格式以及输入与输出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采用异步计算的策略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开放UserDatum</a:t>
            </a:r>
            <a:r>
              <a:rPr lang="en-US" altLang="zh-CN">
                <a:sym typeface="+mn-ea"/>
              </a:rPr>
              <a:t>,UserInputClass,</a:t>
            </a:r>
            <a:endParaRPr lang="en-US" altLang="zh-CN">
              <a:sym typeface="+mn-ea"/>
            </a:endParaRPr>
          </a:p>
          <a:p>
            <a:pPr marL="0" indent="0" algn="l">
              <a:buNone/>
            </a:pPr>
            <a:r>
              <a:rPr lang="en-US" altLang="zh-CN">
                <a:sym typeface="+mn-ea"/>
              </a:rPr>
              <a:t>         UserOutputClass</a:t>
            </a:r>
            <a:r>
              <a:rPr lang="zh-CN" altLang="en-US">
                <a:sym typeface="+mn-ea"/>
              </a:rPr>
              <a:t>类并提供示例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直接计算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中所需关键点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默认仅显示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4890" y="240093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/>
              <a:t>Algorithm</a:t>
            </a:r>
            <a:br>
              <a:rPr lang="zh-CN" altLang="en-US"/>
            </a:br>
            <a:r>
              <a:rPr lang="zh-CN" altLang="en-US"/>
              <a:t>算法原理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2845"/>
          </a:xfrm>
        </p:spPr>
        <p:txBody>
          <a:bodyPr>
            <a:normAutofit lnSpcReduction="10000"/>
          </a:bodyPr>
          <a:p>
            <a:r>
              <a:rPr lang="en-US"/>
              <a:t>flags.hpp		</a:t>
            </a:r>
            <a:r>
              <a:rPr lang="zh-CN" altLang="en-US"/>
              <a:t>管理所有可以申请和修改的附加命令</a:t>
            </a:r>
            <a:endParaRPr lang="en-US"/>
          </a:p>
          <a:p>
            <a:r>
              <a:rPr lang="en-US"/>
              <a:t>op::Wrapper	</a:t>
            </a:r>
            <a:r>
              <a:rPr lang="zh-CN" altLang="en-US"/>
              <a:t>将</a:t>
            </a:r>
            <a:r>
              <a:rPr lang="en-US" altLang="zh-CN"/>
              <a:t>user</a:t>
            </a:r>
            <a:r>
              <a:rPr lang="zh-CN" altLang="en-US"/>
              <a:t>声明的指令以及所有默认指令统一声明</a:t>
            </a:r>
            <a:endParaRPr lang="zh-CN" altLang="en-US"/>
          </a:p>
          <a:p>
            <a:r>
              <a:rPr lang="zh-CN" altLang="en-US"/>
              <a:t>op</a:t>
            </a:r>
            <a:r>
              <a:rPr lang="en-US" altLang="zh-CN"/>
              <a:t>::</a:t>
            </a:r>
            <a:r>
              <a:rPr lang="zh-CN" altLang="en-US"/>
              <a:t>Wrapper.exec()</a:t>
            </a:r>
            <a:r>
              <a:rPr lang="en-US" altLang="zh-CN"/>
              <a:t>	</a:t>
            </a:r>
            <a:r>
              <a:rPr lang="zh-CN" altLang="en-US"/>
              <a:t>阻塞程序进行，等待处理完成信号后继续</a:t>
            </a:r>
            <a:endParaRPr lang="zh-CN" altLang="en-US"/>
          </a:p>
          <a:p>
            <a:r>
              <a:rPr lang="en-US" altLang="zh-CN"/>
              <a:t>op::Thread			</a:t>
            </a:r>
            <a:r>
              <a:rPr lang="zh-CN" altLang="en-US"/>
              <a:t>将所有输入数据逐一分配给若干个子线程</a:t>
            </a:r>
            <a:endParaRPr lang="zh-CN" altLang="en-US"/>
          </a:p>
          <a:p>
            <a:r>
              <a:rPr lang="en-US" altLang="zh-CN"/>
              <a:t>op::SubThread.work()	</a:t>
            </a:r>
            <a:r>
              <a:rPr lang="zh-CN" altLang="en-US"/>
              <a:t>子线程调用</a:t>
            </a:r>
            <a:r>
              <a:rPr lang="en-US" altLang="zh-CN"/>
              <a:t>worker</a:t>
            </a:r>
            <a:r>
              <a:rPr lang="zh-CN" altLang="en-US"/>
              <a:t>处理该图片</a:t>
            </a:r>
            <a:endParaRPr lang="zh-CN" altLang="en-US"/>
          </a:p>
          <a:p>
            <a:r>
              <a:rPr lang="en-US" altLang="zh-CN"/>
              <a:t>op::Worker.work()	</a:t>
            </a:r>
            <a:r>
              <a:rPr lang="zh-CN" altLang="en-US"/>
              <a:t>调用</a:t>
            </a:r>
            <a:r>
              <a:rPr lang="en-US" altLang="zh-CN"/>
              <a:t>OP_API</a:t>
            </a:r>
            <a:r>
              <a:rPr lang="zh-CN" altLang="en-US"/>
              <a:t>处理该图片</a:t>
            </a:r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pose</a:t>
            </a:r>
            <a:r>
              <a:rPr lang="zh-CN" altLang="en-US"/>
              <a:t>处理为例：</a:t>
            </a:r>
            <a:endParaRPr lang="zh-CN" altLang="en-US"/>
          </a:p>
          <a:p>
            <a:r>
              <a:rPr lang="en-US" altLang="zh-CN"/>
              <a:t>op::PoseExtractor	</a:t>
            </a:r>
            <a:r>
              <a:rPr lang="zh-CN" altLang="en-US"/>
              <a:t>调用神经网络并初始化该网络</a:t>
            </a:r>
            <a:endParaRPr lang="zh-CN" altLang="en-US"/>
          </a:p>
          <a:p>
            <a:r>
              <a:rPr lang="en-US" altLang="zh-CN"/>
              <a:t>op::PoseExtractorCaffe	</a:t>
            </a:r>
            <a:r>
              <a:rPr lang="zh-CN" altLang="en-US"/>
              <a:t>调用</a:t>
            </a:r>
            <a:r>
              <a:rPr lang="en-US" altLang="zh-CN"/>
              <a:t>caffe</a:t>
            </a:r>
            <a:r>
              <a:rPr lang="zh-CN" altLang="en-US"/>
              <a:t>神经网络</a:t>
            </a:r>
            <a:r>
              <a:rPr lang="en-US" altLang="zh-CN"/>
              <a:t>body_25</a:t>
            </a:r>
            <a:r>
              <a:rPr lang="zh-CN" altLang="en-US"/>
              <a:t>处理图片</a:t>
            </a:r>
            <a:endParaRPr lang="zh-CN" altLang="en-US"/>
          </a:p>
          <a:p>
            <a:r>
              <a:rPr lang="en-US" altLang="zh-CN"/>
              <a:t>op::Datum		</a:t>
            </a:r>
            <a:r>
              <a:rPr lang="zh-CN" altLang="en-US"/>
              <a:t>存储所有输入、计算生成、输出数据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926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13_synchronous_custom_input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自由控制输入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采用同步计算的策略（最快策略）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开放</a:t>
            </a:r>
            <a:r>
              <a:rPr>
                <a:sym typeface="+mn-ea"/>
              </a:rPr>
              <a:t>WUserInput</a:t>
            </a:r>
            <a:r>
              <a:rPr lang="zh-CN" altLang="en-US">
                <a:sym typeface="+mn-ea"/>
              </a:rPr>
              <a:t>类并提供示例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直接计算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中所需关键点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默认仅显示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4890" y="240093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926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14_synchronous_custom_preprocessing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自由插入对图像或视频的预处理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采用同步计算的策略（最快策略）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开放</a:t>
            </a:r>
            <a:r>
              <a:rPr>
                <a:sym typeface="+mn-ea"/>
              </a:rPr>
              <a:t>WUserPreProcessing</a:t>
            </a:r>
            <a:r>
              <a:rPr lang="zh-CN" altLang="en-US">
                <a:sym typeface="+mn-ea"/>
              </a:rPr>
              <a:t>类并提供示例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直接计算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中所需关键点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默认仅显示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4890" y="240093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926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15_synchronous_custom_postprocessing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自由插入对图像或视频的后处理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采用同步计算的策略（最快策略）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开放</a:t>
            </a:r>
            <a:r>
              <a:rPr>
                <a:sym typeface="+mn-ea"/>
              </a:rPr>
              <a:t>WUserPostProcessing</a:t>
            </a:r>
            <a:r>
              <a:rPr lang="zh-CN" altLang="en-US">
                <a:sym typeface="+mn-ea"/>
              </a:rPr>
              <a:t>类并提供示例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直接计算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中所需关键点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默认仅显示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4890" y="240093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926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16_synchronous_custom_output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自由插入对图像或视频的后处理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采用同步计算的策略（最快策略）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开放</a:t>
            </a:r>
            <a:r>
              <a:rPr>
                <a:sym typeface="+mn-ea"/>
              </a:rPr>
              <a:t>WUserOutput</a:t>
            </a:r>
            <a:r>
              <a:rPr lang="zh-CN" altLang="en-US">
                <a:sym typeface="+mn-ea"/>
              </a:rPr>
              <a:t>类并提供示例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直接计算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中所需关键点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默认仅显示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4890" y="240093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926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17_synchronous_custom_all_and_datum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自由更改输入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后处理及数据格式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采用同步计算的策略（最快策略）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开放UserDatum</a:t>
            </a:r>
            <a:r>
              <a:rPr lang="en-US" altLang="zh-CN">
                <a:sym typeface="+mn-ea"/>
              </a:rPr>
              <a:t>,WUserInput,</a:t>
            </a:r>
            <a:endParaRPr lang="en-US" altLang="zh-CN">
              <a:sym typeface="+mn-ea"/>
            </a:endParaRPr>
          </a:p>
          <a:p>
            <a:pPr marL="0" indent="0" algn="l">
              <a:buNone/>
            </a:pPr>
            <a:r>
              <a:rPr>
                <a:sym typeface="+mn-ea"/>
              </a:rPr>
              <a:t>WUserPostProcessing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  <a:p>
            <a:pPr marL="0" indent="0" algn="l">
              <a:buNone/>
            </a:pPr>
            <a:r>
              <a:rPr>
                <a:sym typeface="+mn-ea"/>
              </a:rPr>
              <a:t>WUserOutput</a:t>
            </a:r>
            <a:r>
              <a:rPr lang="zh-CN" altLang="en-US">
                <a:sym typeface="+mn-ea"/>
              </a:rPr>
              <a:t>类并提供示例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直接计算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中所需关键点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默认仅显示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4890" y="240093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</a:t>
            </a:r>
            <a:r>
              <a:rPr lang="en-US" altLang="zh-CN"/>
              <a:t>Thread</a:t>
            </a:r>
            <a:r>
              <a:rPr lang="zh-CN" altLang="en-US"/>
              <a:t> API</a:t>
            </a:r>
            <a:br>
              <a:rPr lang="zh-CN" altLang="en-US"/>
            </a:br>
            <a:r>
              <a:rPr lang="en-US" altLang="zh-CN"/>
              <a:t>Thread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92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1_thread_user_processing_function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多线程模式完成用户对数据的处理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4890" y="240093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</a:t>
            </a:r>
            <a:r>
              <a:rPr lang="en-US" altLang="zh-CN"/>
              <a:t>Thread</a:t>
            </a:r>
            <a:r>
              <a:rPr lang="zh-CN" altLang="en-US"/>
              <a:t> API</a:t>
            </a:r>
            <a:br>
              <a:rPr lang="zh-CN" altLang="en-US"/>
            </a:br>
            <a:r>
              <a:rPr lang="en-US" altLang="zh-CN"/>
              <a:t>Thread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92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2_thread_user_input_processing_output_and_datum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多线程模式完成用户对数据的处理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以及对输入和输出的修改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显示完毕后自动关闭窗口</a:t>
            </a:r>
            <a:endParaRPr lang="zh-CN" altLang="en-US">
              <a:sym typeface="+mn-ea"/>
            </a:endParaRPr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4890" y="2400935"/>
            <a:ext cx="4344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/>
              <a:t>Algorithm</a:t>
            </a:r>
            <a:br>
              <a:rPr lang="zh-CN" altLang="en-US"/>
            </a:br>
            <a:r>
              <a:rPr lang="zh-CN" altLang="en-US"/>
              <a:t>算法原理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530288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z="1700"/>
              <a:t>op::SpinnakerWrapper--------&gt;</a:t>
            </a:r>
            <a:r>
              <a:rPr lang="zh-CN" altLang="en-US" sz="1700"/>
              <a:t>用于转换</a:t>
            </a:r>
            <a:r>
              <a:rPr lang="en-US" altLang="zh-CN" sz="1700"/>
              <a:t>Spinnaker.h</a:t>
            </a:r>
            <a:r>
              <a:rPr lang="zh-CN" altLang="en-US" sz="1700"/>
              <a:t>中接口的</a:t>
            </a:r>
            <a:r>
              <a:rPr lang="en-US" altLang="zh-CN" sz="1700"/>
              <a:t>Class</a:t>
            </a:r>
            <a:endParaRPr lang="en-US" altLang="zh-CN" sz="1700"/>
          </a:p>
          <a:p>
            <a:pPr lvl="1" fontAlgn="auto">
              <a:lnSpc>
                <a:spcPct val="150000"/>
              </a:lnSpc>
            </a:pPr>
            <a:r>
              <a:rPr lang="zh-CN" altLang="en-US" sz="1700"/>
              <a:t>它将</a:t>
            </a:r>
            <a:r>
              <a:rPr lang="en-US" altLang="zh-CN" sz="1700"/>
              <a:t>Flir Camera</a:t>
            </a:r>
            <a:r>
              <a:rPr lang="zh-CN" altLang="en-US" sz="1700"/>
              <a:t>的接口转换为与</a:t>
            </a:r>
            <a:r>
              <a:rPr lang="en-US" altLang="zh-CN" sz="1700"/>
              <a:t>OpenCV</a:t>
            </a:r>
            <a:r>
              <a:rPr lang="zh-CN" altLang="en-US" sz="1700"/>
              <a:t>类似的接口，使用统一的函数命名，以便保持代码的可继承性和多态性，我将它重新覆盖掉，现在能够在不加</a:t>
            </a:r>
            <a:r>
              <a:rPr lang="en-US" altLang="zh-CN" sz="1700"/>
              <a:t>USE_FLIR_CAMREA</a:t>
            </a:r>
            <a:r>
              <a:rPr lang="zh-CN" altLang="en-US" sz="1700"/>
              <a:t>指令编译和不使用</a:t>
            </a:r>
            <a:r>
              <a:rPr lang="en-US" altLang="zh-CN" sz="1700"/>
              <a:t>Spinnaker.h</a:t>
            </a:r>
            <a:r>
              <a:rPr lang="zh-CN" altLang="en-US" sz="1700"/>
              <a:t>的前提下输入多个</a:t>
            </a:r>
            <a:r>
              <a:rPr lang="en-US" altLang="zh-CN" sz="1700"/>
              <a:t>Video</a:t>
            </a:r>
            <a:r>
              <a:rPr lang="zh-CN" altLang="en-US" sz="1700"/>
              <a:t>和对应的相机参数并完成运算和显示</a:t>
            </a:r>
            <a:endParaRPr lang="zh-CN" altLang="en-US" sz="1700"/>
          </a:p>
          <a:p>
            <a:pPr lvl="1" fontAlgn="auto">
              <a:lnSpc>
                <a:spcPct val="150000"/>
              </a:lnSpc>
            </a:pPr>
            <a:r>
              <a:rPr lang="zh-CN" altLang="en-US" sz="1700"/>
              <a:t>其中最关键的函数为</a:t>
            </a:r>
            <a:r>
              <a:rPr lang="en-US" altLang="zh-CN" sz="1700">
                <a:sym typeface="+mn-ea"/>
              </a:rPr>
              <a:t>SpinnakerWrapper::</a:t>
            </a:r>
            <a:r>
              <a:rPr lang="zh-CN" altLang="en-US" sz="1700"/>
              <a:t>getRawFrames()</a:t>
            </a:r>
            <a:endParaRPr lang="zh-CN" altLang="en-US" sz="1700"/>
          </a:p>
          <a:p>
            <a:pPr lvl="1" fontAlgn="auto">
              <a:lnSpc>
                <a:spcPct val="150000"/>
              </a:lnSpc>
            </a:pPr>
            <a:r>
              <a:rPr lang="zh-CN" altLang="en-US" sz="1700"/>
              <a:t>每进行新一帧的处理前，这个类总是会重新读取相机参数，可以在这个类中</a:t>
            </a:r>
            <a:r>
              <a:rPr lang="zh-CN" altLang="en-US" sz="1700">
                <a:sym typeface="+mn-ea"/>
              </a:rPr>
              <a:t>将默认读取方式覆盖，并</a:t>
            </a:r>
            <a:r>
              <a:rPr lang="zh-CN" altLang="en-US" sz="1700"/>
              <a:t>计算和修改相机参数，相关的函数有SpinnakerWrapper::getCameraMatrices()，SpinnakerWrapper::getCameraExtrinsics()，SpinnakerWrapper::getCameraIntrinsics()</a:t>
            </a:r>
            <a:endParaRPr lang="zh-CN" altLang="en-US" sz="1700"/>
          </a:p>
          <a:p>
            <a:pPr lvl="1" fontAlgn="auto">
              <a:lnSpc>
                <a:spcPct val="150000"/>
              </a:lnSpc>
            </a:pPr>
            <a:r>
              <a:rPr lang="zh-CN" altLang="en-US" sz="1700"/>
              <a:t>在该类中设置了myFrameShowNum</a:t>
            </a:r>
            <a:r>
              <a:rPr lang="en-US" altLang="zh-CN" sz="1700"/>
              <a:t>(=35)</a:t>
            </a:r>
            <a:r>
              <a:rPr lang="zh-CN" altLang="en-US" sz="1700"/>
              <a:t>，它对应我们希望的视频起始帧，可以在构造函数中修改</a:t>
            </a:r>
            <a:endParaRPr lang="zh-CN" altLang="en-US" sz="1700"/>
          </a:p>
          <a:p>
            <a:pPr lvl="1" fontAlgn="auto">
              <a:lnSpc>
                <a:spcPct val="150000"/>
              </a:lnSpc>
            </a:pPr>
            <a:r>
              <a:rPr lang="zh-CN" altLang="en-US" sz="1700"/>
              <a:t>视频读取也在该类的构造函数中，可以参考现在的代码进行修改和添加</a:t>
            </a:r>
            <a:endParaRPr lang="zh-CN" altLang="en-US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/>
              <a:t>Algorithm</a:t>
            </a:r>
            <a:br>
              <a:rPr lang="zh-CN" altLang="en-US"/>
            </a:br>
            <a:r>
              <a:rPr lang="zh-CN" altLang="en-US"/>
              <a:t>算法原理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530288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z="1700"/>
              <a:t>op::PoseTriangulation--------&gt;</a:t>
            </a:r>
            <a:r>
              <a:rPr lang="zh-CN" altLang="en-US" sz="1700"/>
              <a:t>用于进行多视角</a:t>
            </a:r>
            <a:r>
              <a:rPr lang="en-US" altLang="zh-CN" sz="1700"/>
              <a:t>pose</a:t>
            </a:r>
            <a:r>
              <a:rPr lang="zh-CN" altLang="en-US" sz="1700"/>
              <a:t>的三维重建的</a:t>
            </a:r>
            <a:r>
              <a:rPr lang="en-US" altLang="zh-CN" sz="1700"/>
              <a:t>Class</a:t>
            </a:r>
            <a:endParaRPr lang="en-US" altLang="zh-CN" sz="1700"/>
          </a:p>
          <a:p>
            <a:pPr lvl="1" fontAlgn="auto">
              <a:lnSpc>
                <a:spcPct val="150000"/>
              </a:lnSpc>
            </a:pPr>
            <a:r>
              <a:rPr lang="zh-CN" altLang="en-US" sz="1700"/>
              <a:t>对于每一帧，它都重新分配任务给</a:t>
            </a:r>
            <a:r>
              <a:rPr lang="en-US" altLang="zh-CN" sz="1700"/>
              <a:t>Worker</a:t>
            </a:r>
            <a:r>
              <a:rPr lang="zh-CN" altLang="en-US" sz="1700"/>
              <a:t>，完成</a:t>
            </a:r>
            <a:r>
              <a:rPr lang="en-US" altLang="zh-CN" sz="1700"/>
              <a:t>pose</a:t>
            </a:r>
            <a:r>
              <a:rPr lang="zh-CN" altLang="en-US" sz="1700"/>
              <a:t>的</a:t>
            </a:r>
            <a:r>
              <a:rPr lang="en-US" altLang="zh-CN" sz="1700"/>
              <a:t>keypoints</a:t>
            </a:r>
            <a:r>
              <a:rPr lang="zh-CN" altLang="en-US" sz="1700"/>
              <a:t>的识别（</a:t>
            </a:r>
            <a:r>
              <a:rPr lang="en-US" altLang="zh-CN" sz="1700">
                <a:sym typeface="+mn-ea"/>
              </a:rPr>
              <a:t>op::PoseExtractor::work</a:t>
            </a:r>
            <a:r>
              <a:rPr lang="zh-CN" altLang="en-US" sz="1700"/>
              <a:t>）和提取</a:t>
            </a:r>
            <a:r>
              <a:rPr lang="zh-CN" altLang="en-US" sz="1700">
                <a:sym typeface="+mn-ea"/>
              </a:rPr>
              <a:t>（</a:t>
            </a:r>
            <a:r>
              <a:rPr lang="en-US" altLang="zh-CN" sz="1700">
                <a:sym typeface="+mn-ea"/>
              </a:rPr>
              <a:t>op::wPoseTriangulation::work</a:t>
            </a:r>
            <a:r>
              <a:rPr lang="zh-CN" altLang="en-US" sz="1700">
                <a:sym typeface="+mn-ea"/>
              </a:rPr>
              <a:t>）</a:t>
            </a:r>
            <a:r>
              <a:rPr lang="zh-CN" altLang="en-US" sz="1700"/>
              <a:t>，提取得到的</a:t>
            </a:r>
            <a:r>
              <a:rPr lang="en-US" altLang="zh-CN" sz="1700"/>
              <a:t>keypoints</a:t>
            </a:r>
            <a:r>
              <a:rPr lang="zh-CN" altLang="en-US" sz="1700"/>
              <a:t>以Array&lt;float&gt;的形式储存，每个</a:t>
            </a:r>
            <a:r>
              <a:rPr lang="en-US" altLang="zh-CN" sz="1700"/>
              <a:t>Array</a:t>
            </a:r>
            <a:r>
              <a:rPr lang="zh-CN" altLang="en-US" sz="1700"/>
              <a:t>中存储了对应图中的全部</a:t>
            </a:r>
            <a:r>
              <a:rPr lang="en-US" altLang="zh-CN" sz="1700"/>
              <a:t>keypoints</a:t>
            </a:r>
            <a:endParaRPr lang="en-US" altLang="zh-CN" sz="1700"/>
          </a:p>
          <a:p>
            <a:pPr lvl="1" fontAlgn="auto">
              <a:lnSpc>
                <a:spcPct val="150000"/>
              </a:lnSpc>
            </a:pPr>
            <a:r>
              <a:rPr lang="en-US" altLang="zh-CN" sz="1700"/>
              <a:t>PoseTriangulation::reconstructArray--------&gt;</a:t>
            </a:r>
            <a:r>
              <a:rPr lang="zh-CN" altLang="en-US" sz="1700"/>
              <a:t>用于计算重建空间点</a:t>
            </a:r>
            <a:endParaRPr lang="zh-CN" altLang="en-US" sz="1700"/>
          </a:p>
          <a:p>
            <a:pPr lvl="2" fontAlgn="auto">
              <a:lnSpc>
                <a:spcPct val="150000"/>
              </a:lnSpc>
            </a:pPr>
            <a:r>
              <a:rPr lang="zh-CN" altLang="en-US" sz="1700"/>
              <a:t>输入变量std::vector&lt;std::vector&lt;Array&lt;float&gt;&gt;&gt; </a:t>
            </a:r>
            <a:r>
              <a:rPr lang="en-US" altLang="zh-CN" sz="1700"/>
              <a:t>keypointsVectors</a:t>
            </a:r>
            <a:r>
              <a:rPr lang="zh-CN" altLang="en-US" sz="1700"/>
              <a:t>，结构为</a:t>
            </a:r>
            <a:endParaRPr lang="zh-CN" altLang="en-US" sz="1700"/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 sz="1700"/>
              <a:t>	{poseKeypointVector,faceKeypointVector,leftHandKeypointVector,rightHandKeypointVector}x</a:t>
            </a:r>
            <a:endParaRPr lang="en-US" altLang="zh-CN" sz="1700"/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 sz="1700"/>
              <a:t>	{video_1,video_2,video_3,...,video_n}x</a:t>
            </a:r>
            <a:endParaRPr lang="en-US" altLang="zh-CN" sz="1700"/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 sz="1700"/>
              <a:t>	{keypoints}</a:t>
            </a:r>
            <a:endParaRPr lang="en-US" altLang="zh-CN" sz="1700"/>
          </a:p>
          <a:p>
            <a:pPr lvl="2" fontAlgn="auto">
              <a:lnSpc>
                <a:spcPct val="150000"/>
              </a:lnSpc>
            </a:pPr>
            <a:r>
              <a:rPr lang="zh-CN" altLang="en-US" sz="1700"/>
              <a:t>其中</a:t>
            </a:r>
            <a:r>
              <a:rPr lang="en-US" altLang="zh-CN" sz="1700"/>
              <a:t>keypoints</a:t>
            </a:r>
            <a:r>
              <a:rPr lang="zh-CN" altLang="en-US" sz="1700"/>
              <a:t>的排列顺序可以参考生成的</a:t>
            </a:r>
            <a:r>
              <a:rPr lang="en-US" altLang="zh-CN" sz="1700"/>
              <a:t>json</a:t>
            </a:r>
            <a:r>
              <a:rPr lang="zh-CN" altLang="en-US" sz="1700"/>
              <a:t>文件，具体形式为</a:t>
            </a:r>
            <a:endParaRPr lang="zh-CN" altLang="en-US" sz="1700"/>
          </a:p>
          <a:p>
            <a:pPr marL="1371600" lvl="3" indent="0" fontAlgn="auto">
              <a:lnSpc>
                <a:spcPct val="150000"/>
              </a:lnSpc>
              <a:buNone/>
            </a:pPr>
            <a:r>
              <a:rPr lang="en-US" altLang="zh-CN" sz="1530">
                <a:sym typeface="+mn-ea"/>
              </a:rPr>
              <a:t>	Array : {person_1,person_2,person_3,...,person_n}x</a:t>
            </a:r>
            <a:r>
              <a:rPr lang="en-US" altLang="zh-CN" sz="1530"/>
              <a:t>{joint_1,joint_2,joint_3,...,joint_25}x{x,y,z}</a:t>
            </a:r>
            <a:endParaRPr lang="en-US" altLang="zh-CN" sz="1530"/>
          </a:p>
          <a:p>
            <a:pPr marL="1371600" lvl="3" indent="0" fontAlgn="auto">
              <a:lnSpc>
                <a:spcPct val="150000"/>
              </a:lnSpc>
              <a:buNone/>
            </a:pPr>
            <a:r>
              <a:rPr lang="en-US" altLang="zh-CN" sz="1530"/>
              <a:t>	</a:t>
            </a:r>
            <a:r>
              <a:rPr lang="zh-CN" altLang="en-US" sz="1530"/>
              <a:t>按照阅读顺序存储，并附带按维度读取模块（详见</a:t>
            </a:r>
            <a:r>
              <a:rPr lang="en-US" altLang="zh-CN" sz="1530"/>
              <a:t>array.h</a:t>
            </a:r>
            <a:r>
              <a:rPr lang="zh-CN" altLang="en-US" sz="1530"/>
              <a:t>）；可以使用</a:t>
            </a:r>
            <a:r>
              <a:rPr lang="en-US" altLang="zh-CN" sz="1530"/>
              <a:t>Array.toString()</a:t>
            </a:r>
            <a:r>
              <a:rPr lang="zh-CN" altLang="en-US" sz="1530"/>
              <a:t>查看具体数据</a:t>
            </a:r>
            <a:endParaRPr lang="zh-CN" altLang="en-US" sz="15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/>
              <a:t>Algorithm</a:t>
            </a:r>
            <a:br>
              <a:rPr lang="zh-CN" altLang="en-US"/>
            </a:br>
            <a:r>
              <a:rPr lang="zh-CN" altLang="en-US"/>
              <a:t>算法原理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530288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z="1700"/>
              <a:t>op::PoseTriangulation--------&gt;</a:t>
            </a:r>
            <a:r>
              <a:rPr lang="zh-CN" altLang="en-US" sz="1700"/>
              <a:t>用于进行多视角</a:t>
            </a:r>
            <a:r>
              <a:rPr lang="en-US" altLang="zh-CN" sz="1700"/>
              <a:t>pose</a:t>
            </a:r>
            <a:r>
              <a:rPr lang="zh-CN" altLang="en-US" sz="1700"/>
              <a:t>的三维重建的</a:t>
            </a:r>
            <a:r>
              <a:rPr lang="en-US" altLang="zh-CN" sz="1700"/>
              <a:t>Class</a:t>
            </a:r>
            <a:endParaRPr lang="en-US" altLang="zh-CN" sz="1700"/>
          </a:p>
          <a:p>
            <a:pPr lvl="1" fontAlgn="auto">
              <a:lnSpc>
                <a:spcPct val="150000"/>
              </a:lnSpc>
            </a:pPr>
            <a:r>
              <a:rPr lang="zh-CN" altLang="en-US" sz="1700"/>
              <a:t>如何完成多人的三维重建：</a:t>
            </a:r>
            <a:endParaRPr lang="zh-CN" altLang="en-US" sz="1700"/>
          </a:p>
          <a:p>
            <a:pPr lvl="2" fontAlgn="auto">
              <a:lnSpc>
                <a:spcPct val="150000"/>
              </a:lnSpc>
            </a:pPr>
            <a:r>
              <a:rPr lang="zh-CN" altLang="en-US" sz="1700"/>
              <a:t>前往</a:t>
            </a:r>
            <a:r>
              <a:rPr lang="en-US" altLang="zh-CN" sz="1700"/>
              <a:t>op::WPoseTriangulation::work</a:t>
            </a:r>
            <a:r>
              <a:rPr lang="zh-CN" altLang="en-US" sz="1700"/>
              <a:t>拦截poseKeypointVector，并使用程序处理好的tDatums序列中各自的</a:t>
            </a:r>
            <a:r>
              <a:rPr lang="en-US" altLang="zh-CN" sz="1700"/>
              <a:t>poseKeypoints(</a:t>
            </a:r>
            <a:r>
              <a:rPr lang="en-US" altLang="zh-CN" sz="1700">
                <a:sym typeface="+mn-ea"/>
              </a:rPr>
              <a:t>WPoseTriangulation.hpp,</a:t>
            </a:r>
            <a:r>
              <a:rPr lang="en-US" altLang="zh-CN" sz="1700"/>
              <a:t>line 81)</a:t>
            </a:r>
            <a:endParaRPr lang="en-US" altLang="zh-CN" sz="1700"/>
          </a:p>
          <a:p>
            <a:pPr lvl="2" fontAlgn="auto">
              <a:lnSpc>
                <a:spcPct val="150000"/>
              </a:lnSpc>
            </a:pPr>
            <a:r>
              <a:rPr lang="zh-CN" altLang="en-US" sz="1700"/>
              <a:t>拦截poseKeypoints3Ds并</a:t>
            </a:r>
            <a:r>
              <a:rPr lang="zh-CN" altLang="en-US" sz="1700">
                <a:sym typeface="+mn-ea"/>
              </a:rPr>
              <a:t>对应分配</a:t>
            </a:r>
            <a:r>
              <a:rPr lang="zh-CN" altLang="en-US" sz="1700"/>
              <a:t>给</a:t>
            </a:r>
            <a:r>
              <a:rPr lang="zh-CN" altLang="en-US" sz="1700">
                <a:sym typeface="+mn-ea"/>
              </a:rPr>
              <a:t>tDatums序列中各自的poseKeypoints3D，faceKeypoints3D，handKeypoints3D</a:t>
            </a:r>
            <a:r>
              <a:rPr lang="en-US" altLang="zh-CN" sz="1700">
                <a:sym typeface="+mn-ea"/>
              </a:rPr>
              <a:t>[0]</a:t>
            </a:r>
            <a:r>
              <a:rPr lang="zh-CN" altLang="en-US" sz="1700">
                <a:sym typeface="+mn-ea"/>
              </a:rPr>
              <a:t>，handKeypoints3D</a:t>
            </a:r>
            <a:r>
              <a:rPr lang="en-US" altLang="zh-CN" sz="1700">
                <a:sym typeface="+mn-ea"/>
              </a:rPr>
              <a:t>[1]</a:t>
            </a:r>
            <a:r>
              <a:rPr lang="zh-CN" altLang="en-US" sz="1700">
                <a:sym typeface="+mn-ea"/>
              </a:rPr>
              <a:t>变量</a:t>
            </a:r>
            <a:endParaRPr lang="zh-CN" altLang="en-US" sz="1700"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1700">
                <a:sym typeface="+mn-ea"/>
              </a:rPr>
              <a:t>尝试进行</a:t>
            </a:r>
            <a:r>
              <a:rPr lang="zh-CN" altLang="en-US" sz="1700">
                <a:sym typeface="+mn-ea"/>
              </a:rPr>
              <a:t>tDatums序列中各自</a:t>
            </a:r>
            <a:r>
              <a:rPr lang="zh-CN" altLang="en-US" sz="1700">
                <a:sym typeface="+mn-ea"/>
              </a:rPr>
              <a:t>以及全部的关键点组合显示，若仅能够显示单人关键点，则前往解决方案资源管理器</a:t>
            </a:r>
            <a:r>
              <a:rPr lang="en-US" altLang="zh-CN" sz="1700">
                <a:sym typeface="+mn-ea"/>
              </a:rPr>
              <a:t>/OpenPose Library/gui/</a:t>
            </a:r>
            <a:r>
              <a:rPr lang="zh-CN" altLang="en-US" sz="1700">
                <a:sym typeface="+mn-ea"/>
              </a:rPr>
              <a:t>对其中的代码进行进一步的调整</a:t>
            </a:r>
            <a:endParaRPr lang="zh-CN" altLang="en-US" sz="1700">
              <a:sym typeface="+mn-ea"/>
            </a:endParaRPr>
          </a:p>
          <a:p>
            <a:pPr lvl="2" fontAlgn="auto">
              <a:lnSpc>
                <a:spcPct val="150000"/>
              </a:lnSpc>
            </a:pPr>
            <a:endParaRPr lang="zh-CN" altLang="en-US" sz="1700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2500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并记录所有的改动，以防不测无法撤销修改！</a:t>
            </a:r>
            <a:endParaRPr lang="zh-CN" altLang="en-US" sz="2500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Calibration toolbox</a:t>
            </a:r>
            <a:br>
              <a:rPr lang="zh-CN" altLang="en-US"/>
            </a:br>
            <a:r>
              <a:rPr lang="zh-CN" altLang="en-US"/>
              <a:t>校准工具箱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--num_gpu 0 --write_images {intrinsic_images_folder_path}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Ubuntu</a:t>
            </a:r>
            <a:r>
              <a:rPr lang="zh-CN" altLang="en-US">
                <a:sym typeface="+mn-ea"/>
              </a:rPr>
              <a:t>可用</a:t>
            </a:r>
            <a:endParaRPr lang="zh-CN" altLang="en-US"/>
          </a:p>
          <a:p>
            <a:r>
              <a:rPr lang="zh-CN" altLang="en-US"/>
              <a:t>一个较简单的校准工具箱</a:t>
            </a:r>
            <a:endParaRPr lang="zh-CN" altLang="en-US"/>
          </a:p>
          <a:p>
            <a:r>
              <a:rPr lang="zh-CN" altLang="en-US"/>
              <a:t>非常重要：OpenPose需要内部相机矩阵的上三角矩阵</a:t>
            </a:r>
            <a:endParaRPr lang="zh-CN" altLang="en-US"/>
          </a:p>
          <a:p>
            <a:r>
              <a:rPr lang="zh-CN" altLang="en-US"/>
              <a:t>视频应该聚焦在覆盖摄像机视图的所有区域并从几个距离重复</a:t>
            </a:r>
            <a:endParaRPr lang="zh-CN" altLang="en-US"/>
          </a:p>
          <a:p>
            <a:r>
              <a:rPr lang="zh-CN" altLang="en-US"/>
              <a:t>保持棋盘的方向</a:t>
            </a:r>
            <a:r>
              <a:rPr lang="zh-CN" altLang="en-US">
                <a:sym typeface="+mn-ea"/>
              </a:rPr>
              <a:t>相同（</a:t>
            </a:r>
            <a:r>
              <a:rPr lang="zh-CN" altLang="en-US"/>
              <a:t>不要相对于其中心旋转）</a:t>
            </a:r>
            <a:endParaRPr lang="zh-CN" altLang="en-US"/>
          </a:p>
          <a:p>
            <a:r>
              <a:rPr lang="zh-CN" altLang="en-US"/>
              <a:t>以PNG格式保存图像（不会因压缩而丢失信息）</a:t>
            </a:r>
            <a:endParaRPr lang="zh-CN" altLang="en-US"/>
          </a:p>
          <a:p>
            <a:r>
              <a:rPr lang="zh-CN" altLang="en-US">
                <a:sym typeface="+mn-ea"/>
              </a:rPr>
              <a:t>外参：</a:t>
            </a:r>
            <a:r>
              <a:rPr lang="zh-CN" altLang="en-US"/>
              <a:t>使用尽可能大的棋盘（理想情况</a:t>
            </a:r>
            <a:r>
              <a:rPr lang="en-US" altLang="zh-CN"/>
              <a:t>≥</a:t>
            </a:r>
            <a:r>
              <a:rPr lang="zh-CN" altLang="en-US"/>
              <a:t>：8x6，每格边长100</a:t>
            </a:r>
            <a:r>
              <a:rPr lang="en-US" altLang="zh-CN"/>
              <a:t>mm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内参：</a:t>
            </a:r>
            <a:r>
              <a:rPr lang="en-US" altLang="zh-CN"/>
              <a:t>≥250</a:t>
            </a:r>
            <a:r>
              <a:rPr lang="zh-CN" altLang="en-US"/>
              <a:t>张图像（推荐</a:t>
            </a:r>
            <a:r>
              <a:rPr lang="en-US" altLang="zh-CN"/>
              <a:t>400</a:t>
            </a:r>
            <a:r>
              <a:rPr lang="zh-CN" altLang="en-US"/>
              <a:t>；</a:t>
            </a:r>
            <a:r>
              <a:rPr lang="en-US" altLang="zh-CN"/>
              <a:t>100:3min</a:t>
            </a:r>
            <a:r>
              <a:rPr lang="zh-CN" altLang="en-US"/>
              <a:t>，</a:t>
            </a:r>
            <a:r>
              <a:rPr lang="en-US" altLang="zh-CN"/>
              <a:t>200:1.5h</a:t>
            </a:r>
            <a:r>
              <a:rPr lang="zh-CN" altLang="en-US"/>
              <a:t>，</a:t>
            </a:r>
            <a:r>
              <a:rPr lang="en-US" altLang="zh-CN"/>
              <a:t>450:9.5h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/>
              <a:t>OpenPose </a:t>
            </a:r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935855"/>
          </a:xfrm>
        </p:spPr>
        <p:txBody>
          <a:bodyPr>
            <a:normAutofit fontScale="90000"/>
          </a:bodyPr>
          <a:p>
            <a:r>
              <a:rPr lang="zh-CN" altLang="en-US"/>
              <a:t>直接运行</a:t>
            </a:r>
            <a:r>
              <a:rPr lang="en-US" altLang="zh-CN"/>
              <a:t>openpose.exe</a:t>
            </a:r>
            <a:endParaRPr lang="en-US" altLang="zh-CN"/>
          </a:p>
          <a:p>
            <a:r>
              <a:rPr lang="zh-CN" altLang="en-US"/>
              <a:t>参数：</a:t>
            </a:r>
            <a:endParaRPr lang="en-US" altLang="zh-CN"/>
          </a:p>
          <a:p>
            <a:pPr lvl="1"/>
            <a:r>
              <a:rPr lang="zh-CN" altLang="en-US"/>
              <a:t>输入图片集</a:t>
            </a:r>
            <a:r>
              <a:rPr lang="en-US" altLang="zh-CN"/>
              <a:t>	--image_dir &lt;your_image_path&gt;</a:t>
            </a:r>
            <a:endParaRPr lang="en-US" altLang="zh-CN"/>
          </a:p>
          <a:p>
            <a:pPr lvl="1"/>
            <a:r>
              <a:rPr lang="en-US" altLang="zh-CN"/>
              <a:t>or</a:t>
            </a:r>
            <a:endParaRPr lang="en-US" altLang="zh-CN"/>
          </a:p>
          <a:p>
            <a:pPr lvl="1"/>
            <a:r>
              <a:rPr lang="zh-CN" altLang="en-US"/>
              <a:t>输入视频</a:t>
            </a:r>
            <a:r>
              <a:rPr lang="en-US" altLang="zh-CN"/>
              <a:t>		--video &lt;your_video_path&gt;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源代码中有我预先设置好的</a:t>
            </a:r>
            <a:r>
              <a:rPr lang="en-US" altLang="zh-CN"/>
              <a:t>multi video</a:t>
            </a:r>
            <a:r>
              <a:rPr lang="zh-CN" altLang="en-US"/>
              <a:t>参数，可用源代码生成后直接运行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其他有关输入、输出、多线程、渲染的</a:t>
            </a:r>
            <a:r>
              <a:rPr lang="en-US" altLang="zh-CN"/>
              <a:t>flags</a:t>
            </a:r>
            <a:r>
              <a:rPr lang="zh-CN" altLang="en-US"/>
              <a:t>参考：</a:t>
            </a:r>
            <a:endParaRPr lang="en-US" altLang="zh-CN"/>
          </a:p>
          <a:p>
            <a:pPr lvl="1"/>
            <a:r>
              <a:rPr lang="en-US" altLang="zh-CN"/>
              <a:t>openpose-master\include\openpose\flags.hpp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32500" y="1926590"/>
            <a:ext cx="5795645" cy="435165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01_body_from_image_default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/>
              <a:t>计算</a:t>
            </a:r>
            <a:r>
              <a:rPr lang="en-US" altLang="zh-CN"/>
              <a:t>pose</a:t>
            </a:r>
            <a:r>
              <a:rPr lang="zh-CN" altLang="en-US"/>
              <a:t>上的关键点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并生成</a:t>
            </a:r>
            <a:r>
              <a:rPr lang="en-US" altLang="zh-CN"/>
              <a:t>body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OpenPose C ++ API</a:t>
            </a:r>
            <a:br>
              <a:rPr lang="zh-CN" altLang="en-US"/>
            </a:br>
            <a:r>
              <a:rPr lang="en-US" altLang="zh-CN"/>
              <a:t>C++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/>
              <a:t>02_whole_body_from_image_default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body,hand,face</a:t>
            </a:r>
            <a:r>
              <a:rPr lang="zh-CN" altLang="en-US">
                <a:sym typeface="+mn-ea"/>
              </a:rPr>
              <a:t>上的关键点</a:t>
            </a:r>
            <a:endParaRPr lang="zh-CN" altLang="en-US"/>
          </a:p>
          <a:p>
            <a:pPr marL="0" indent="0" algn="l">
              <a:buNone/>
            </a:pPr>
            <a:r>
              <a:rPr lang="zh-CN" altLang="en-US">
                <a:sym typeface="+mn-ea"/>
              </a:rPr>
              <a:t>并生成</a:t>
            </a:r>
            <a:r>
              <a:rPr lang="en-US" altLang="zh-CN">
                <a:sym typeface="+mn-ea"/>
              </a:rPr>
              <a:t>pose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38110" y="1825625"/>
            <a:ext cx="326326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4896</Words>
  <Application>WPS 演示</Application>
  <PresentationFormat>宽屏</PresentationFormat>
  <Paragraphs>300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OpenPose</vt:lpstr>
      <vt:lpstr>Algorithm 算法原理</vt:lpstr>
      <vt:lpstr>Algorithm 算法原理</vt:lpstr>
      <vt:lpstr>Algorithm 算法原理</vt:lpstr>
      <vt:lpstr>Algorithm 算法原理</vt:lpstr>
      <vt:lpstr>Calibration toolbox 校准工具箱</vt:lpstr>
      <vt:lpstr>OpenPose Demo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C ++ API C++模块</vt:lpstr>
      <vt:lpstr>OpenPose Thread API Thread模块</vt:lpstr>
      <vt:lpstr>OpenPose Thread API Thread模块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59</cp:revision>
  <dcterms:created xsi:type="dcterms:W3CDTF">2019-08-07T01:37:00Z</dcterms:created>
  <dcterms:modified xsi:type="dcterms:W3CDTF">2019-08-13T09:44:32Z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