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72" r:id="rId5"/>
    <p:sldId id="264" r:id="rId6"/>
    <p:sldId id="257" r:id="rId7"/>
    <p:sldId id="258" r:id="rId8"/>
    <p:sldId id="259" r:id="rId9"/>
    <p:sldId id="260" r:id="rId10"/>
    <p:sldId id="291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pedestrian_tracker_demo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 b="1"/>
              <a:t>VS project changes</a:t>
            </a:r>
            <a:r>
              <a:rPr lang="zh-CN" altLang="en-US" sz="1300" b="1"/>
              <a:t>：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main.cpp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int main_work(int argc, char **argv)</a:t>
            </a:r>
            <a:r>
              <a:rPr lang="en-US" altLang="zh-CN" sz="1300"/>
              <a:t> [</a:t>
            </a:r>
            <a:r>
              <a:rPr lang="en-US" altLang="zh-CN" sz="1300">
                <a:solidFill>
                  <a:srgbClr val="00B050"/>
                </a:solidFill>
              </a:rPr>
              <a:t>add</a:t>
            </a:r>
            <a:r>
              <a:rPr lang="en-US" altLang="zh-CN" sz="1300"/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FLAGS_i = "E:/chLi/deep_sort_pytorch/2019_2person_cut.mp4";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FLAGS_m_det = "E:/chLi/OpenVINO/models/person-detection-retail-0013/INT8/person-detection-retail-0013.xml";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FLAGS_m_reid = "E:/chLi/OpenVINO/models/osnet/osnet_ibn_x1_0_msmt17_combineall_256x128_amsgrad_ep150_stp60_lr0.0015_b64_fb10_softmax_labelsmooth_flip_jitter.xml";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  <a:sym typeface="+mn-ea"/>
              </a:rPr>
              <a:t>detector.cpp</a:t>
            </a:r>
            <a:endParaRPr lang="en-US" altLang="zh-CN" sz="13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  <a:sym typeface="+mn-ea"/>
              </a:rPr>
              <a:t>void ObjectDetector::fetchResults()</a:t>
            </a:r>
            <a:r>
              <a:rPr lang="en-US" altLang="zh-CN" sz="1300">
                <a:sym typeface="+mn-ea"/>
              </a:rPr>
              <a:t> [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add</a:t>
            </a:r>
            <a:r>
              <a:rPr lang="en-US" altLang="zh-CN" sz="1300">
                <a:sym typeface="+mn-ea"/>
              </a:rPr>
              <a:t>]--------[</a:t>
            </a:r>
            <a:r>
              <a:rPr lang="zh-CN" altLang="en-US" sz="1300">
                <a:solidFill>
                  <a:srgbClr val="FF0000"/>
                </a:solidFill>
                <a:sym typeface="+mn-ea"/>
              </a:rPr>
              <a:t>主要改动，实现</a:t>
            </a:r>
            <a:r>
              <a:rPr lang="en-US" altLang="zh-CN" sz="1300">
                <a:solidFill>
                  <a:srgbClr val="FF0000"/>
                </a:solidFill>
                <a:sym typeface="+mn-ea"/>
              </a:rPr>
              <a:t>openpose</a:t>
            </a:r>
            <a:r>
              <a:rPr lang="zh-CN" altLang="en-US" sz="1300">
                <a:solidFill>
                  <a:srgbClr val="FF0000"/>
                </a:solidFill>
                <a:sym typeface="+mn-ea"/>
              </a:rPr>
              <a:t>检测结果的导入</a:t>
            </a:r>
            <a:r>
              <a:rPr lang="en-US" altLang="zh-CN" sz="1300">
                <a:sym typeface="+mn-ea"/>
              </a:rPr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if (USE_OPENPOSE)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{...}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cnn.cpp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void CnnBase::Load()</a:t>
            </a:r>
            <a:r>
              <a:rPr lang="en-US" altLang="zh-CN" sz="1300">
                <a:sym typeface="+mn-ea"/>
              </a:rPr>
              <a:t> [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remove</a:t>
            </a:r>
            <a:r>
              <a:rPr lang="en-US" altLang="zh-CN" sz="1300">
                <a:sym typeface="+mn-ea"/>
              </a:rPr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//net_reader.getNetwork().setBatchSize(config_.max_batch_size);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tracker.cpp</a:t>
            </a:r>
            <a:endParaRPr lang="en-US" altLang="zh-CN" sz="13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void PedestrianTracker::Process()</a:t>
            </a:r>
            <a:r>
              <a:rPr lang="en-US" altLang="zh-CN" sz="1300"/>
              <a:t> [</a:t>
            </a:r>
            <a:r>
              <a:rPr lang="en-US" altLang="zh-CN" sz="1300">
                <a:solidFill>
                  <a:srgbClr val="00B050"/>
                </a:solidFill>
              </a:rPr>
              <a:t>remove</a:t>
            </a:r>
            <a:r>
              <a:rPr lang="en-US" altLang="zh-CN" sz="1300"/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//TrackedObjects detections = FilterDetections(input_detections);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  <a:sym typeface="+mn-ea"/>
              </a:rPr>
              <a:t>tracker.cpp</a:t>
            </a:r>
            <a:endParaRPr lang="en-US" altLang="zh-CN" sz="13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  <a:sym typeface="+mn-ea"/>
              </a:rPr>
              <a:t>void PedestrianTracker::Process()</a:t>
            </a:r>
            <a:r>
              <a:rPr lang="en-US" altLang="zh-CN" sz="1300">
                <a:sym typeface="+mn-ea"/>
              </a:rPr>
              <a:t> [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add</a:t>
            </a:r>
            <a:r>
              <a:rPr lang="en-US" altLang="zh-CN" sz="1300">
                <a:sym typeface="+mn-ea"/>
              </a:rPr>
              <a:t>]--------[</a:t>
            </a:r>
            <a:r>
              <a:rPr lang="zh-CN" altLang="en-US" sz="1300">
                <a:solidFill>
                  <a:srgbClr val="FF0000"/>
                </a:solidFill>
                <a:sym typeface="+mn-ea"/>
              </a:rPr>
              <a:t>主要改动，实现目标检测丢失时的</a:t>
            </a:r>
            <a:r>
              <a:rPr lang="en-US" altLang="zh-CN" sz="1300">
                <a:solidFill>
                  <a:srgbClr val="FF0000"/>
                </a:solidFill>
                <a:sym typeface="+mn-ea"/>
              </a:rPr>
              <a:t>dist2+iou+descriptor</a:t>
            </a:r>
            <a:r>
              <a:rPr lang="zh-CN" altLang="en-US" sz="1300">
                <a:solidFill>
                  <a:srgbClr val="FF0000"/>
                </a:solidFill>
                <a:sym typeface="+mn-ea"/>
              </a:rPr>
              <a:t>联合匹配矫正</a:t>
            </a:r>
            <a:r>
              <a:rPr lang="en-US" altLang="zh-CN" sz="1300">
                <a:sym typeface="+mn-ea"/>
              </a:rPr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if (detections.size() &lt; target_person_num)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{...}</a:t>
            </a:r>
            <a:endParaRPr lang="zh-CN" altLang="en-US"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 b="1"/>
              <a:t>VS project explains</a:t>
            </a:r>
            <a:r>
              <a:rPr lang="zh-CN" altLang="en-US" sz="1300" b="1"/>
              <a:t>：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  <a:sym typeface="+mn-ea"/>
              </a:rPr>
              <a:t>main.cpp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  <a:sym typeface="+mn-ea"/>
              </a:rPr>
              <a:t>int main_work(int argc, char **argv)</a:t>
            </a:r>
            <a:endParaRPr lang="en-US" altLang="zh-CN" sz="13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REID</a:t>
            </a:r>
            <a:r>
              <a:rPr lang="zh-CN" altLang="en-US" sz="1300"/>
              <a:t>跟踪</a:t>
            </a:r>
            <a:endParaRPr lang="zh-CN" altLang="en-US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300"/>
              <a:t>tracker-&gt;Process(frame, detections, cur_timestamp);</a:t>
            </a:r>
            <a:endParaRPr lang="zh-CN" altLang="en-US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300"/>
              <a:t>绘制目标运动轨迹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frame = tracker-&gt;DrawActiveTracks(frame);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CreatePedestrianTracker()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300"/>
              <a:t>定义</a:t>
            </a:r>
            <a:r>
              <a:rPr lang="en-US" altLang="zh-CN" sz="1300"/>
              <a:t>descriptor_fast</a:t>
            </a:r>
            <a:r>
              <a:rPr lang="zh-CN" altLang="en-US" sz="1300"/>
              <a:t>的</a:t>
            </a:r>
            <a:r>
              <a:rPr lang="en-US" altLang="zh-CN" sz="1300"/>
              <a:t>size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std::shared_ptr&lt;IImageDescriptor&gt; descriptor_fast = std::make_shared&lt;ResizedImageDescriptor&gt;(cv::Size(16, 32), cv::InterpolationFlags::INTER_LINEAR);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tracker.cpp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300"/>
              <a:t>计算亲和力（目标匹配矩阵值），但里面的</a:t>
            </a:r>
            <a:r>
              <a:rPr lang="en-US" altLang="zh-CN" sz="1300"/>
              <a:t>return 0</a:t>
            </a:r>
            <a:r>
              <a:rPr lang="zh-CN" altLang="en-US" sz="1300"/>
              <a:t>会带来一些问题（已规避）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float PedestrianTracker::AffinityFast()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300"/>
              <a:t>计算网络特征的亲和力</a:t>
            </a:r>
            <a:endParaRPr lang="zh-CN" altLang="en-US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float PedestrianTracker::AffinityStrong()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void PedestrianTracker::Process()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300"/>
              <a:t>是否使用网络计算特征</a:t>
            </a:r>
            <a:endParaRPr lang="zh-CN" altLang="en-US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300"/>
              <a:t>ComputeFastDesciptors(frame, detections, &amp;descriptors_fast);</a:t>
            </a:r>
            <a:endParaRPr lang="zh-CN" altLang="en-US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ComputeStrongDesciptors(frame, detections, &amp;descriptors_fast);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core.hpp</a:t>
            </a:r>
            <a:endParaRPr lang="zh-CN" altLang="en-US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 </a:t>
            </a:r>
            <a:r>
              <a:rPr lang="zh-CN" altLang="en-US" sz="1300"/>
              <a:t>增加</a:t>
            </a:r>
            <a:r>
              <a:rPr lang="en-US" altLang="zh-CN" sz="1300"/>
              <a:t>detections</a:t>
            </a:r>
            <a:r>
              <a:rPr lang="zh-CN" altLang="en-US" sz="1300"/>
              <a:t>的属性，用于修改输入网络的</a:t>
            </a:r>
            <a:r>
              <a:rPr lang="en-US" altLang="zh-CN" sz="1300"/>
              <a:t>Rect</a:t>
            </a:r>
            <a:r>
              <a:rPr lang="zh-CN" altLang="en-US" sz="1300"/>
              <a:t>，获得更准确的描述子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struct TrackedObject{}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 b="1"/>
              <a:t>VS project </a:t>
            </a:r>
            <a:r>
              <a:rPr lang="en-US" altLang="zh-CN" sz="1300" b="1">
                <a:sym typeface="+mn-ea"/>
              </a:rPr>
              <a:t>explains</a:t>
            </a:r>
            <a:r>
              <a:rPr lang="zh-CN" altLang="en-US" sz="1300" b="1"/>
              <a:t>：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tracker.cpp</a:t>
            </a:r>
            <a:endParaRPr lang="en-US" altLang="zh-CN" sz="13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void PedestrianTracker::AppendToTrack()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300"/>
              <a:t>修改</a:t>
            </a:r>
            <a:r>
              <a:rPr lang="en-US" altLang="zh-CN" sz="1300"/>
              <a:t>tracker</a:t>
            </a:r>
            <a:r>
              <a:rPr lang="zh-CN" altLang="en-US" sz="1300"/>
              <a:t>中的</a:t>
            </a:r>
            <a:r>
              <a:rPr lang="en-US" altLang="zh-CN" sz="1300"/>
              <a:t>descriptor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cur_track.descriptor_fast = 0.05 * descriptor_fast + 0.95 * cur_track.descriptor_fast;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6574155" y="850900"/>
            <a:ext cx="2129790" cy="43434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Openpose Detector</a:t>
            </a:r>
            <a:endParaRPr lang="en-US" altLang="zh-CN" sz="1600"/>
          </a:p>
        </p:txBody>
      </p:sp>
      <p:sp>
        <p:nvSpPr>
          <p:cNvPr id="6" name="圆角矩形 5"/>
          <p:cNvSpPr/>
          <p:nvPr/>
        </p:nvSpPr>
        <p:spPr>
          <a:xfrm>
            <a:off x="7047865" y="2146935"/>
            <a:ext cx="1179195" cy="43434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OSNet</a:t>
            </a:r>
            <a:endParaRPr lang="en-US" altLang="zh-CN" sz="1600"/>
          </a:p>
        </p:txBody>
      </p:sp>
      <p:sp>
        <p:nvSpPr>
          <p:cNvPr id="7" name="圆角矩形 6"/>
          <p:cNvSpPr/>
          <p:nvPr/>
        </p:nvSpPr>
        <p:spPr>
          <a:xfrm>
            <a:off x="6953250" y="233680"/>
            <a:ext cx="1368425" cy="4343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Frame In</a:t>
            </a:r>
            <a:endParaRPr lang="en-US" sz="1600"/>
          </a:p>
        </p:txBody>
      </p:sp>
      <p:sp>
        <p:nvSpPr>
          <p:cNvPr id="9" name="平行四边形 8"/>
          <p:cNvSpPr/>
          <p:nvPr/>
        </p:nvSpPr>
        <p:spPr>
          <a:xfrm>
            <a:off x="6696075" y="1492250"/>
            <a:ext cx="1885950" cy="447675"/>
          </a:xfrm>
          <a:prstGeom prst="parallelogram">
            <a:avLst>
              <a:gd name="adj" fmla="val 3985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Detections</a:t>
            </a:r>
            <a:endParaRPr lang="en-US" altLang="zh-CN" sz="1600">
              <a:sym typeface="+mn-ea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6646545" y="2764790"/>
            <a:ext cx="1981200" cy="447675"/>
          </a:xfrm>
          <a:prstGeom prst="parallelogram">
            <a:avLst>
              <a:gd name="adj" fmla="val 3985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Desciptors</a:t>
            </a:r>
            <a:endParaRPr lang="en-US" altLang="zh-CN" sz="1600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648450" y="4562475"/>
            <a:ext cx="1981200" cy="4476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Trackers</a:t>
            </a:r>
            <a:endParaRPr lang="en-US" altLang="zh-CN" sz="16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2"/>
            <a:endCxn id="4" idx="0"/>
          </p:cNvCxnSpPr>
          <p:nvPr/>
        </p:nvCxnSpPr>
        <p:spPr>
          <a:xfrm>
            <a:off x="7637780" y="668020"/>
            <a:ext cx="1270" cy="18288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9" idx="0"/>
          </p:cNvCxnSpPr>
          <p:nvPr/>
        </p:nvCxnSpPr>
        <p:spPr>
          <a:xfrm>
            <a:off x="7639050" y="1285240"/>
            <a:ext cx="0" cy="207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4"/>
            <a:endCxn id="6" idx="0"/>
          </p:cNvCxnSpPr>
          <p:nvPr/>
        </p:nvCxnSpPr>
        <p:spPr>
          <a:xfrm flipH="1">
            <a:off x="7637780" y="1939925"/>
            <a:ext cx="1270" cy="207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10" idx="0"/>
          </p:cNvCxnSpPr>
          <p:nvPr/>
        </p:nvCxnSpPr>
        <p:spPr>
          <a:xfrm flipH="1">
            <a:off x="7637145" y="2581275"/>
            <a:ext cx="635" cy="18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4"/>
            <a:endCxn id="12" idx="0"/>
          </p:cNvCxnSpPr>
          <p:nvPr/>
        </p:nvCxnSpPr>
        <p:spPr>
          <a:xfrm>
            <a:off x="7637145" y="3212465"/>
            <a:ext cx="1905" cy="16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10800000">
            <a:off x="3756025" y="1057910"/>
            <a:ext cx="2413000" cy="2660650"/>
          </a:xfrm>
          <a:prstGeom prst="bentConnector4">
            <a:avLst>
              <a:gd name="adj1" fmla="val 1631"/>
              <a:gd name="adj2" fmla="val 1089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166110" y="1057910"/>
            <a:ext cx="1179195" cy="43434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IOU</a:t>
            </a:r>
            <a:endParaRPr lang="en-US" altLang="zh-CN" sz="1600"/>
          </a:p>
        </p:txBody>
      </p:sp>
      <p:sp>
        <p:nvSpPr>
          <p:cNvPr id="23" name="平行四边形 22"/>
          <p:cNvSpPr/>
          <p:nvPr/>
        </p:nvSpPr>
        <p:spPr>
          <a:xfrm>
            <a:off x="1046480" y="1988820"/>
            <a:ext cx="2221865" cy="447675"/>
          </a:xfrm>
          <a:prstGeom prst="parallelogram">
            <a:avLst>
              <a:gd name="adj" fmla="val 39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Adjacent Target</a:t>
            </a:r>
            <a:endParaRPr lang="en-US" altLang="zh-CN" sz="1600">
              <a:sym typeface="+mn-ea"/>
            </a:endParaRPr>
          </a:p>
        </p:txBody>
      </p:sp>
      <p:cxnSp>
        <p:nvCxnSpPr>
          <p:cNvPr id="25" name="肘形连接符 24"/>
          <p:cNvCxnSpPr>
            <a:stCxn id="22" idx="2"/>
            <a:endCxn id="23" idx="0"/>
          </p:cNvCxnSpPr>
          <p:nvPr/>
        </p:nvCxnSpPr>
        <p:spPr>
          <a:xfrm rot="5400000">
            <a:off x="2708593" y="941388"/>
            <a:ext cx="496570" cy="1598295"/>
          </a:xfrm>
          <a:prstGeom prst="bentConnector3">
            <a:avLst>
              <a:gd name="adj1" fmla="val 499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2"/>
            <a:endCxn id="27" idx="0"/>
          </p:cNvCxnSpPr>
          <p:nvPr/>
        </p:nvCxnSpPr>
        <p:spPr>
          <a:xfrm rot="5400000" flipV="1">
            <a:off x="3723005" y="1525270"/>
            <a:ext cx="1272540" cy="1206500"/>
          </a:xfrm>
          <a:prstGeom prst="bentConnector3">
            <a:avLst>
              <a:gd name="adj1" fmla="val 193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平行四边形 26"/>
          <p:cNvSpPr/>
          <p:nvPr/>
        </p:nvSpPr>
        <p:spPr>
          <a:xfrm>
            <a:off x="3839845" y="2764790"/>
            <a:ext cx="2244725" cy="447675"/>
          </a:xfrm>
          <a:prstGeom prst="parallelogram">
            <a:avLst>
              <a:gd name="adj" fmla="val 39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Detached Target</a:t>
            </a:r>
            <a:endParaRPr lang="en-US" altLang="zh-CN" sz="1600">
              <a:sym typeface="+mn-ea"/>
            </a:endParaRPr>
          </a:p>
        </p:txBody>
      </p:sp>
      <p:cxnSp>
        <p:nvCxnSpPr>
          <p:cNvPr id="29" name="直接箭头连接符 28"/>
          <p:cNvCxnSpPr>
            <a:stCxn id="27" idx="2"/>
            <a:endCxn id="10" idx="5"/>
          </p:cNvCxnSpPr>
          <p:nvPr/>
        </p:nvCxnSpPr>
        <p:spPr>
          <a:xfrm>
            <a:off x="5995670" y="2988945"/>
            <a:ext cx="73977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/>
        </p:nvSpPr>
        <p:spPr>
          <a:xfrm>
            <a:off x="9472295" y="2765425"/>
            <a:ext cx="1981200" cy="447675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Desciptor Match</a:t>
            </a:r>
            <a:endParaRPr lang="en-US" altLang="zh-CN" sz="1600">
              <a:sym typeface="+mn-ea"/>
            </a:endParaRPr>
          </a:p>
        </p:txBody>
      </p:sp>
      <p:cxnSp>
        <p:nvCxnSpPr>
          <p:cNvPr id="31" name="直接箭头连接符 30"/>
          <p:cNvCxnSpPr>
            <a:stCxn id="10" idx="2"/>
            <a:endCxn id="30" idx="5"/>
          </p:cNvCxnSpPr>
          <p:nvPr/>
        </p:nvCxnSpPr>
        <p:spPr>
          <a:xfrm>
            <a:off x="8538845" y="2988945"/>
            <a:ext cx="933450" cy="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0" idx="3"/>
            <a:endCxn id="11" idx="0"/>
          </p:cNvCxnSpPr>
          <p:nvPr/>
        </p:nvCxnSpPr>
        <p:spPr>
          <a:xfrm rot="5400000">
            <a:off x="8376285" y="2475865"/>
            <a:ext cx="1349375" cy="2823845"/>
          </a:xfrm>
          <a:prstGeom prst="bentConnector3">
            <a:avLst>
              <a:gd name="adj1" fmla="val 806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平行四边形 32"/>
          <p:cNvSpPr/>
          <p:nvPr/>
        </p:nvSpPr>
        <p:spPr>
          <a:xfrm>
            <a:off x="1091565" y="2659380"/>
            <a:ext cx="2132330" cy="575310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Rect Dist2 + </a:t>
            </a:r>
            <a:endParaRPr lang="en-US" altLang="zh-CN" sz="1600">
              <a:sym typeface="+mn-ea"/>
            </a:endParaRPr>
          </a:p>
          <a:p>
            <a:pPr algn="ctr"/>
            <a:r>
              <a:rPr lang="en-US" altLang="zh-CN" sz="1600">
                <a:sym typeface="+mn-ea"/>
              </a:rPr>
              <a:t>OSNet Desciptor</a:t>
            </a:r>
            <a:endParaRPr lang="en-US" altLang="zh-CN" sz="1600"/>
          </a:p>
        </p:txBody>
      </p:sp>
      <p:cxnSp>
        <p:nvCxnSpPr>
          <p:cNvPr id="34" name="直接箭头连接符 33"/>
          <p:cNvCxnSpPr>
            <a:stCxn id="23" idx="4"/>
            <a:endCxn id="33" idx="0"/>
          </p:cNvCxnSpPr>
          <p:nvPr/>
        </p:nvCxnSpPr>
        <p:spPr>
          <a:xfrm>
            <a:off x="2157730" y="2447925"/>
            <a:ext cx="0" cy="222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平行四边形 34"/>
          <p:cNvSpPr/>
          <p:nvPr/>
        </p:nvSpPr>
        <p:spPr>
          <a:xfrm>
            <a:off x="986790" y="3457575"/>
            <a:ext cx="2341880" cy="621665"/>
          </a:xfrm>
          <a:prstGeom prst="parallelogram">
            <a:avLst>
              <a:gd name="adj" fmla="val 39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Dist Match + </a:t>
            </a:r>
            <a:endParaRPr lang="en-US" altLang="zh-CN" sz="1600">
              <a:sym typeface="+mn-ea"/>
            </a:endParaRPr>
          </a:p>
          <a:p>
            <a:pPr algn="ctr"/>
            <a:r>
              <a:rPr lang="en-US" altLang="zh-CN" sz="1600">
                <a:sym typeface="+mn-ea"/>
              </a:rPr>
              <a:t>Desciptor Match</a:t>
            </a:r>
            <a:endParaRPr lang="en-US" altLang="zh-CN" sz="1600">
              <a:sym typeface="+mn-ea"/>
            </a:endParaRPr>
          </a:p>
        </p:txBody>
      </p:sp>
      <p:cxnSp>
        <p:nvCxnSpPr>
          <p:cNvPr id="36" name="直接箭头连接符 35"/>
          <p:cNvCxnSpPr>
            <a:stCxn id="33" idx="3"/>
            <a:endCxn id="35" idx="0"/>
          </p:cNvCxnSpPr>
          <p:nvPr/>
        </p:nvCxnSpPr>
        <p:spPr>
          <a:xfrm>
            <a:off x="2157730" y="3246120"/>
            <a:ext cx="0" cy="222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5" idx="4"/>
            <a:endCxn id="37" idx="0"/>
          </p:cNvCxnSpPr>
          <p:nvPr/>
        </p:nvCxnSpPr>
        <p:spPr>
          <a:xfrm>
            <a:off x="2157730" y="4079240"/>
            <a:ext cx="0" cy="172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7" idx="1"/>
            <a:endCxn id="2" idx="0"/>
          </p:cNvCxnSpPr>
          <p:nvPr/>
        </p:nvCxnSpPr>
        <p:spPr>
          <a:xfrm rot="10800000" flipH="1" flipV="1">
            <a:off x="443865" y="4631055"/>
            <a:ext cx="354330" cy="1095375"/>
          </a:xfrm>
          <a:prstGeom prst="bentConnector4">
            <a:avLst>
              <a:gd name="adj1" fmla="val -56272"/>
              <a:gd name="adj2" fmla="val 67304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68300" y="4251960"/>
            <a:ext cx="3628390" cy="758190"/>
            <a:chOff x="580" y="6696"/>
            <a:chExt cx="5714" cy="1194"/>
          </a:xfrm>
        </p:grpSpPr>
        <p:grpSp>
          <p:nvGrpSpPr>
            <p:cNvPr id="41" name="组合 40"/>
            <p:cNvGrpSpPr/>
            <p:nvPr/>
          </p:nvGrpSpPr>
          <p:grpSpPr>
            <a:xfrm>
              <a:off x="580" y="6696"/>
              <a:ext cx="5517" cy="1194"/>
              <a:chOff x="580" y="6696"/>
              <a:chExt cx="5517" cy="1194"/>
            </a:xfrm>
          </p:grpSpPr>
          <p:sp>
            <p:nvSpPr>
              <p:cNvPr id="37" name="流程图: 决策 36"/>
              <p:cNvSpPr/>
              <p:nvPr/>
            </p:nvSpPr>
            <p:spPr>
              <a:xfrm>
                <a:off x="699" y="6696"/>
                <a:ext cx="5398" cy="119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ym typeface="+mn-ea"/>
                  </a:rPr>
                  <a:t>Dist Match == </a:t>
                </a:r>
                <a:endParaRPr lang="en-US" altLang="zh-CN" sz="1600">
                  <a:sym typeface="+mn-ea"/>
                </a:endParaRPr>
              </a:p>
              <a:p>
                <a:pPr algn="ctr"/>
                <a:r>
                  <a:rPr lang="en-US" altLang="zh-CN" sz="1600">
                    <a:sym typeface="+mn-ea"/>
                  </a:rPr>
                  <a:t>Desciptor Match</a:t>
                </a:r>
                <a:endParaRPr lang="en-US" altLang="zh-CN" sz="160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580" y="6786"/>
                <a:ext cx="44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solidFill>
                      <a:srgbClr val="0070C0"/>
                    </a:solidFill>
                  </a:rPr>
                  <a:t>Y</a:t>
                </a:r>
                <a:endParaRPr lang="en-US" altLang="zh-CN" sz="160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5800" y="6749"/>
              <a:ext cx="49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>
                  <a:solidFill>
                    <a:srgbClr val="0070C0"/>
                  </a:solidFill>
                </a:rPr>
                <a:t>N</a:t>
              </a:r>
              <a:endParaRPr lang="en-US" altLang="zh-CN" sz="1600">
                <a:solidFill>
                  <a:srgbClr val="0070C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094730" y="3350260"/>
            <a:ext cx="3059430" cy="706755"/>
            <a:chOff x="9598" y="5276"/>
            <a:chExt cx="4818" cy="1113"/>
          </a:xfrm>
        </p:grpSpPr>
        <p:grpSp>
          <p:nvGrpSpPr>
            <p:cNvPr id="28" name="组合 27"/>
            <p:cNvGrpSpPr/>
            <p:nvPr/>
          </p:nvGrpSpPr>
          <p:grpSpPr>
            <a:xfrm>
              <a:off x="9598" y="5323"/>
              <a:ext cx="4747" cy="1066"/>
              <a:chOff x="7171" y="5304"/>
              <a:chExt cx="4747" cy="1066"/>
            </a:xfrm>
          </p:grpSpPr>
          <p:sp>
            <p:nvSpPr>
              <p:cNvPr id="12" name="流程图: 决策 11"/>
              <p:cNvSpPr/>
              <p:nvPr/>
            </p:nvSpPr>
            <p:spPr>
              <a:xfrm>
                <a:off x="7288" y="5304"/>
                <a:ext cx="4630" cy="1066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#Detections &lt; #Trackers</a:t>
                </a:r>
                <a:endParaRPr lang="en-US" altLang="zh-CN" sz="160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7171" y="5340"/>
                <a:ext cx="44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solidFill>
                      <a:srgbClr val="0070C0"/>
                    </a:solidFill>
                  </a:rPr>
                  <a:t>Y</a:t>
                </a:r>
                <a:endParaRPr lang="en-US" altLang="zh-CN" sz="160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13922" y="5276"/>
              <a:ext cx="49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>
                  <a:solidFill>
                    <a:srgbClr val="0070C0"/>
                  </a:solidFill>
                </a:rPr>
                <a:t>N</a:t>
              </a:r>
              <a:endParaRPr lang="en-US" altLang="zh-CN" sz="1600">
                <a:solidFill>
                  <a:srgbClr val="0070C0"/>
                </a:solidFill>
              </a:endParaRPr>
            </a:p>
          </p:txBody>
        </p:sp>
      </p:grpSp>
      <p:cxnSp>
        <p:nvCxnSpPr>
          <p:cNvPr id="44" name="肘形连接符 43"/>
          <p:cNvCxnSpPr>
            <a:stCxn id="12" idx="3"/>
            <a:endCxn id="30" idx="5"/>
          </p:cNvCxnSpPr>
          <p:nvPr/>
        </p:nvCxnSpPr>
        <p:spPr>
          <a:xfrm flipV="1">
            <a:off x="9109075" y="2989580"/>
            <a:ext cx="363220" cy="7289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3832225" y="3769995"/>
            <a:ext cx="2084070" cy="447675"/>
          </a:xfrm>
          <a:prstGeom prst="parallelogram">
            <a:avLst>
              <a:gd name="adj" fmla="val 39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Trackers IOU</a:t>
            </a:r>
            <a:endParaRPr lang="en-US" altLang="zh-CN" sz="1600">
              <a:sym typeface="+mn-ea"/>
            </a:endParaRPr>
          </a:p>
        </p:txBody>
      </p:sp>
      <p:cxnSp>
        <p:nvCxnSpPr>
          <p:cNvPr id="46" name="肘形连接符 45"/>
          <p:cNvCxnSpPr>
            <a:stCxn id="22" idx="2"/>
            <a:endCxn id="45" idx="0"/>
          </p:cNvCxnSpPr>
          <p:nvPr/>
        </p:nvCxnSpPr>
        <p:spPr>
          <a:xfrm rot="5400000" flipV="1">
            <a:off x="3176270" y="2072005"/>
            <a:ext cx="2277745" cy="1118235"/>
          </a:xfrm>
          <a:prstGeom prst="bentConnector3">
            <a:avLst>
              <a:gd name="adj1" fmla="val 858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平行四边形 46"/>
          <p:cNvSpPr/>
          <p:nvPr/>
        </p:nvSpPr>
        <p:spPr>
          <a:xfrm>
            <a:off x="1871345" y="5726430"/>
            <a:ext cx="1294765" cy="471805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Dist Match</a:t>
            </a:r>
            <a:endParaRPr lang="en-US" altLang="zh-CN" sz="1600">
              <a:sym typeface="+mn-ea"/>
            </a:endParaRPr>
          </a:p>
        </p:txBody>
      </p:sp>
      <p:cxnSp>
        <p:nvCxnSpPr>
          <p:cNvPr id="48" name="肘形连接符 47"/>
          <p:cNvCxnSpPr>
            <a:stCxn id="37" idx="3"/>
            <a:endCxn id="56" idx="0"/>
          </p:cNvCxnSpPr>
          <p:nvPr/>
        </p:nvCxnSpPr>
        <p:spPr>
          <a:xfrm>
            <a:off x="3871595" y="4631055"/>
            <a:ext cx="337820" cy="130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3051717" y="4761230"/>
            <a:ext cx="2300230" cy="1437005"/>
            <a:chOff x="403" y="6696"/>
            <a:chExt cx="5952" cy="1194"/>
          </a:xfrm>
        </p:grpSpPr>
        <p:grpSp>
          <p:nvGrpSpPr>
            <p:cNvPr id="55" name="组合 54"/>
            <p:cNvGrpSpPr/>
            <p:nvPr/>
          </p:nvGrpSpPr>
          <p:grpSpPr>
            <a:xfrm>
              <a:off x="403" y="6696"/>
              <a:ext cx="5694" cy="1194"/>
              <a:chOff x="403" y="6696"/>
              <a:chExt cx="5694" cy="1194"/>
            </a:xfrm>
          </p:grpSpPr>
          <p:sp>
            <p:nvSpPr>
              <p:cNvPr id="56" name="流程图: 决策 55"/>
              <p:cNvSpPr/>
              <p:nvPr/>
            </p:nvSpPr>
            <p:spPr>
              <a:xfrm>
                <a:off x="699" y="6696"/>
                <a:ext cx="5398" cy="119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ym typeface="+mn-ea"/>
                  </a:rPr>
                  <a:t>Max IOU &lt; 0.8 &amp;&amp; Desciptor Loss &lt; 0.2</a:t>
                </a:r>
                <a:endParaRPr lang="en-US" altLang="zh-CN" sz="160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403" y="7013"/>
                <a:ext cx="961" cy="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solidFill>
                      <a:srgbClr val="0070C0"/>
                    </a:solidFill>
                  </a:rPr>
                  <a:t>Y</a:t>
                </a:r>
                <a:endParaRPr lang="en-US" altLang="zh-CN" sz="160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5348" y="7013"/>
              <a:ext cx="1007" cy="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rgbClr val="0070C0"/>
                  </a:solidFill>
                </a:rPr>
                <a:t>N</a:t>
              </a:r>
              <a:endParaRPr lang="en-US" altLang="zh-CN" sz="1600">
                <a:solidFill>
                  <a:srgbClr val="0070C0"/>
                </a:solidFill>
              </a:endParaRPr>
            </a:p>
          </p:txBody>
        </p:sp>
      </p:grpSp>
      <p:cxnSp>
        <p:nvCxnSpPr>
          <p:cNvPr id="59" name="肘形连接符 58"/>
          <p:cNvCxnSpPr>
            <a:stCxn id="56" idx="1"/>
            <a:endCxn id="47" idx="0"/>
          </p:cNvCxnSpPr>
          <p:nvPr/>
        </p:nvCxnSpPr>
        <p:spPr>
          <a:xfrm rot="10800000" flipV="1">
            <a:off x="2519045" y="5480050"/>
            <a:ext cx="647065" cy="2463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45" idx="4"/>
            <a:endCxn id="56" idx="0"/>
          </p:cNvCxnSpPr>
          <p:nvPr/>
        </p:nvCxnSpPr>
        <p:spPr>
          <a:xfrm rot="5400000">
            <a:off x="4270058" y="4157028"/>
            <a:ext cx="543560" cy="664845"/>
          </a:xfrm>
          <a:prstGeom prst="bentConnector3">
            <a:avLst>
              <a:gd name="adj1" fmla="val 753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平行四边形 60"/>
          <p:cNvSpPr/>
          <p:nvPr/>
        </p:nvSpPr>
        <p:spPr>
          <a:xfrm>
            <a:off x="5124450" y="5726430"/>
            <a:ext cx="1943100" cy="471805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Desciptor Match</a:t>
            </a:r>
            <a:endParaRPr lang="en-US" altLang="zh-CN" sz="1600">
              <a:sym typeface="+mn-ea"/>
            </a:endParaRPr>
          </a:p>
        </p:txBody>
      </p:sp>
      <p:cxnSp>
        <p:nvCxnSpPr>
          <p:cNvPr id="62" name="肘形连接符 61"/>
          <p:cNvCxnSpPr>
            <a:stCxn id="56" idx="3"/>
            <a:endCxn id="61" idx="0"/>
          </p:cNvCxnSpPr>
          <p:nvPr/>
        </p:nvCxnSpPr>
        <p:spPr>
          <a:xfrm>
            <a:off x="5252085" y="5480050"/>
            <a:ext cx="843915" cy="2463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47" idx="3"/>
            <a:endCxn id="11" idx="2"/>
          </p:cNvCxnSpPr>
          <p:nvPr/>
        </p:nvCxnSpPr>
        <p:spPr>
          <a:xfrm rot="5400000" flipH="1" flipV="1">
            <a:off x="4485005" y="3044190"/>
            <a:ext cx="1188085" cy="5120005"/>
          </a:xfrm>
          <a:prstGeom prst="bentConnector3">
            <a:avLst>
              <a:gd name="adj1" fmla="val -200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1" idx="3"/>
            <a:endCxn id="11" idx="2"/>
          </p:cNvCxnSpPr>
          <p:nvPr/>
        </p:nvCxnSpPr>
        <p:spPr>
          <a:xfrm rot="5400000" flipH="1" flipV="1">
            <a:off x="6273483" y="4832668"/>
            <a:ext cx="1188085" cy="1543050"/>
          </a:xfrm>
          <a:prstGeom prst="bentConnector3">
            <a:avLst>
              <a:gd name="adj1" fmla="val -2001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/>
          <p:cNvSpPr/>
          <p:nvPr/>
        </p:nvSpPr>
        <p:spPr>
          <a:xfrm>
            <a:off x="104775" y="5726430"/>
            <a:ext cx="1386840" cy="471805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Joint Match</a:t>
            </a:r>
            <a:endParaRPr lang="en-US" altLang="zh-CN" sz="1600">
              <a:sym typeface="+mn-ea"/>
            </a:endParaRPr>
          </a:p>
        </p:txBody>
      </p:sp>
      <p:cxnSp>
        <p:nvCxnSpPr>
          <p:cNvPr id="3" name="肘形连接符 2"/>
          <p:cNvCxnSpPr>
            <a:stCxn id="2" idx="3"/>
            <a:endCxn id="11" idx="2"/>
          </p:cNvCxnSpPr>
          <p:nvPr/>
        </p:nvCxnSpPr>
        <p:spPr>
          <a:xfrm rot="5400000" flipH="1" flipV="1">
            <a:off x="3624580" y="2183765"/>
            <a:ext cx="1188085" cy="6840855"/>
          </a:xfrm>
          <a:prstGeom prst="bentConnector3">
            <a:avLst>
              <a:gd name="adj1" fmla="val -200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 b="1"/>
              <a:t>model change</a:t>
            </a:r>
            <a:r>
              <a:rPr lang="zh-CN" altLang="en-US" sz="1400" b="1"/>
              <a:t>：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1. pth to onnx</a:t>
            </a:r>
            <a:r>
              <a:rPr lang="zh-CN" altLang="en-US" sz="1400"/>
              <a:t>：修改下述部分变量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  line 20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ChangetoONNX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转换网络开关，若为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需要改为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True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  line 482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state_dict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待转换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pth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网络，</a:t>
            </a:r>
            <a:r>
              <a:rPr lang="zh-CN" altLang="en-US" sz="1400">
                <a:solidFill>
                  <a:srgbClr val="00B050"/>
                </a:solidFill>
                <a:sym typeface="+mn-ea"/>
              </a:rPr>
              <a:t>相对路径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line 490&amp;&amp;498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与</a:t>
            </a:r>
            <a:r>
              <a:rPr lang="zh-CN" altLang="en-US" sz="1400">
                <a:solidFill>
                  <a:srgbClr val="00B050"/>
                </a:solidFill>
                <a:sym typeface="+mn-ea"/>
              </a:rPr>
              <a:t>网络输入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一致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line 511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torch.onnx.export(*, *, this, ...)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待输出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onnx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网络，</a:t>
            </a:r>
            <a:r>
              <a:rPr lang="zh-CN" altLang="en-US" sz="1400">
                <a:solidFill>
                  <a:srgbClr val="00B050"/>
                </a:solidFill>
                <a:sym typeface="+mn-ea"/>
              </a:rPr>
              <a:t>相对路径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line 521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onnx_model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待测试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onnx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网络，</a:t>
            </a:r>
            <a:r>
              <a:rPr lang="zh-CN" altLang="en-US" sz="1400">
                <a:solidFill>
                  <a:srgbClr val="00B050"/>
                </a:solidFill>
                <a:sym typeface="+mn-ea"/>
              </a:rPr>
              <a:t>相对路径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run pth2onnx.py</a:t>
            </a:r>
            <a:endParaRPr lang="en-US" altLang="zh-CN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2. onnx to ir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：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运行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OpenVINO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的配置批处理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"C:\Program Files (x86)\IntelSWTools\openvino_2019.3.334\bin\setupvars.bat"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运行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OpenVINO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mo.py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转换模型（均为绝对路径）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python "C:\Program Files (x86)\IntelSWTools\openvino_2019.3.334\deployment_tools\model_optimizer\mo.py" --input_model "E:\chLi\openvino-person-reid\models\osnet_x0_25_msmt17_combineall_256x128_amsgrad_ep150_stp60_lr0.0015_b64_fb10_softmax_labelsmooth_flip_jitter.onnx" --input_shape "(1,3,256,128)"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生成模型位置默认在C:\Windows\System32（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.xml, .bin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 b="1">
                <a:sym typeface="+mn-ea"/>
              </a:rPr>
              <a:t>before use VS project outside of Demos.sln</a:t>
            </a:r>
            <a:r>
              <a:rPr lang="zh-CN" altLang="en-US" sz="1400" b="1">
                <a:sym typeface="+mn-ea"/>
              </a:rPr>
              <a:t>：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1. </a:t>
            </a:r>
            <a:r>
              <a:rPr lang="zh-CN" altLang="en-US" sz="1400">
                <a:sym typeface="+mn-ea"/>
              </a:rPr>
              <a:t>安装</a:t>
            </a:r>
            <a:r>
              <a:rPr lang="en-US" altLang="zh-CN" sz="1400">
                <a:sym typeface="+mn-ea"/>
              </a:rPr>
              <a:t>OpenVINO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2. </a:t>
            </a:r>
            <a:r>
              <a:rPr lang="zh-CN" altLang="en-US" sz="1400">
                <a:sym typeface="+mn-ea"/>
              </a:rPr>
              <a:t>需要运行openvino_2019.3.334\deployment_tools\open_model_zoo\demos</a:t>
            </a:r>
            <a:r>
              <a:rPr lang="en-US" altLang="zh-CN" sz="1400">
                <a:sym typeface="+mn-ea"/>
              </a:rPr>
              <a:t>\build_demos_msvc.bat</a:t>
            </a:r>
            <a:r>
              <a:rPr lang="zh-CN" altLang="en-US" sz="1400">
                <a:sym typeface="+mn-ea"/>
              </a:rPr>
              <a:t>，生成全部</a:t>
            </a:r>
            <a:r>
              <a:rPr lang="en-US" altLang="zh-CN" sz="1400">
                <a:sym typeface="+mn-ea"/>
              </a:rPr>
              <a:t>demo</a:t>
            </a:r>
            <a:r>
              <a:rPr lang="zh-CN" altLang="en-US" sz="1400">
                <a:sym typeface="+mn-ea"/>
              </a:rPr>
              <a:t>的</a:t>
            </a:r>
            <a:r>
              <a:rPr lang="en-US" altLang="zh-CN" sz="1400">
                <a:sym typeface="+mn-ea"/>
              </a:rPr>
              <a:t>.sln</a:t>
            </a:r>
            <a:endParaRPr lang="en-US" altLang="zh-CN" sz="14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    生成位置在Documents\Intel\OpenVINO\omz_demos_build</a:t>
            </a:r>
            <a:r>
              <a:rPr lang="en-US" altLang="zh-CN" sz="1400">
                <a:sym typeface="+mn-ea"/>
              </a:rPr>
              <a:t>\Demos.sln</a:t>
            </a:r>
            <a:endParaRPr lang="en-US" altLang="zh-CN" sz="14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3. </a:t>
            </a:r>
            <a:r>
              <a:rPr lang="zh-CN" altLang="en-US" sz="1400">
                <a:sym typeface="+mn-ea"/>
              </a:rPr>
              <a:t>编译</a:t>
            </a:r>
            <a:r>
              <a:rPr lang="en-US" altLang="zh-CN" sz="1400">
                <a:sym typeface="+mn-ea"/>
              </a:rPr>
              <a:t>Demos.sln</a:t>
            </a:r>
            <a:r>
              <a:rPr lang="zh-CN" altLang="en-US" sz="1400">
                <a:sym typeface="+mn-ea"/>
              </a:rPr>
              <a:t>，设置为</a:t>
            </a:r>
            <a:r>
              <a:rPr lang="en-US" altLang="zh-CN" sz="1400">
                <a:sym typeface="+mn-ea"/>
              </a:rPr>
              <a:t>Release x64</a:t>
            </a:r>
            <a:r>
              <a:rPr lang="zh-CN" altLang="en-US" sz="1400">
                <a:sym typeface="+mn-ea"/>
              </a:rPr>
              <a:t>，右键</a:t>
            </a:r>
            <a:r>
              <a:rPr lang="en-US" altLang="zh-CN" sz="1400">
                <a:sym typeface="+mn-ea"/>
              </a:rPr>
              <a:t>ALL_BUILD</a:t>
            </a:r>
            <a:r>
              <a:rPr lang="zh-CN" altLang="en-US" sz="1400">
                <a:sym typeface="+mn-ea"/>
              </a:rPr>
              <a:t>编译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获得</a:t>
            </a:r>
            <a:r>
              <a:rPr lang="en-US" altLang="zh-CN" sz="1400">
                <a:sym typeface="+mn-ea"/>
              </a:rPr>
              <a:t>gflags</a:t>
            </a:r>
            <a:r>
              <a:rPr lang="zh-CN" altLang="en-US" sz="1400">
                <a:sym typeface="+mn-ea"/>
              </a:rPr>
              <a:t>库：Documents\Intel\OpenVINO\omz_demos_build\thirdparty\gflags\include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    获得</a:t>
            </a:r>
            <a:r>
              <a:rPr lang="en-US" altLang="zh-CN" sz="1400">
                <a:sym typeface="+mn-ea"/>
              </a:rPr>
              <a:t>cpu_extension.lib&amp;&amp;dll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Documents\Intel\OpenVINO\omz_demos_build\intel64\Release\cpu_extension.lib&amp;&amp;dll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    获得</a:t>
            </a:r>
            <a:r>
              <a:rPr lang="en-US" altLang="zh-CN" sz="1400">
                <a:sym typeface="+mn-ea"/>
              </a:rPr>
              <a:t>gfalgs</a:t>
            </a:r>
            <a:r>
              <a:rPr lang="zh-CN" altLang="en-US" sz="1400">
                <a:sym typeface="+mn-ea"/>
              </a:rPr>
              <a:t>的</a:t>
            </a:r>
            <a:r>
              <a:rPr lang="en-US" altLang="zh-CN" sz="1400">
                <a:sym typeface="+mn-ea"/>
              </a:rPr>
              <a:t>lib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Documents\Intel\OpenVINO\omz_demos_build\intel64\Release\gflags_nothreads_static.lib</a:t>
            </a:r>
            <a:endParaRPr lang="zh-CN" altLang="en-US" sz="1400">
              <a:solidFill>
                <a:srgbClr val="FFC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4. </a:t>
            </a:r>
            <a:r>
              <a:rPr lang="zh-CN" altLang="en-US" sz="1400">
                <a:sym typeface="+mn-ea"/>
              </a:rPr>
              <a:t>参照下面的</a:t>
            </a:r>
            <a:r>
              <a:rPr lang="en-US" altLang="zh-CN" sz="1400">
                <a:sym typeface="+mn-ea"/>
              </a:rPr>
              <a:t>slide</a:t>
            </a:r>
            <a:r>
              <a:rPr lang="zh-CN" altLang="en-US" sz="1400">
                <a:sym typeface="+mn-ea"/>
              </a:rPr>
              <a:t>修改项目配置，全部路径均改为自己的</a:t>
            </a:r>
            <a:r>
              <a:rPr lang="en-US" altLang="zh-CN" sz="1400">
                <a:sym typeface="+mn-ea"/>
              </a:rPr>
              <a:t>OpenVINO</a:t>
            </a:r>
            <a:r>
              <a:rPr lang="zh-CN" altLang="en-US" sz="1400">
                <a:sym typeface="+mn-ea"/>
              </a:rPr>
              <a:t>及对应文件的绝对路径，然后运行</a:t>
            </a:r>
            <a:r>
              <a:rPr lang="en-US" altLang="zh-CN" sz="1400">
                <a:sym typeface="+mn-ea"/>
              </a:rPr>
              <a:t>mytest</a:t>
            </a:r>
            <a:r>
              <a:rPr lang="zh-CN" altLang="en-US" sz="1400">
                <a:sym typeface="+mn-ea"/>
              </a:rPr>
              <a:t>项目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    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若有现成项目，则可仅修改红色部分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14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PS</a:t>
            </a:r>
            <a:r>
              <a:rPr lang="zh-CN" altLang="en-US" sz="1400">
                <a:sym typeface="+mn-ea"/>
              </a:rPr>
              <a:t>：若</a:t>
            </a:r>
            <a:r>
              <a:rPr lang="en-US" altLang="zh-CN" sz="1400">
                <a:sym typeface="+mn-ea"/>
              </a:rPr>
              <a:t>mytest</a:t>
            </a:r>
            <a:r>
              <a:rPr lang="zh-CN" altLang="en-US" sz="1400">
                <a:sym typeface="+mn-ea"/>
              </a:rPr>
              <a:t>项目报错不能运行，参照你们电脑中的</a:t>
            </a:r>
            <a:r>
              <a:rPr lang="en-US" altLang="zh-CN" sz="1400">
                <a:sym typeface="+mn-ea"/>
              </a:rPr>
              <a:t>Demos.sln</a:t>
            </a:r>
            <a:r>
              <a:rPr lang="zh-CN" altLang="en-US" sz="1400">
                <a:sym typeface="+mn-ea"/>
              </a:rPr>
              <a:t>中的</a:t>
            </a:r>
            <a:r>
              <a:rPr lang="en-US" altLang="zh-CN" sz="1400">
                <a:sym typeface="+mn-ea"/>
              </a:rPr>
              <a:t>pedestrian_tracker_demo</a:t>
            </a:r>
            <a:r>
              <a:rPr lang="zh-CN" altLang="en-US" sz="1400">
                <a:sym typeface="+mn-ea"/>
              </a:rPr>
              <a:t>的项目属性，全部修改一致的话一定可以运行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  PS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：：依赖的外部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dll ----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位置（在我电脑中；你的若没有则需要按上方说明生成一下）：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cpu_extension.dll</a:t>
            </a:r>
            <a:r>
              <a:rPr lang="en-US" altLang="zh-CN" sz="1400">
                <a:sym typeface="+mn-ea"/>
              </a:rPr>
              <a:t> ---- Documents\Intel\OpenVINO\omz_demos_build\intel64\Release\</a:t>
            </a:r>
            <a:endParaRPr lang="en-US" altLang="zh-CN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	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tbb.dll</a:t>
            </a:r>
            <a:r>
              <a:rPr lang="en-US" altLang="zh-CN" sz="1400">
                <a:sym typeface="+mn-ea"/>
              </a:rPr>
              <a:t> ---- C:\Program Files (x86)\IntelSWTools\openvino_2019.3.334\inference_engine\bin\intel64\Release\</a:t>
            </a:r>
            <a:endParaRPr lang="en-US" altLang="zh-CN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opencv_highgui412.dll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 &amp;&amp;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opencv_videoio412.dll</a:t>
            </a:r>
            <a:r>
              <a:rPr lang="en-US" altLang="zh-CN" sz="1400">
                <a:sym typeface="+mn-ea"/>
              </a:rPr>
              <a:t> &amp;&amp;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opencv_imgcodecs412.dll</a:t>
            </a:r>
            <a:r>
              <a:rPr lang="en-US" altLang="zh-CN" sz="1400">
                <a:sym typeface="+mn-ea"/>
              </a:rPr>
              <a:t> &amp;&amp;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opencv_core412.dll</a:t>
            </a:r>
            <a:r>
              <a:rPr lang="en-US" altLang="zh-CN" sz="1400">
                <a:sym typeface="+mn-ea"/>
              </a:rPr>
              <a:t> &amp;&amp;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opencv_imgproc412.dll</a:t>
            </a:r>
            <a:endParaRPr lang="en-US" altLang="zh-CN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	           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---- C:\Program Files (x86)\IntelSWTools\openvino_2019.3.334\opencv\bin\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现在上述依赖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dll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均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copy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到项目根目录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/dll_backup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系统环境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变量中需要增加C:\Program Files (x86)\IntelSWTools\openvino_2019.3.334\deployment_tools\inference_engine\bin\intel64\Release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		       C:\Program Files (x86)\IntelSWTools\openvino_2019.3.334\opencv\bin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 b="1"/>
              <a:t>VS project settings</a:t>
            </a:r>
            <a:r>
              <a:rPr lang="zh-CN" altLang="en-US" sz="1400" b="1"/>
              <a:t>：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常规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字符集--使用多字节字符集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全程序优化----无全程序优化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VC++目录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包含目录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$(VC_IncludePath)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$(WindowsSDK_IncludePath)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库目录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$(VC_LibraryPath_x64)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$(WindowsSDK_LibraryPath_x64)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$(NETFXKitsDir)Lib\um\x64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C/C++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常规--附加包含目录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rgbClr val="FF0000"/>
                </a:solidFill>
              </a:rPr>
              <a:t>C:\Program Files (x86)\IntelSWTools\openvino_2019.3.334</a:t>
            </a:r>
            <a:r>
              <a:rPr lang="en-US" altLang="zh-CN" sz="1400"/>
              <a:t>\deployment_tools\inference_engine\include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rgbClr val="FF0000"/>
                </a:solidFill>
              </a:rPr>
              <a:t>C:\Program Files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(x86)</a:t>
            </a:r>
            <a:r>
              <a:rPr lang="en-US" altLang="zh-CN" sz="1400">
                <a:solidFill>
                  <a:srgbClr val="FF0000"/>
                </a:solidFill>
              </a:rPr>
              <a:t>\IntelSWTools\openvino_2019.3.334</a:t>
            </a:r>
            <a:r>
              <a:rPr lang="en-US" altLang="zh-CN" sz="1400"/>
              <a:t>\deployment_tools\open_model_zoo\demos\common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rgbClr val="FF0000"/>
                </a:solidFill>
              </a:rPr>
              <a:t>C:\Program Files (x86)\IntelSWTools\openvino_2019.3.334</a:t>
            </a:r>
            <a:r>
              <a:rPr lang="en-US" altLang="zh-CN" sz="1400"/>
              <a:t>\deployment_tools\inference_engine\external\tbb\include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rgbClr val="FF0000"/>
                </a:solidFill>
              </a:rPr>
              <a:t>C:\Program Files (x86)\IntelSWTools\openvino_2019.3.334</a:t>
            </a:r>
            <a:r>
              <a:rPr lang="en-US" altLang="zh-CN" sz="1400"/>
              <a:t>\deployment_tools\inference_engine\src\extension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rgbClr val="FF0000"/>
                </a:solidFill>
              </a:rPr>
              <a:t>C:\Users\abaci-ff</a:t>
            </a:r>
            <a:r>
              <a:rPr lang="en-US" altLang="zh-CN" sz="1400">
                <a:solidFill>
                  <a:schemeClr val="tx1"/>
                </a:solidFill>
              </a:rPr>
              <a:t>\Documents\Intel\OpenVINO\omz_demos_build\thirdparty\gflags\include</a:t>
            </a:r>
            <a:endParaRPr lang="en-US" altLang="zh-CN" sz="1400">
              <a:solidFill>
                <a:srgbClr val="FFC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rgbClr val="FF0000"/>
                </a:solidFill>
              </a:rPr>
              <a:t>C:\Program Files (x86)\IntelSWTools\openvino_2019.3.334</a:t>
            </a:r>
            <a:r>
              <a:rPr lang="en-US" altLang="zh-CN" sz="1400"/>
              <a:t>\opencv\include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..\..</a:t>
            </a:r>
            <a:r>
              <a:rPr lang="en-US" altLang="zh-CN" sz="1400">
                <a:sym typeface="+mn-ea"/>
              </a:rPr>
              <a:t>\include</a:t>
            </a:r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 b="1"/>
              <a:t>VS project </a:t>
            </a:r>
            <a:r>
              <a:rPr lang="en-US" altLang="zh-CN" sz="1300" b="1">
                <a:sym typeface="+mn-ea"/>
              </a:rPr>
              <a:t>settings</a:t>
            </a:r>
            <a:r>
              <a:rPr lang="zh-CN" altLang="en-US" sz="1300" b="1"/>
              <a:t>：</a:t>
            </a:r>
            <a:endParaRPr lang="zh-CN" altLang="en-US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预处理器--预处理器定义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WIN32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_WINDOWS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_SCL_SECURE_NO_WARNINGS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NOMINMAX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NDEBUG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_CRT_SECURE_NO_WARNINGS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USE_OPENCV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WITH_EXTENSIONS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IE_THREAD=IE_THREAD_TBB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HAVE_SSE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HAVE_AVX2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GFLAGS_IS_A_DLL=0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CMAKE_INTDIR="Release"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代码生成--启用增强指令集--高级矢量扩展 2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高级--编译为--编译为C++代码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禁用特定警告--4251;4275;4267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使用完全路径--否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 fontScale="7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 b="1"/>
              <a:t>VS project </a:t>
            </a:r>
            <a:r>
              <a:rPr lang="en-US" altLang="zh-CN" sz="1300" b="1">
                <a:sym typeface="+mn-ea"/>
              </a:rPr>
              <a:t>settings</a:t>
            </a:r>
            <a:r>
              <a:rPr lang="zh-CN" altLang="en-US" sz="1300" b="1"/>
              <a:t>：</a:t>
            </a:r>
            <a:endParaRPr lang="zh-CN" altLang="en-US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链接器--常规--启用增量链接--否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输入--附加依赖项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C:\Users\abaci-ff</a:t>
            </a:r>
            <a:r>
              <a:rPr lang="en-US" altLang="zh-CN" sz="1300">
                <a:solidFill>
                  <a:schemeClr val="tx1"/>
                </a:solidFill>
              </a:rPr>
              <a:t>\Documents\Intel\OpenVINO\omz_demos_build\intel64\Release\cpu_extension.lib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C:\Program Files (x86)\IntelSWTools\openvino_2019.3.334</a:t>
            </a:r>
            <a:r>
              <a:rPr lang="en-US" altLang="zh-CN" sz="1300"/>
              <a:t>\deployment_tools\inference_engine\lib\intel64\Release\inference_engine.lib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C:\Users\abaci-ff</a:t>
            </a:r>
            <a:r>
              <a:rPr lang="en-US" altLang="zh-CN" sz="1300">
                <a:solidFill>
                  <a:schemeClr val="tx1"/>
                </a:solidFill>
              </a:rPr>
              <a:t>\Documents\Intel\OpenVINO\omz_demos_build\intel64\Release\gflags_nothreads_static.lib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-nodefaultlib:vcomp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C:\Program Files (x86)\IntelSWTools\openvino_2019.3.334</a:t>
            </a:r>
            <a:r>
              <a:rPr lang="en-US" altLang="zh-CN" sz="1300"/>
              <a:t>\deployment_tools\inference_engine\lib\intel64\Release\tbb.lib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  <a:sym typeface="+mn-ea"/>
              </a:rPr>
              <a:t>C:\Program Files (x86)\IntelSWTools\openvino_2019.3.334</a:t>
            </a:r>
            <a:r>
              <a:rPr lang="en-US" altLang="zh-CN" sz="1300">
                <a:sym typeface="+mn-ea"/>
              </a:rPr>
              <a:t>\opencv\lib\opencv_highgui412.lib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C:\Program Files (x86)\IntelSWTools\openvino_2019.3.334</a:t>
            </a:r>
            <a:r>
              <a:rPr lang="en-US" altLang="zh-CN" sz="1300"/>
              <a:t>\opencv\lib\opencv_videoio412.lib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C:\Program Files (x86)\IntelSWTools\openvino_2019.3.334</a:t>
            </a:r>
            <a:r>
              <a:rPr lang="en-US" altLang="zh-CN" sz="1300"/>
              <a:t>\opencv\lib\opencv_imgcodecs412.lib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C:\Program Files (x86)\IntelSWTools\openvino_2019.3.334</a:t>
            </a:r>
            <a:r>
              <a:rPr lang="en-US" altLang="zh-CN" sz="1300"/>
              <a:t>\opencv\lib\opencv_imgproc412.lib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C:\Program Files (x86)\IntelSWTools\openvino_2019.3.334</a:t>
            </a:r>
            <a:r>
              <a:rPr lang="en-US" altLang="zh-CN" sz="1300"/>
              <a:t>\opencv\lib\opencv_core412.lib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shlwapi.lib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kernel32.lib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user32.lib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gdi32.lib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winspool.lib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shell32.lib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ole32.lib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oleaut32.lib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uuid.lib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comdlg32.lib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advapi32.lib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 b="1"/>
              <a:t>VS project </a:t>
            </a:r>
            <a:r>
              <a:rPr lang="en-US" altLang="zh-CN" sz="1300" b="1">
                <a:sym typeface="+mn-ea"/>
              </a:rPr>
              <a:t>settings</a:t>
            </a:r>
            <a:r>
              <a:rPr lang="zh-CN" altLang="en-US" sz="1300" b="1"/>
              <a:t>：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忽略特定默认库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%(IgnoreSpecificDefaultLibraries)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调试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生成调试信息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否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系统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子系统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控制台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启用大地址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是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高级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导入库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</a:rPr>
              <a:t>C:/Users/abaci-ff</a:t>
            </a:r>
            <a:r>
              <a:rPr lang="en-US" altLang="zh-CN" sz="1300"/>
              <a:t>/Documents/Intel/OpenVINO/omz_demos_build/intel64/Release/pedestrian_tracker_demo.lib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cpu_extension.dll加入系统变量并重启or加入System32</a:t>
            </a:r>
            <a:endParaRPr lang="en-US" altLang="zh-CN"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 b="1"/>
              <a:t>VS project usages</a:t>
            </a:r>
            <a:r>
              <a:rPr lang="zh-CN" altLang="en-US" sz="1300" b="1"/>
              <a:t>：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>
                <a:solidFill>
                  <a:srgbClr val="FF0000"/>
                </a:solidFill>
                <a:sym typeface="+mn-ea"/>
              </a:rPr>
              <a:t>main.cpp ---&gt; int main_work(int argc, char **argv)</a:t>
            </a:r>
            <a:endParaRPr lang="en-US" altLang="zh-CN" sz="13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bool USE_OPENPOSE = true;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----[</a:t>
            </a:r>
            <a:r>
              <a:rPr lang="zh-CN" altLang="en-US" sz="1300">
                <a:solidFill>
                  <a:srgbClr val="00B050"/>
                </a:solidFill>
              </a:rPr>
              <a:t>激活则使用</a:t>
            </a:r>
            <a:r>
              <a:rPr lang="en-US" altLang="zh-CN" sz="1300">
                <a:solidFill>
                  <a:srgbClr val="00B050"/>
                </a:solidFill>
              </a:rPr>
              <a:t>openpose</a:t>
            </a:r>
            <a:r>
              <a:rPr lang="zh-CN" altLang="en-US" sz="1300">
                <a:solidFill>
                  <a:srgbClr val="00B050"/>
                </a:solidFill>
              </a:rPr>
              <a:t>目标检测结果（实际仅使用</a:t>
            </a:r>
            <a:r>
              <a:rPr lang="en-US" altLang="zh-CN" sz="1300">
                <a:solidFill>
                  <a:srgbClr val="00B050"/>
                </a:solidFill>
              </a:rPr>
              <a:t>openpose</a:t>
            </a:r>
            <a:r>
              <a:rPr lang="zh-CN" altLang="en-US" sz="1300">
                <a:solidFill>
                  <a:srgbClr val="00B050"/>
                </a:solidFill>
              </a:rPr>
              <a:t>输出的</a:t>
            </a:r>
            <a:r>
              <a:rPr lang="en-US" altLang="zh-CN" sz="1300">
                <a:solidFill>
                  <a:srgbClr val="00B050"/>
                </a:solidFill>
              </a:rPr>
              <a:t>json</a:t>
            </a:r>
            <a:r>
              <a:rPr lang="zh-CN" altLang="en-US" sz="1300">
                <a:solidFill>
                  <a:srgbClr val="00B050"/>
                </a:solidFill>
              </a:rPr>
              <a:t>文件），关闭则使用原有的网络进行目标检测</a:t>
            </a:r>
            <a:r>
              <a:rPr lang="en-US" altLang="zh-CN" sz="1300"/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double conf_thresh = 0.5;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----[</a:t>
            </a:r>
            <a:r>
              <a:rPr lang="en-US" altLang="zh-CN" sz="1300">
                <a:solidFill>
                  <a:srgbClr val="00B050"/>
                </a:solidFill>
              </a:rPr>
              <a:t>openpose</a:t>
            </a:r>
            <a:r>
              <a:rPr lang="zh-CN" altLang="en-US" sz="1300">
                <a:solidFill>
                  <a:srgbClr val="00B050"/>
                </a:solidFill>
              </a:rPr>
              <a:t>的置信度筛选，现在采取关键点每丢失一个则原始目标检测置信度缩小为原来的</a:t>
            </a:r>
            <a:r>
              <a:rPr lang="en-US" altLang="zh-CN" sz="1300">
                <a:solidFill>
                  <a:srgbClr val="00B050"/>
                </a:solidFill>
              </a:rPr>
              <a:t>0.95</a:t>
            </a:r>
            <a:r>
              <a:rPr lang="zh-CN" altLang="en-US" sz="1300">
                <a:solidFill>
                  <a:srgbClr val="00B050"/>
                </a:solidFill>
              </a:rPr>
              <a:t>倍；之后再按这个置信度参数筛选（利于去掉观众）</a:t>
            </a:r>
            <a:r>
              <a:rPr lang="en-US" altLang="zh-CN" sz="1300"/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double expand_coefficient = 1.2;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----[</a:t>
            </a:r>
            <a:r>
              <a:rPr lang="en-US" altLang="zh-CN" sz="1300">
                <a:solidFill>
                  <a:srgbClr val="00B050"/>
                </a:solidFill>
              </a:rPr>
              <a:t>openpose</a:t>
            </a:r>
            <a:r>
              <a:rPr lang="zh-CN" altLang="en-US" sz="1300">
                <a:solidFill>
                  <a:srgbClr val="00B050"/>
                </a:solidFill>
              </a:rPr>
              <a:t>目标检测</a:t>
            </a:r>
            <a:r>
              <a:rPr lang="en-US" altLang="zh-CN" sz="1300">
                <a:solidFill>
                  <a:srgbClr val="00B050"/>
                </a:solidFill>
              </a:rPr>
              <a:t>bbox</a:t>
            </a:r>
            <a:r>
              <a:rPr lang="zh-CN" altLang="en-US" sz="1300">
                <a:solidFill>
                  <a:srgbClr val="00B050"/>
                </a:solidFill>
              </a:rPr>
              <a:t>竖直方向拉伸比例</a:t>
            </a:r>
            <a:r>
              <a:rPr lang="en-US" altLang="zh-CN" sz="1300"/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double det_expand_coefficient = 1.0;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----[</a:t>
            </a:r>
            <a:r>
              <a:rPr lang="en-US" altLang="zh-CN" sz="1300">
                <a:solidFill>
                  <a:srgbClr val="00B050"/>
                </a:solidFill>
              </a:rPr>
              <a:t>“</a:t>
            </a:r>
            <a:r>
              <a:rPr lang="zh-CN" altLang="en-US" sz="1300">
                <a:solidFill>
                  <a:srgbClr val="00B050"/>
                </a:solidFill>
              </a:rPr>
              <a:t>左肩</a:t>
            </a:r>
            <a:r>
              <a:rPr lang="en-US" altLang="zh-CN" sz="1300">
                <a:solidFill>
                  <a:srgbClr val="00B050"/>
                </a:solidFill>
              </a:rPr>
              <a:t>-</a:t>
            </a:r>
            <a:r>
              <a:rPr lang="zh-CN" altLang="en-US" sz="1300">
                <a:solidFill>
                  <a:srgbClr val="00B050"/>
                </a:solidFill>
              </a:rPr>
              <a:t>右肩</a:t>
            </a:r>
            <a:r>
              <a:rPr lang="en-US" altLang="zh-CN" sz="1300">
                <a:solidFill>
                  <a:srgbClr val="00B050"/>
                </a:solidFill>
              </a:rPr>
              <a:t>-</a:t>
            </a:r>
            <a:r>
              <a:rPr lang="zh-CN" altLang="en-US" sz="1300">
                <a:solidFill>
                  <a:srgbClr val="00B050"/>
                </a:solidFill>
              </a:rPr>
              <a:t>右胯</a:t>
            </a:r>
            <a:r>
              <a:rPr lang="en-US" altLang="zh-CN" sz="1300">
                <a:solidFill>
                  <a:srgbClr val="00B050"/>
                </a:solidFill>
              </a:rPr>
              <a:t>-</a:t>
            </a:r>
            <a:r>
              <a:rPr lang="zh-CN" altLang="en-US" sz="1300">
                <a:solidFill>
                  <a:srgbClr val="00B050"/>
                </a:solidFill>
              </a:rPr>
              <a:t>左胯</a:t>
            </a:r>
            <a:r>
              <a:rPr lang="en-US" altLang="zh-CN" sz="1300">
                <a:solidFill>
                  <a:srgbClr val="00B050"/>
                </a:solidFill>
              </a:rPr>
              <a:t>”bbox</a:t>
            </a:r>
            <a:r>
              <a:rPr lang="zh-CN" altLang="en-US" sz="1300">
                <a:solidFill>
                  <a:srgbClr val="00B050"/>
                </a:solidFill>
              </a:rPr>
              <a:t>竖直方向拉伸比例</a:t>
            </a:r>
            <a:r>
              <a:rPr lang="en-US" altLang="zh-CN" sz="1300"/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int max_wait_time = 60;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----[</a:t>
            </a:r>
            <a:r>
              <a:rPr lang="zh-CN" altLang="en-US" sz="1300">
                <a:solidFill>
                  <a:srgbClr val="00B050"/>
                </a:solidFill>
              </a:rPr>
              <a:t>等待</a:t>
            </a:r>
            <a:r>
              <a:rPr lang="en-US" altLang="zh-CN" sz="1300">
                <a:solidFill>
                  <a:srgbClr val="00B050"/>
                </a:solidFill>
              </a:rPr>
              <a:t>openpose</a:t>
            </a:r>
            <a:r>
              <a:rPr lang="zh-CN" altLang="en-US" sz="1300">
                <a:solidFill>
                  <a:srgbClr val="00B050"/>
                </a:solidFill>
              </a:rPr>
              <a:t>的</a:t>
            </a:r>
            <a:r>
              <a:rPr lang="en-US" altLang="zh-CN" sz="1300">
                <a:solidFill>
                  <a:srgbClr val="00B050"/>
                </a:solidFill>
              </a:rPr>
              <a:t>json</a:t>
            </a:r>
            <a:r>
              <a:rPr lang="zh-CN" altLang="en-US" sz="1300">
                <a:solidFill>
                  <a:srgbClr val="00B050"/>
                </a:solidFill>
              </a:rPr>
              <a:t>文件输出的单次最大时间，超时则认为</a:t>
            </a:r>
            <a:r>
              <a:rPr lang="en-US" altLang="zh-CN" sz="1300">
                <a:solidFill>
                  <a:srgbClr val="00B050"/>
                </a:solidFill>
              </a:rPr>
              <a:t>openpose</a:t>
            </a:r>
            <a:r>
              <a:rPr lang="zh-CN" altLang="en-US" sz="1300">
                <a:solidFill>
                  <a:srgbClr val="00B050"/>
                </a:solidFill>
              </a:rPr>
              <a:t>输出停止，自动结束程序</a:t>
            </a:r>
            <a:r>
              <a:rPr lang="en-US" altLang="zh-CN" sz="1300"/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bool write_match_result = false;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----[</a:t>
            </a:r>
            <a:r>
              <a:rPr lang="zh-CN" altLang="en-US" sz="1300">
                <a:solidFill>
                  <a:srgbClr val="00B050"/>
                </a:solidFill>
              </a:rPr>
              <a:t>激活则输出匹配结果到项目根目录</a:t>
            </a:r>
            <a:r>
              <a:rPr lang="en-US" altLang="zh-CN" sz="1300">
                <a:solidFill>
                  <a:srgbClr val="00B050"/>
                </a:solidFill>
              </a:rPr>
              <a:t>/test.txt</a:t>
            </a:r>
            <a:r>
              <a:rPr lang="zh-CN" altLang="en-US" sz="1300">
                <a:solidFill>
                  <a:srgbClr val="00B050"/>
                </a:solidFill>
              </a:rPr>
              <a:t>，输出格式为所在帧</a:t>
            </a:r>
            <a:r>
              <a:rPr lang="en-US" altLang="zh-CN" sz="1300">
                <a:solidFill>
                  <a:srgbClr val="00B050"/>
                </a:solidFill>
              </a:rPr>
              <a:t>+openpose</a:t>
            </a:r>
            <a:r>
              <a:rPr lang="zh-CN" altLang="en-US" sz="1300">
                <a:solidFill>
                  <a:srgbClr val="00B050"/>
                </a:solidFill>
              </a:rPr>
              <a:t>目标检测序号与</a:t>
            </a:r>
            <a:r>
              <a:rPr lang="en-US" altLang="zh-CN" sz="1300">
                <a:solidFill>
                  <a:srgbClr val="00B050"/>
                </a:solidFill>
              </a:rPr>
              <a:t>track</a:t>
            </a:r>
            <a:r>
              <a:rPr lang="zh-CN" altLang="en-US" sz="1300">
                <a:solidFill>
                  <a:srgbClr val="00B050"/>
                </a:solidFill>
              </a:rPr>
              <a:t>的</a:t>
            </a:r>
            <a:r>
              <a:rPr lang="en-US" altLang="zh-CN" sz="1300">
                <a:solidFill>
                  <a:srgbClr val="00B050"/>
                </a:solidFill>
              </a:rPr>
              <a:t>id</a:t>
            </a:r>
            <a:r>
              <a:rPr lang="zh-CN" altLang="en-US" sz="1300">
                <a:solidFill>
                  <a:srgbClr val="00B050"/>
                </a:solidFill>
              </a:rPr>
              <a:t>的整数对</a:t>
            </a:r>
            <a:r>
              <a:rPr lang="en-US" altLang="zh-CN" sz="1300"/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bool USE_NETWORK_FOR_REID = true;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----[</a:t>
            </a:r>
            <a:r>
              <a:rPr lang="zh-CN" altLang="en-US" sz="1300">
                <a:solidFill>
                  <a:srgbClr val="00B050"/>
                </a:solidFill>
              </a:rPr>
              <a:t>激活则使用</a:t>
            </a:r>
            <a:r>
              <a:rPr lang="en-US" altLang="zh-CN" sz="1300">
                <a:solidFill>
                  <a:srgbClr val="00B050"/>
                </a:solidFill>
              </a:rPr>
              <a:t>OSNet</a:t>
            </a:r>
            <a:r>
              <a:rPr lang="zh-CN" altLang="en-US" sz="1300">
                <a:solidFill>
                  <a:srgbClr val="00B050"/>
                </a:solidFill>
              </a:rPr>
              <a:t>进行特征提取和</a:t>
            </a:r>
            <a:r>
              <a:rPr lang="en-US" altLang="zh-CN" sz="1300">
                <a:solidFill>
                  <a:srgbClr val="00B050"/>
                </a:solidFill>
              </a:rPr>
              <a:t>reid</a:t>
            </a:r>
            <a:r>
              <a:rPr lang="zh-CN" altLang="en-US" sz="1300">
                <a:solidFill>
                  <a:srgbClr val="00B050"/>
                </a:solidFill>
              </a:rPr>
              <a:t>计算，关闭则仅使用目标检测</a:t>
            </a:r>
            <a:r>
              <a:rPr lang="en-US" altLang="zh-CN" sz="1300">
                <a:solidFill>
                  <a:srgbClr val="00B050"/>
                </a:solidFill>
              </a:rPr>
              <a:t>bbox</a:t>
            </a:r>
            <a:r>
              <a:rPr lang="zh-CN" altLang="en-US" sz="1300">
                <a:solidFill>
                  <a:srgbClr val="00B050"/>
                </a:solidFill>
              </a:rPr>
              <a:t>内的</a:t>
            </a:r>
            <a:r>
              <a:rPr lang="en-US" altLang="zh-CN" sz="1300">
                <a:solidFill>
                  <a:srgbClr val="00B050"/>
                </a:solidFill>
              </a:rPr>
              <a:t>rgb</a:t>
            </a:r>
            <a:r>
              <a:rPr lang="zh-CN" altLang="en-US" sz="1300">
                <a:solidFill>
                  <a:srgbClr val="00B050"/>
                </a:solidFill>
              </a:rPr>
              <a:t>图片作为特征进行</a:t>
            </a:r>
            <a:r>
              <a:rPr lang="en-US" altLang="zh-CN" sz="1300">
                <a:solidFill>
                  <a:srgbClr val="00B050"/>
                </a:solidFill>
              </a:rPr>
              <a:t>reid</a:t>
            </a:r>
            <a:r>
              <a:rPr lang="zh-CN" altLang="en-US" sz="1300">
                <a:solidFill>
                  <a:srgbClr val="00B050"/>
                </a:solidFill>
              </a:rPr>
              <a:t>计算</a:t>
            </a:r>
            <a:r>
              <a:rPr lang="en-US" altLang="zh-CN" sz="1300"/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bool SHOW_TRACK_LINES = false;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----[</a:t>
            </a:r>
            <a:r>
              <a:rPr lang="zh-CN" altLang="en-US" sz="1300">
                <a:solidFill>
                  <a:srgbClr val="00B050"/>
                </a:solidFill>
              </a:rPr>
              <a:t>激活则显示目标的运动轨迹</a:t>
            </a:r>
            <a:r>
              <a:rPr lang="en-US" altLang="zh-CN" sz="1300"/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int target_person_num = 2;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----[</a:t>
            </a:r>
            <a:r>
              <a:rPr lang="zh-CN" altLang="en-US" sz="1300">
                <a:solidFill>
                  <a:srgbClr val="00B050"/>
                </a:solidFill>
              </a:rPr>
              <a:t>预先设置想要追踪的目标数目，用于判断</a:t>
            </a:r>
            <a:r>
              <a:rPr lang="en-US" altLang="zh-CN" sz="1300">
                <a:solidFill>
                  <a:srgbClr val="00B050"/>
                </a:solidFill>
              </a:rPr>
              <a:t>openpose</a:t>
            </a:r>
            <a:r>
              <a:rPr lang="zh-CN" altLang="en-US" sz="1300">
                <a:solidFill>
                  <a:srgbClr val="00B050"/>
                </a:solidFill>
              </a:rPr>
              <a:t>的目标检测数量是否足够</a:t>
            </a:r>
            <a:r>
              <a:rPr lang="en-US" altLang="zh-CN" sz="1300"/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bool use_det_bbox = false;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----[</a:t>
            </a:r>
            <a:r>
              <a:rPr lang="zh-CN" altLang="en-US" sz="1300">
                <a:solidFill>
                  <a:srgbClr val="00B050"/>
                </a:solidFill>
              </a:rPr>
              <a:t>激活则使用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“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左肩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-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右肩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-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右胯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-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左胯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”bbox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进行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OSNet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特征提取和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reid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，关闭则默认使用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openpose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的完整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bbox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进行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OSNet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特征提取和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reid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；实际上差距不大，关闭后表现更好</a:t>
            </a:r>
            <a:r>
              <a:rPr lang="en-US" altLang="zh-CN" sz="1300"/>
              <a:t>]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bool show_det_bbox = false;</a:t>
            </a:r>
            <a:endParaRPr lang="en-US" altLang="zh-CN" sz="13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300"/>
              <a:t>----[</a:t>
            </a:r>
            <a:r>
              <a:rPr lang="zh-CN" altLang="en-US" sz="1300">
                <a:solidFill>
                  <a:srgbClr val="00B050"/>
                </a:solidFill>
              </a:rPr>
              <a:t>激活则显示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“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左肩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-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右肩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-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右胯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-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左胯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”bbox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，关闭则显示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openpose</a:t>
            </a:r>
            <a:r>
              <a:rPr lang="zh-CN" altLang="en-US" sz="1300">
                <a:solidFill>
                  <a:srgbClr val="00B050"/>
                </a:solidFill>
                <a:sym typeface="+mn-ea"/>
              </a:rPr>
              <a:t>的完整</a:t>
            </a:r>
            <a:r>
              <a:rPr lang="en-US" altLang="zh-CN" sz="1300">
                <a:solidFill>
                  <a:srgbClr val="00B050"/>
                </a:solidFill>
                <a:sym typeface="+mn-ea"/>
              </a:rPr>
              <a:t>bbox</a:t>
            </a:r>
            <a:r>
              <a:rPr lang="en-US" altLang="zh-CN" sz="1300"/>
              <a:t>]</a:t>
            </a:r>
            <a:endParaRPr lang="zh-CN" altLang="en-US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7568</Words>
  <Application>WPS 演示</Application>
  <PresentationFormat>宽屏</PresentationFormat>
  <Paragraphs>270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pedestrian_tracker_demo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abaci-ff</dc:creator>
  <cp:lastModifiedBy>abaci-ff</cp:lastModifiedBy>
  <cp:revision>219</cp:revision>
  <dcterms:created xsi:type="dcterms:W3CDTF">2019-10-31T08:43:00Z</dcterms:created>
  <dcterms:modified xsi:type="dcterms:W3CDTF">2019-11-21T09:06:18Z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