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3"/>
    <p:sldId id="267" r:id="rId4"/>
    <p:sldId id="271" r:id="rId5"/>
    <p:sldId id="338" r:id="rId6"/>
    <p:sldId id="273" r:id="rId7"/>
    <p:sldId id="336" r:id="rId8"/>
    <p:sldId id="346" r:id="rId9"/>
    <p:sldId id="347" r:id="rId10"/>
    <p:sldId id="313" r:id="rId11"/>
    <p:sldId id="337" r:id="rId12"/>
    <p:sldId id="352" r:id="rId13"/>
    <p:sldId id="339" r:id="rId14"/>
    <p:sldId id="353"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726" autoAdjust="0"/>
  </p:normalViewPr>
  <p:slideViewPr>
    <p:cSldViewPr showGuides="1">
      <p:cViewPr varScale="1">
        <p:scale>
          <a:sx n="82" d="100"/>
          <a:sy n="82" d="100"/>
        </p:scale>
        <p:origin x="150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fld>
            <a:endParaRPr lang="en-US"/>
          </a:p>
        </p:txBody>
      </p:sp>
    </p:spTree>
  </p:cSld>
  <p:clrMapOvr>
    <a:masterClrMapping/>
  </p:clrMapOvr>
  <p:transition advTm="4000">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5BB0C6-8FC1-47C0-B737-D54E21B5B86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887D6-2A35-42AC-99C1-5E14D32EE4CF}" type="slidenum">
              <a:rPr lang="en-US" smtClean="0"/>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b="1">
                <a:solidFill>
                  <a:srgbClr val="0070C0"/>
                </a:solidFill>
                <a:latin typeface="Times New Roman" panose="02020603050405020304" pitchFamily="18" charset="0"/>
                <a:cs typeface="Times New Roman" panose="02020603050405020304" pitchFamily="18" charset="0"/>
              </a:defRPr>
            </a:lvl1pPr>
          </a:lstStyle>
          <a:p>
            <a:fld id="{1D5BB0C6-8FC1-47C0-B737-D54E21B5B868}"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b="1">
                <a:solidFill>
                  <a:srgbClr val="0070C0"/>
                </a:solidFill>
                <a:latin typeface="Times New Roman" panose="02020603050405020304" pitchFamily="18" charset="0"/>
                <a:ea typeface="MS PGothic" panose="020B0600070205080204" charset="-128"/>
                <a:cs typeface="Times New Roman" panose="02020603050405020304"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1">
                <a:solidFill>
                  <a:srgbClr val="0070C0"/>
                </a:solidFill>
                <a:latin typeface="Times New Roman" panose="02020603050405020304" pitchFamily="18" charset="0"/>
                <a:cs typeface="Times New Roman" panose="02020603050405020304" pitchFamily="18" charset="0"/>
              </a:defRPr>
            </a:lvl1pPr>
          </a:lstStyle>
          <a:p>
            <a:fld id="{0F8887D6-2A35-42AC-99C1-5E14D32EE4CF}" type="slidenum">
              <a:rPr lang="en-US" smtClean="0"/>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anose="020F0502020204030204" pitchFamily="34" charset="0"/>
              <a:ea typeface="MS PGothic" panose="020B0600070205080204"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panose="020B0600070205080204" charset="-128"/>
          <a:cs typeface="MS PGothic" panose="020B0600070205080204" charset="-128"/>
        </a:defRPr>
      </a:lvl1pPr>
      <a:lvl2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2pPr>
      <a:lvl3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3pPr>
      <a:lvl4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4pPr>
      <a:lvl5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5pPr>
      <a:lvl6pPr marL="4572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6pPr>
      <a:lvl7pPr marL="9144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7pPr>
      <a:lvl8pPr marL="13716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8pPr>
      <a:lvl9pPr marL="18288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charset="-128"/>
          <a:cs typeface="MS PGothic" panose="020B0600070205080204" charset="-128"/>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charset="-128"/>
          <a:cs typeface="MS PGothic" panose="020B0600070205080204" charset="-128"/>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charset="-128"/>
          <a:cs typeface="MS PGothic" panose="020B0600070205080204" charset="-128"/>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S PGothic" panose="020B0600070205080204" charset="-128"/>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S PGothic" panose="020B060007020508020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998" y="1265361"/>
            <a:ext cx="6624736" cy="645160"/>
          </a:xfrm>
          <a:prstGeom prst="rect">
            <a:avLst/>
          </a:prstGeom>
          <a:noFill/>
        </p:spPr>
        <p:txBody>
          <a:bodyPr wrap="square" rtlCol="0">
            <a:spAutoFit/>
          </a:bodyPr>
          <a:lstStyle/>
          <a:p>
            <a:pPr algn="ctr"/>
            <a:r>
              <a:rPr lang="en-US" sz="3600" dirty="0">
                <a:solidFill>
                  <a:srgbClr val="FF0000"/>
                </a:solidFill>
                <a:latin typeface="Arial Black" panose="020B0A04020102020204" pitchFamily="34" charset="0"/>
              </a:rPr>
              <a:t>AI/ML PROJECT</a:t>
            </a:r>
            <a:endParaRPr lang="en-US" sz="3600" dirty="0">
              <a:solidFill>
                <a:srgbClr val="FF0000"/>
              </a:solidFill>
              <a:latin typeface="Arial Black" panose="020B0A04020102020204" pitchFamily="34" charset="0"/>
            </a:endParaRP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6" name="TextBox 5"/>
          <p:cNvSpPr txBox="1"/>
          <p:nvPr/>
        </p:nvSpPr>
        <p:spPr>
          <a:xfrm>
            <a:off x="1718263" y="2796591"/>
            <a:ext cx="5275425" cy="2799715"/>
          </a:xfrm>
          <a:prstGeom prst="rect">
            <a:avLst/>
          </a:prstGeom>
          <a:solidFill>
            <a:schemeClr val="accent6">
              <a:lumMod val="60000"/>
              <a:lumOff val="40000"/>
            </a:schemeClr>
          </a:solidFill>
        </p:spPr>
        <p:txBody>
          <a:bodyPr wrap="square" rtlCol="0">
            <a:spAutoFit/>
          </a:bodyPr>
          <a:lstStyle/>
          <a:p>
            <a:r>
              <a:rPr lang="en-US" sz="2000" dirty="0"/>
              <a:t>Team Members: Manan Jain (2210990551)</a:t>
            </a:r>
            <a:endParaRPr lang="en-US" sz="2000" dirty="0"/>
          </a:p>
          <a:p>
            <a:r>
              <a:rPr lang="en-US" sz="2000" dirty="0"/>
              <a:t>                              Manraj Singh (2210990560)</a:t>
            </a:r>
            <a:endParaRPr lang="en-US" sz="2000" dirty="0"/>
          </a:p>
          <a:p>
            <a:r>
              <a:rPr lang="en-US" sz="2000" dirty="0"/>
              <a:t>                              Mayank Bisht (2210990566)</a:t>
            </a:r>
            <a:endParaRPr lang="en-US" sz="2000" dirty="0"/>
          </a:p>
          <a:p>
            <a:r>
              <a:rPr lang="en-US" sz="2000" dirty="0"/>
              <a:t>                              Mayank Gupta (2210990567)</a:t>
            </a:r>
            <a:endParaRPr lang="en-US" sz="2000" dirty="0"/>
          </a:p>
          <a:p>
            <a:endParaRPr lang="en-US" sz="2000" dirty="0"/>
          </a:p>
          <a:p>
            <a:r>
              <a:rPr lang="en-US" sz="2000" dirty="0"/>
              <a:t>Project Name: House Rental Price Predictor</a:t>
            </a:r>
            <a:endParaRPr lang="en-US" sz="2000" dirty="0"/>
          </a:p>
          <a:p>
            <a:endParaRPr lang="en-US" dirty="0">
              <a:solidFill>
                <a:schemeClr val="bg1"/>
              </a:solidFill>
            </a:endParaRPr>
          </a:p>
          <a:p>
            <a:r>
              <a:rPr lang="en-US" sz="2000" dirty="0">
                <a:latin typeface="Times New Roman" panose="02020603050405020304" pitchFamily="18" charset="0"/>
                <a:cs typeface="Times New Roman" panose="02020603050405020304" pitchFamily="18" charset="0"/>
              </a:rPr>
              <a:t>Faculty Coordinator: Shubham Singhal</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922931"/>
            <a:ext cx="6947095" cy="707886"/>
          </a:xfrm>
          <a:prstGeom prst="rect">
            <a:avLst/>
          </a:prstGeom>
          <a:noFill/>
        </p:spPr>
        <p:txBody>
          <a:bodyPr wrap="none" rtlCol="0">
            <a:spAutoFit/>
          </a:bodyPr>
          <a:lstStyle/>
          <a:p>
            <a:r>
              <a:rPr lang="en-US" sz="2000" b="1" dirty="0" err="1">
                <a:solidFill>
                  <a:srgbClr val="FF0000"/>
                </a:solidFill>
                <a:latin typeface="Times New Roman" panose="02020603050405020304" pitchFamily="18" charset="0"/>
                <a:cs typeface="Times New Roman" panose="02020603050405020304" pitchFamily="18" charset="0"/>
              </a:rPr>
              <a:t>Chitkara</a:t>
            </a:r>
            <a:r>
              <a:rPr lang="en-US" sz="2000" b="1" dirty="0">
                <a:solidFill>
                  <a:srgbClr val="FF0000"/>
                </a:solidFill>
                <a:latin typeface="Times New Roman" panose="02020603050405020304" pitchFamily="18" charset="0"/>
                <a:cs typeface="Times New Roman" panose="02020603050405020304" pitchFamily="18" charset="0"/>
              </a:rPr>
              <a:t> University Institute of Engineering and Technology, </a:t>
            </a:r>
            <a:endParaRPr lang="en-US" sz="2000" b="1" dirty="0">
              <a:solidFill>
                <a:srgbClr val="FF0000"/>
              </a:solidFill>
              <a:latin typeface="Times New Roman" panose="02020603050405020304" pitchFamily="18" charset="0"/>
              <a:cs typeface="Times New Roman" panose="02020603050405020304" pitchFamily="18" charset="0"/>
            </a:endParaRPr>
          </a:p>
          <a:p>
            <a:pPr algn="ctr"/>
            <a:r>
              <a:rPr lang="en-US" sz="2000" b="1" dirty="0">
                <a:solidFill>
                  <a:srgbClr val="FF0000"/>
                </a:solidFill>
                <a:latin typeface="Times New Roman" panose="02020603050405020304" pitchFamily="18" charset="0"/>
                <a:cs typeface="Times New Roman" panose="02020603050405020304" pitchFamily="18" charset="0"/>
              </a:rPr>
              <a:t>Chitkara University, Punjab</a:t>
            </a:r>
            <a:endParaRPr lang="en-US" sz="20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6385" y="1052195"/>
            <a:ext cx="8542020" cy="4854575"/>
          </a:xfrm>
          <a:prstGeom prst="rect">
            <a:avLst/>
          </a:prstGeom>
        </p:spPr>
        <p:txBody>
          <a:bodyPr wrap="square">
            <a:noAutofit/>
          </a:bodyPr>
          <a:lstStyle/>
          <a:p>
            <a:pPr algn="l"/>
            <a:r>
              <a:rPr lang="en-US" sz="2400" b="0" i="0" dirty="0">
                <a:effectLst/>
                <a:latin typeface="Calibri" panose="020F0502020204030204" pitchFamily="34" charset="0"/>
                <a:cs typeface="Calibri" panose="020F0502020204030204" pitchFamily="34" charset="0"/>
              </a:rPr>
              <a:t>We choiced Random Forest as our algoithm for the following reasons:</a:t>
            </a:r>
            <a:endParaRPr lang="en-US" sz="2400" b="0" i="0" dirty="0">
              <a:effectLst/>
              <a:latin typeface="Calibri" panose="020F0502020204030204" pitchFamily="34" charset="0"/>
              <a:cs typeface="Calibri" panose="020F0502020204030204" pitchFamily="34" charset="0"/>
            </a:endParaRPr>
          </a:p>
          <a:p>
            <a:pPr algn="l"/>
            <a:endParaRPr lang="en-US" sz="2400" b="0" i="0" dirty="0">
              <a:effectLst/>
              <a:latin typeface="Calibri" panose="020F0502020204030204" pitchFamily="34" charset="0"/>
              <a:cs typeface="Calibri" panose="020F0502020204030204" pitchFamily="34" charset="0"/>
            </a:endParaRPr>
          </a:p>
          <a:p>
            <a:pPr algn="l"/>
            <a:r>
              <a:rPr lang="en-US" sz="2200" b="1" i="0" dirty="0">
                <a:effectLst/>
                <a:latin typeface="Calibri" panose="020F0502020204030204" pitchFamily="34" charset="0"/>
                <a:cs typeface="Calibri" panose="020F0502020204030204" pitchFamily="34" charset="0"/>
              </a:rPr>
              <a:t>1.Robustness to Overfitting:</a:t>
            </a:r>
            <a:r>
              <a:rPr lang="en-US" sz="2200" i="0" dirty="0">
                <a:effectLst/>
                <a:latin typeface="Calibri" panose="020F0502020204030204" pitchFamily="34" charset="0"/>
                <a:cs typeface="Calibri" panose="020F0502020204030204" pitchFamily="34" charset="0"/>
              </a:rPr>
              <a:t> Random forests are less </a:t>
            </a:r>
            <a:r>
              <a:rPr lang="en-US" sz="2200" b="1" i="0" dirty="0">
                <a:effectLst/>
                <a:latin typeface="Calibri" panose="020F0502020204030204" pitchFamily="34" charset="0"/>
                <a:cs typeface="Calibri" panose="020F0502020204030204" pitchFamily="34" charset="0"/>
              </a:rPr>
              <a:t>prone to overfitting </a:t>
            </a:r>
            <a:r>
              <a:rPr lang="en-US" sz="2200" i="0" dirty="0">
                <a:effectLst/>
                <a:latin typeface="Calibri" panose="020F0502020204030204" pitchFamily="34" charset="0"/>
                <a:cs typeface="Calibri" panose="020F0502020204030204" pitchFamily="34" charset="0"/>
              </a:rPr>
              <a:t>compared to individual decision trees, making them suitable for datasets with noise or outliers, which is common in real estate data.</a:t>
            </a:r>
            <a:endParaRPr lang="en-US" sz="2200" i="0" dirty="0">
              <a:effectLst/>
              <a:latin typeface="Calibri" panose="020F0502020204030204" pitchFamily="34" charset="0"/>
              <a:cs typeface="Calibri" panose="020F0502020204030204" pitchFamily="34" charset="0"/>
            </a:endParaRPr>
          </a:p>
          <a:p>
            <a:pPr algn="l"/>
            <a:endParaRPr lang="en-US" sz="2200" b="0" i="0" dirty="0">
              <a:effectLst/>
              <a:latin typeface="Calibri" panose="020F0502020204030204" pitchFamily="34" charset="0"/>
              <a:cs typeface="Calibri" panose="020F0502020204030204" pitchFamily="34" charset="0"/>
            </a:endParaRPr>
          </a:p>
          <a:p>
            <a:pPr algn="l"/>
            <a:r>
              <a:rPr lang="en-US" sz="2200" b="1" i="0" dirty="0">
                <a:effectLst/>
                <a:latin typeface="Calibri" panose="020F0502020204030204" pitchFamily="34" charset="0"/>
                <a:cs typeface="Calibri" panose="020F0502020204030204" pitchFamily="34" charset="0"/>
              </a:rPr>
              <a:t>2.Handles Non-linearity and Interactions: </a:t>
            </a:r>
            <a:r>
              <a:rPr lang="en-US" sz="2200" i="0" dirty="0">
                <a:effectLst/>
                <a:latin typeface="Calibri" panose="020F0502020204030204" pitchFamily="34" charset="0"/>
                <a:cs typeface="Calibri" panose="020F0502020204030204" pitchFamily="34" charset="0"/>
              </a:rPr>
              <a:t>House rent prediction often involves</a:t>
            </a:r>
            <a:r>
              <a:rPr lang="en-US" sz="2200" b="1" i="0" dirty="0">
                <a:effectLst/>
                <a:latin typeface="Calibri" panose="020F0502020204030204" pitchFamily="34" charset="0"/>
                <a:cs typeface="Calibri" panose="020F0502020204030204" pitchFamily="34" charset="0"/>
              </a:rPr>
              <a:t> complex relationships between features</a:t>
            </a:r>
            <a:r>
              <a:rPr lang="en-US" sz="2200" i="0" dirty="0">
                <a:effectLst/>
                <a:latin typeface="Calibri" panose="020F0502020204030204" pitchFamily="34" charset="0"/>
                <a:cs typeface="Calibri" panose="020F0502020204030204" pitchFamily="34" charset="0"/>
              </a:rPr>
              <a:t> like location, amenities, and property size. Random forests can capture non-linear relationships and interactions between features effectively.</a:t>
            </a:r>
            <a:r>
              <a:rPr lang="en-US" sz="2200" b="0" i="0" dirty="0">
                <a:effectLst/>
                <a:latin typeface="Calibri" panose="020F0502020204030204" pitchFamily="34" charset="0"/>
                <a:cs typeface="Calibri" panose="020F0502020204030204" pitchFamily="34" charset="0"/>
              </a:rPr>
              <a:t> </a:t>
            </a:r>
            <a:endParaRPr lang="en-US" sz="2200" b="0" i="0" dirty="0">
              <a:effectLst/>
              <a:latin typeface="Calibri" panose="020F0502020204030204" pitchFamily="34" charset="0"/>
              <a:cs typeface="Calibri" panose="020F0502020204030204" pitchFamily="34" charset="0"/>
            </a:endParaRPr>
          </a:p>
          <a:p>
            <a:pPr algn="l"/>
            <a:endParaRPr lang="en-US" sz="2200" b="0" i="0" dirty="0">
              <a:effectLst/>
              <a:latin typeface="Calibri" panose="020F0502020204030204" pitchFamily="34" charset="0"/>
              <a:cs typeface="Calibri" panose="020F0502020204030204" pitchFamily="34" charset="0"/>
            </a:endParaRPr>
          </a:p>
          <a:p>
            <a:pPr algn="l"/>
            <a:r>
              <a:rPr lang="en-US" sz="2200" b="1" i="0" dirty="0">
                <a:effectLst/>
                <a:latin typeface="Calibri" panose="020F0502020204030204" pitchFamily="34" charset="0"/>
                <a:cs typeface="Calibri" panose="020F0502020204030204" pitchFamily="34" charset="0"/>
              </a:rPr>
              <a:t>3.Scalability:</a:t>
            </a:r>
            <a:r>
              <a:rPr lang="en-US" sz="2200" i="0" dirty="0">
                <a:effectLst/>
                <a:latin typeface="Calibri" panose="020F0502020204030204" pitchFamily="34" charset="0"/>
                <a:cs typeface="Calibri" panose="020F0502020204030204" pitchFamily="34" charset="0"/>
              </a:rPr>
              <a:t> Random forests </a:t>
            </a:r>
            <a:r>
              <a:rPr lang="en-US" sz="2200" b="1" i="0" dirty="0">
                <a:effectLst/>
                <a:latin typeface="Calibri" panose="020F0502020204030204" pitchFamily="34" charset="0"/>
                <a:cs typeface="Calibri" panose="020F0502020204030204" pitchFamily="34" charset="0"/>
              </a:rPr>
              <a:t>can handle large datasets efficiently</a:t>
            </a:r>
            <a:r>
              <a:rPr lang="en-US" sz="2200" i="0" dirty="0">
                <a:effectLst/>
                <a:latin typeface="Calibri" panose="020F0502020204030204" pitchFamily="34" charset="0"/>
                <a:cs typeface="Calibri" panose="020F0502020204030204" pitchFamily="34" charset="0"/>
              </a:rPr>
              <a:t> and are parallelizable, making them suitable for training on datasets with many observations and features.</a:t>
            </a:r>
            <a:endParaRPr lang="en-US" sz="2200" i="0" dirty="0">
              <a:effectLst/>
              <a:latin typeface="Calibri" panose="020F0502020204030204" pitchFamily="34" charset="0"/>
              <a:cs typeface="Calibri" panose="020F0502020204030204" pitchFamily="34" charset="0"/>
            </a:endParaRPr>
          </a:p>
        </p:txBody>
      </p:sp>
      <p:sp>
        <p:nvSpPr>
          <p:cNvPr id="4" name="AutoShape 2" descr="Solved GIF | GIFER"/>
          <p:cNvSpPr>
            <a:spLocks noChangeAspect="1" noChangeArrowheads="1"/>
          </p:cNvSpPr>
          <p:nvPr/>
        </p:nvSpPr>
        <p:spPr bwMode="auto">
          <a:xfrm>
            <a:off x="7524328" y="1581309"/>
            <a:ext cx="2960712" cy="18805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AutoShape 4" descr="Solved GIF | GIFE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Text Box 5"/>
          <p:cNvSpPr txBox="1"/>
          <p:nvPr/>
        </p:nvSpPr>
        <p:spPr>
          <a:xfrm>
            <a:off x="2300605" y="1495425"/>
            <a:ext cx="3048000" cy="368300"/>
          </a:xfrm>
          <a:prstGeom prst="rect">
            <a:avLst/>
          </a:prstGeom>
          <a:noFill/>
        </p:spPr>
        <p:txBody>
          <a:bodyPr wrap="square" rtlCol="0">
            <a:spAutoFit/>
          </a:bodyPr>
          <a:p>
            <a:endParaRPr lang="en-US"/>
          </a:p>
        </p:txBody>
      </p:sp>
      <p:sp>
        <p:nvSpPr>
          <p:cNvPr id="2" name="TextBox 1"/>
          <p:cNvSpPr txBox="1"/>
          <p:nvPr/>
        </p:nvSpPr>
        <p:spPr>
          <a:xfrm>
            <a:off x="179512" y="260648"/>
            <a:ext cx="5688632" cy="583565"/>
          </a:xfrm>
          <a:prstGeom prst="rect">
            <a:avLst/>
          </a:prstGeom>
          <a:noFill/>
        </p:spPr>
        <p:txBody>
          <a:bodyPr wrap="square" rtlCol="0">
            <a:spAutoFit/>
          </a:bodyPr>
          <a:p>
            <a:r>
              <a:rPr lang="en-US" sz="3200" dirty="0">
                <a:latin typeface="Times New Roman" panose="02020603050405020304" pitchFamily="18" charset="0"/>
                <a:cs typeface="Times New Roman" panose="02020603050405020304" pitchFamily="18" charset="0"/>
              </a:rPr>
              <a:t>Algorithm</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olved GIF | GIFER"/>
          <p:cNvSpPr>
            <a:spLocks noChangeAspect="1" noChangeArrowheads="1"/>
          </p:cNvSpPr>
          <p:nvPr/>
        </p:nvSpPr>
        <p:spPr bwMode="auto">
          <a:xfrm>
            <a:off x="7524328" y="1581309"/>
            <a:ext cx="2960712" cy="18805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AutoShape 4" descr="Solved GIF | GIFE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2" name="TextBox 1"/>
          <p:cNvSpPr txBox="1"/>
          <p:nvPr/>
        </p:nvSpPr>
        <p:spPr>
          <a:xfrm>
            <a:off x="179512" y="260648"/>
            <a:ext cx="5688632" cy="583565"/>
          </a:xfrm>
          <a:prstGeom prst="rect">
            <a:avLst/>
          </a:prstGeom>
          <a:noFill/>
        </p:spPr>
        <p:txBody>
          <a:bodyPr wrap="square" rtlCol="0">
            <a:spAutoFit/>
          </a:bodyPr>
          <a:p>
            <a:r>
              <a:rPr lang="en-US" sz="3200" dirty="0">
                <a:latin typeface="Times New Roman" panose="02020603050405020304" pitchFamily="18" charset="0"/>
                <a:cs typeface="Times New Roman" panose="02020603050405020304" pitchFamily="18" charset="0"/>
              </a:rPr>
              <a:t>Result</a:t>
            </a:r>
            <a:endParaRPr lang="en-US" sz="3200" dirty="0">
              <a:latin typeface="Times New Roman" panose="02020603050405020304" pitchFamily="18" charset="0"/>
              <a:cs typeface="Times New Roman" panose="02020603050405020304" pitchFamily="18" charset="0"/>
            </a:endParaRPr>
          </a:p>
        </p:txBody>
      </p:sp>
      <p:pic>
        <p:nvPicPr>
          <p:cNvPr id="638491219" name="Picture 1"/>
          <p:cNvPicPr>
            <a:picLocks noChangeAspect="1"/>
          </p:cNvPicPr>
          <p:nvPr/>
        </p:nvPicPr>
        <p:blipFill>
          <a:blip r:embed="rId1"/>
          <a:stretch>
            <a:fillRect/>
          </a:stretch>
        </p:blipFill>
        <p:spPr>
          <a:xfrm>
            <a:off x="107950" y="980440"/>
            <a:ext cx="8893810" cy="2759710"/>
          </a:xfrm>
          <a:prstGeom prst="rect">
            <a:avLst/>
          </a:prstGeom>
        </p:spPr>
      </p:pic>
      <p:sp>
        <p:nvSpPr>
          <p:cNvPr id="6" name="Text Box 5"/>
          <p:cNvSpPr txBox="1"/>
          <p:nvPr/>
        </p:nvSpPr>
        <p:spPr>
          <a:xfrm>
            <a:off x="187960" y="3932555"/>
            <a:ext cx="8889365" cy="2696845"/>
          </a:xfrm>
          <a:prstGeom prst="rect">
            <a:avLst/>
          </a:prstGeom>
          <a:noFill/>
        </p:spPr>
        <p:txBody>
          <a:bodyPr wrap="square" rtlCol="0">
            <a:noAutofit/>
          </a:bodyPr>
          <a:p>
            <a:r>
              <a:rPr lang="en-US" sz="2400"/>
              <a:t>Based on the results obtained from the evaluation of different regression models, including Linear Regression, Lasso Regression, Support Vector Machine (SVM), and Random Forest, it is evident that Random Forest outperforms the other models in terms of both predictive performance and model accuracy.</a:t>
            </a:r>
            <a:endParaRPr lang="en-US" sz="2400"/>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6385" y="1052195"/>
            <a:ext cx="8542020" cy="4854575"/>
          </a:xfrm>
          <a:prstGeom prst="rect">
            <a:avLst/>
          </a:prstGeom>
        </p:spPr>
        <p:txBody>
          <a:bodyPr wrap="square">
            <a:noAutofit/>
          </a:bodyPr>
          <a:lstStyle/>
          <a:p>
            <a:pPr algn="l"/>
            <a:endParaRPr lang="en-US" sz="2400" b="0" i="0" dirty="0">
              <a:effectLst/>
              <a:latin typeface="Calibri" panose="020F0502020204030204" pitchFamily="34" charset="0"/>
              <a:cs typeface="Calibri" panose="020F0502020204030204" pitchFamily="34" charset="0"/>
            </a:endParaRPr>
          </a:p>
        </p:txBody>
      </p:sp>
      <p:sp>
        <p:nvSpPr>
          <p:cNvPr id="4" name="AutoShape 2" descr="Solved GIF | GIFER"/>
          <p:cNvSpPr>
            <a:spLocks noChangeAspect="1" noChangeArrowheads="1"/>
          </p:cNvSpPr>
          <p:nvPr/>
        </p:nvSpPr>
        <p:spPr bwMode="auto">
          <a:xfrm>
            <a:off x="7524328" y="1581309"/>
            <a:ext cx="2960712" cy="18805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AutoShape 4" descr="Solved GIF | GIFE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Text Box 5"/>
          <p:cNvSpPr txBox="1"/>
          <p:nvPr/>
        </p:nvSpPr>
        <p:spPr>
          <a:xfrm>
            <a:off x="2300605" y="1495425"/>
            <a:ext cx="3048000" cy="368300"/>
          </a:xfrm>
          <a:prstGeom prst="rect">
            <a:avLst/>
          </a:prstGeom>
          <a:noFill/>
        </p:spPr>
        <p:txBody>
          <a:bodyPr wrap="square" rtlCol="0">
            <a:spAutoFit/>
          </a:bodyPr>
          <a:p>
            <a:endParaRPr lang="en-US"/>
          </a:p>
        </p:txBody>
      </p:sp>
      <p:sp>
        <p:nvSpPr>
          <p:cNvPr id="2" name="TextBox 1"/>
          <p:cNvSpPr txBox="1"/>
          <p:nvPr/>
        </p:nvSpPr>
        <p:spPr>
          <a:xfrm>
            <a:off x="179512" y="260648"/>
            <a:ext cx="5688632" cy="521970"/>
          </a:xfrm>
          <a:prstGeom prst="rect">
            <a:avLst/>
          </a:prstGeom>
          <a:noFill/>
        </p:spPr>
        <p:txBody>
          <a:bodyPr wrap="square" rtlCol="0">
            <a:spAutoFit/>
          </a:bodyPr>
          <a:p>
            <a:r>
              <a:rPr lang="en-US" sz="2800" dirty="0">
                <a:latin typeface="Times New Roman" panose="02020603050405020304" pitchFamily="18" charset="0"/>
                <a:cs typeface="Times New Roman" panose="02020603050405020304" pitchFamily="18" charset="0"/>
              </a:rPr>
              <a:t>Visual Representation </a:t>
            </a:r>
            <a:endParaRPr lang="en-US" sz="2800" dirty="0">
              <a:latin typeface="Times New Roman" panose="02020603050405020304" pitchFamily="18" charset="0"/>
              <a:cs typeface="Times New Roman" panose="02020603050405020304" pitchFamily="18" charset="0"/>
            </a:endParaRPr>
          </a:p>
        </p:txBody>
      </p:sp>
      <p:sp>
        <p:nvSpPr>
          <p:cNvPr id="7" name="Text Box 6"/>
          <p:cNvSpPr txBox="1"/>
          <p:nvPr/>
        </p:nvSpPr>
        <p:spPr>
          <a:xfrm>
            <a:off x="971550" y="1412240"/>
            <a:ext cx="3048000" cy="368300"/>
          </a:xfrm>
          <a:prstGeom prst="rect">
            <a:avLst/>
          </a:prstGeom>
          <a:noFill/>
        </p:spPr>
        <p:txBody>
          <a:bodyPr wrap="square" rtlCol="0">
            <a:spAutoFit/>
          </a:bodyPr>
          <a:p>
            <a:r>
              <a:rPr lang="en-US"/>
              <a:t>Actual Vs Predicted Plot</a:t>
            </a:r>
            <a:endParaRPr lang="en-US"/>
          </a:p>
        </p:txBody>
      </p:sp>
      <p:pic>
        <p:nvPicPr>
          <p:cNvPr id="1021223860" name="Picture 1"/>
          <p:cNvPicPr>
            <a:picLocks noChangeAspect="1"/>
          </p:cNvPicPr>
          <p:nvPr/>
        </p:nvPicPr>
        <p:blipFill>
          <a:blip r:embed="rId1"/>
          <a:srcRect l="4873" t="28620" r="17691"/>
          <a:stretch>
            <a:fillRect/>
          </a:stretch>
        </p:blipFill>
        <p:spPr>
          <a:xfrm>
            <a:off x="107950" y="2060575"/>
            <a:ext cx="4498975" cy="2978150"/>
          </a:xfrm>
          <a:prstGeom prst="rect">
            <a:avLst/>
          </a:prstGeom>
          <a:ln>
            <a:noFill/>
          </a:ln>
        </p:spPr>
      </p:pic>
      <p:pic>
        <p:nvPicPr>
          <p:cNvPr id="1285917649" name="Picture 1"/>
          <p:cNvPicPr>
            <a:picLocks noChangeAspect="1"/>
          </p:cNvPicPr>
          <p:nvPr/>
        </p:nvPicPr>
        <p:blipFill>
          <a:blip r:embed="rId2"/>
          <a:srcRect t="28200"/>
          <a:stretch>
            <a:fillRect/>
          </a:stretch>
        </p:blipFill>
        <p:spPr>
          <a:xfrm>
            <a:off x="4606925" y="2132330"/>
            <a:ext cx="4429760" cy="2906395"/>
          </a:xfrm>
          <a:prstGeom prst="rect">
            <a:avLst/>
          </a:prstGeom>
        </p:spPr>
      </p:pic>
      <p:sp>
        <p:nvSpPr>
          <p:cNvPr id="9" name="Text Box 8"/>
          <p:cNvSpPr txBox="1"/>
          <p:nvPr/>
        </p:nvSpPr>
        <p:spPr>
          <a:xfrm>
            <a:off x="6306820" y="1412240"/>
            <a:ext cx="3048000" cy="368300"/>
          </a:xfrm>
          <a:prstGeom prst="rect">
            <a:avLst/>
          </a:prstGeom>
          <a:noFill/>
        </p:spPr>
        <p:txBody>
          <a:bodyPr wrap="square" rtlCol="0">
            <a:spAutoFit/>
          </a:bodyPr>
          <a:p>
            <a:r>
              <a:rPr lang="en-US"/>
              <a:t>Residual Plot</a:t>
            </a:r>
            <a:endParaRPr lang="en-US"/>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6385" y="1052195"/>
            <a:ext cx="8542020" cy="4854575"/>
          </a:xfrm>
          <a:prstGeom prst="rect">
            <a:avLst/>
          </a:prstGeom>
        </p:spPr>
        <p:txBody>
          <a:bodyPr wrap="square">
            <a:noAutofit/>
          </a:bodyPr>
          <a:lstStyle/>
          <a:p>
            <a:pPr algn="l"/>
            <a:r>
              <a:rPr lang="en-US" sz="2200" i="0" dirty="0">
                <a:effectLst/>
                <a:latin typeface="Calibri" panose="020F0502020204030204" pitchFamily="34" charset="0"/>
                <a:cs typeface="Calibri" panose="020F0502020204030204" pitchFamily="34" charset="0"/>
              </a:rPr>
              <a:t>1.https://www.kaggle.com/datasets/amitabhajoy/bengaluru-house-price-data?resource=download</a:t>
            </a:r>
            <a:endParaRPr lang="en-US" sz="2200" i="0" dirty="0">
              <a:effectLst/>
              <a:latin typeface="Calibri" panose="020F0502020204030204" pitchFamily="34" charset="0"/>
              <a:cs typeface="Calibri" panose="020F0502020204030204" pitchFamily="34" charset="0"/>
            </a:endParaRPr>
          </a:p>
          <a:p>
            <a:pPr algn="l"/>
            <a:endParaRPr lang="en-US" sz="2200" i="0" dirty="0">
              <a:effectLst/>
              <a:latin typeface="Calibri" panose="020F0502020204030204" pitchFamily="34" charset="0"/>
              <a:cs typeface="Calibri" panose="020F0502020204030204" pitchFamily="34" charset="0"/>
            </a:endParaRPr>
          </a:p>
          <a:p>
            <a:pPr algn="l"/>
            <a:r>
              <a:rPr lang="en-US" sz="2200" i="0" dirty="0">
                <a:effectLst/>
                <a:latin typeface="Calibri" panose="020F0502020204030204" pitchFamily="34" charset="0"/>
                <a:cs typeface="Calibri" panose="020F0502020204030204" pitchFamily="34" charset="0"/>
              </a:rPr>
              <a:t>2.https://scikit-learn.org/</a:t>
            </a:r>
            <a:endParaRPr lang="en-US" sz="2200" i="0" dirty="0">
              <a:effectLst/>
              <a:latin typeface="Calibri" panose="020F0502020204030204" pitchFamily="34" charset="0"/>
              <a:cs typeface="Calibri" panose="020F0502020204030204" pitchFamily="34" charset="0"/>
            </a:endParaRPr>
          </a:p>
          <a:p>
            <a:pPr algn="l"/>
            <a:endParaRPr lang="en-US" sz="2200" i="0" dirty="0">
              <a:effectLst/>
              <a:latin typeface="Calibri" panose="020F0502020204030204" pitchFamily="34" charset="0"/>
              <a:cs typeface="Calibri" panose="020F0502020204030204" pitchFamily="34" charset="0"/>
            </a:endParaRPr>
          </a:p>
          <a:p>
            <a:pPr algn="l"/>
            <a:r>
              <a:rPr lang="en-US" sz="2200" i="0" dirty="0">
                <a:effectLst/>
                <a:latin typeface="Calibri" panose="020F0502020204030204" pitchFamily="34" charset="0"/>
                <a:cs typeface="Calibri" panose="020F0502020204030204" pitchFamily="34" charset="0"/>
              </a:rPr>
              <a:t>3.Copilot</a:t>
            </a:r>
            <a:endParaRPr lang="en-US" sz="2200" i="0" dirty="0">
              <a:effectLst/>
              <a:latin typeface="Calibri" panose="020F0502020204030204" pitchFamily="34" charset="0"/>
              <a:cs typeface="Calibri" panose="020F0502020204030204" pitchFamily="34" charset="0"/>
            </a:endParaRPr>
          </a:p>
        </p:txBody>
      </p:sp>
      <p:sp>
        <p:nvSpPr>
          <p:cNvPr id="4" name="AutoShape 2" descr="Solved GIF | GIFER"/>
          <p:cNvSpPr>
            <a:spLocks noChangeAspect="1" noChangeArrowheads="1"/>
          </p:cNvSpPr>
          <p:nvPr/>
        </p:nvSpPr>
        <p:spPr bwMode="auto">
          <a:xfrm>
            <a:off x="7524328" y="1581309"/>
            <a:ext cx="2960712" cy="18805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AutoShape 4" descr="Solved GIF | GIFE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Text Box 5"/>
          <p:cNvSpPr txBox="1"/>
          <p:nvPr/>
        </p:nvSpPr>
        <p:spPr>
          <a:xfrm>
            <a:off x="2300605" y="1495425"/>
            <a:ext cx="3048000" cy="368300"/>
          </a:xfrm>
          <a:prstGeom prst="rect">
            <a:avLst/>
          </a:prstGeom>
          <a:noFill/>
        </p:spPr>
        <p:txBody>
          <a:bodyPr wrap="square" rtlCol="0">
            <a:spAutoFit/>
          </a:bodyPr>
          <a:p>
            <a:endParaRPr lang="en-US"/>
          </a:p>
        </p:txBody>
      </p:sp>
      <p:sp>
        <p:nvSpPr>
          <p:cNvPr id="2" name="TextBox 1"/>
          <p:cNvSpPr txBox="1"/>
          <p:nvPr/>
        </p:nvSpPr>
        <p:spPr>
          <a:xfrm>
            <a:off x="179512" y="260648"/>
            <a:ext cx="5688632" cy="583565"/>
          </a:xfrm>
          <a:prstGeom prst="rect">
            <a:avLst/>
          </a:prstGeom>
          <a:noFill/>
        </p:spPr>
        <p:txBody>
          <a:bodyPr wrap="square" rtlCol="0">
            <a:spAutoFit/>
          </a:bodyPr>
          <a:p>
            <a:r>
              <a:rPr lang="en-US" sz="3200" dirty="0">
                <a:latin typeface="Times New Roman" panose="02020603050405020304" pitchFamily="18" charset="0"/>
                <a:cs typeface="Times New Roman" panose="02020603050405020304" pitchFamily="18" charset="0"/>
              </a:rPr>
              <a:t>References used</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1034" name="Picture 10" descr="Thank you cards Images | Free Vectors, Stock Photos &amp; PSD"/>
          <p:cNvPicPr>
            <a:picLocks noChangeAspect="1" noChangeArrowheads="1"/>
          </p:cNvPicPr>
          <p:nvPr/>
        </p:nvPicPr>
        <p:blipFill>
          <a:blip r:embed="rId1"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Table of Contents</a:t>
            </a:r>
            <a:endParaRPr lang="en-US"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95789" y="1196117"/>
            <a:ext cx="6912768" cy="310769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Calibri" panose="020F0502020204030204" pitchFamily="34" charset="0"/>
                <a:cs typeface="Calibri" panose="020F0502020204030204" pitchFamily="34" charset="0"/>
              </a:rPr>
              <a:t>Objective</a:t>
            </a: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a:latin typeface="Calibri" panose="020F0502020204030204" pitchFamily="34" charset="0"/>
                <a:cs typeface="Calibri" panose="020F0502020204030204" pitchFamily="34" charset="0"/>
              </a:rPr>
              <a:t>Introduction</a:t>
            </a: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a:latin typeface="Calibri" panose="020F0502020204030204" pitchFamily="34" charset="0"/>
                <a:cs typeface="Calibri" panose="020F0502020204030204" pitchFamily="34" charset="0"/>
              </a:rPr>
              <a:t>Problem Statement</a:t>
            </a: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a:latin typeface="Calibri" panose="020F0502020204030204" pitchFamily="34" charset="0"/>
                <a:cs typeface="Calibri" panose="020F0502020204030204" pitchFamily="34" charset="0"/>
              </a:rPr>
              <a:t>Methodology</a:t>
            </a: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a:latin typeface="Calibri" panose="020F0502020204030204" pitchFamily="34" charset="0"/>
                <a:cs typeface="Calibri" panose="020F0502020204030204" pitchFamily="34" charset="0"/>
              </a:rPr>
              <a:t>Algorithm</a:t>
            </a: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a:latin typeface="Calibri" panose="020F0502020204030204" pitchFamily="34" charset="0"/>
                <a:cs typeface="Calibri" panose="020F0502020204030204" pitchFamily="34" charset="0"/>
              </a:rPr>
              <a:t>Result</a:t>
            </a: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a:latin typeface="Calibri" panose="020F0502020204030204" pitchFamily="34" charset="0"/>
                <a:cs typeface="Calibri" panose="020F0502020204030204" pitchFamily="34" charset="0"/>
              </a:rPr>
              <a:t>References/Links used</a:t>
            </a:r>
            <a:endParaRPr lang="en-US" sz="2800" dirty="0">
              <a:latin typeface="Calibri" panose="020F0502020204030204" pitchFamily="34" charset="0"/>
              <a:cs typeface="Calibri" panose="020F0502020204030204" pitchFamily="34"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19312"/>
            <a:ext cx="5688632" cy="107632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Objective </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95536" y="1124726"/>
            <a:ext cx="7776864" cy="5262245"/>
          </a:xfrm>
          <a:prstGeom prst="rect">
            <a:avLst/>
          </a:prstGeom>
          <a:noFill/>
        </p:spPr>
        <p:txBody>
          <a:bodyPr wrap="square" rtlCol="0">
            <a:spAutoFit/>
          </a:bodyPr>
          <a:lstStyle/>
          <a:p>
            <a:r>
              <a:rPr lang="en-US" sz="2400" b="0" i="0" dirty="0">
                <a:effectLst/>
                <a:latin typeface="+mj-lt"/>
                <a:cs typeface="+mj-lt"/>
              </a:rPr>
              <a:t>The objective of a House Rental Price Predictor is to accurately estimate or </a:t>
            </a:r>
            <a:r>
              <a:rPr lang="en-US" sz="2400" b="1" i="0" dirty="0">
                <a:effectLst/>
                <a:latin typeface="+mj-lt"/>
                <a:cs typeface="+mj-lt"/>
              </a:rPr>
              <a:t>predict the rental price of residential properties</a:t>
            </a:r>
            <a:r>
              <a:rPr lang="en-US" sz="2400" b="0" i="0" dirty="0">
                <a:effectLst/>
                <a:latin typeface="+mj-lt"/>
                <a:cs typeface="+mj-lt"/>
              </a:rPr>
              <a:t> based on various factors such as location, size, amenities, market demand, and other relevant features. This type of predictor can be useful for both landlords and tenants:</a:t>
            </a:r>
            <a:endParaRPr lang="en-US" sz="2400" b="0" i="0" dirty="0">
              <a:effectLst/>
              <a:latin typeface="+mj-lt"/>
              <a:cs typeface="+mj-lt"/>
            </a:endParaRPr>
          </a:p>
          <a:p>
            <a:endParaRPr lang="en-US" sz="2400" b="0" i="0" dirty="0">
              <a:effectLst/>
              <a:latin typeface="+mj-lt"/>
              <a:cs typeface="+mj-lt"/>
            </a:endParaRPr>
          </a:p>
          <a:p>
            <a:pPr marL="342900" indent="-342900">
              <a:buFont typeface="+mj-lt"/>
              <a:buAutoNum type="arabicPeriod"/>
            </a:pPr>
            <a:r>
              <a:rPr lang="en-IN" sz="2400" b="1" dirty="0">
                <a:latin typeface="+mj-lt"/>
                <a:cs typeface="+mj-lt"/>
              </a:rPr>
              <a:t>For Landlords:</a:t>
            </a:r>
            <a:r>
              <a:rPr lang="en-IN" sz="2400" dirty="0">
                <a:latin typeface="+mj-lt"/>
                <a:cs typeface="+mj-lt"/>
              </a:rPr>
              <a:t>Helps landlords determine an appropriate rental price for their properties based on market trends and competition.</a:t>
            </a:r>
            <a:endParaRPr lang="en-IN" sz="2400" dirty="0">
              <a:latin typeface="+mj-lt"/>
              <a:cs typeface="+mj-lt"/>
            </a:endParaRPr>
          </a:p>
          <a:p>
            <a:pPr marL="342900" indent="-342900">
              <a:buFont typeface="+mj-lt"/>
              <a:buAutoNum type="arabicPeriod"/>
            </a:pPr>
            <a:endParaRPr lang="en-IN" sz="2400" dirty="0">
              <a:latin typeface="+mj-lt"/>
              <a:cs typeface="+mj-lt"/>
            </a:endParaRPr>
          </a:p>
          <a:p>
            <a:pPr marL="342900" indent="-342900">
              <a:buFont typeface="+mj-lt"/>
              <a:buAutoNum type="arabicPeriod"/>
            </a:pPr>
            <a:r>
              <a:rPr lang="en-IN" sz="2400" b="1" dirty="0">
                <a:latin typeface="+mj-lt"/>
                <a:cs typeface="+mj-lt"/>
              </a:rPr>
              <a:t>For Tenants:</a:t>
            </a:r>
            <a:r>
              <a:rPr lang="en-IN" sz="2400" dirty="0">
                <a:latin typeface="+mj-lt"/>
                <a:cs typeface="+mj-lt"/>
              </a:rPr>
              <a:t>Allows tenants to compare rental prices across different properties and locations, aiding in decision-making.</a:t>
            </a:r>
            <a:endParaRPr lang="en-IN" sz="2400" dirty="0">
              <a:latin typeface="+mj-lt"/>
              <a:cs typeface="+mj-lt"/>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6385" y="1052195"/>
            <a:ext cx="3781425" cy="4854575"/>
          </a:xfrm>
          <a:prstGeom prst="rect">
            <a:avLst/>
          </a:prstGeom>
        </p:spPr>
        <p:txBody>
          <a:bodyPr wrap="square">
            <a:noAutofit/>
          </a:bodyPr>
          <a:lstStyle/>
          <a:p>
            <a:pPr algn="l"/>
            <a:br>
              <a:rPr lang="en-US" sz="2400" b="0" i="0" dirty="0">
                <a:effectLst/>
                <a:latin typeface="Calibri" panose="020F0502020204030204" pitchFamily="34" charset="0"/>
                <a:cs typeface="Calibri" panose="020F0502020204030204" pitchFamily="34" charset="0"/>
              </a:rPr>
            </a:br>
            <a:endParaRPr lang="en-US" sz="2600" b="0" i="0" dirty="0">
              <a:effectLst/>
              <a:latin typeface="Calibri" panose="020F0502020204030204" pitchFamily="34" charset="0"/>
              <a:cs typeface="Calibri" panose="020F0502020204030204" pitchFamily="34" charset="0"/>
            </a:endParaRPr>
          </a:p>
        </p:txBody>
      </p:sp>
      <p:sp>
        <p:nvSpPr>
          <p:cNvPr id="4" name="AutoShape 2" descr="Solved GIF | GIFER"/>
          <p:cNvSpPr>
            <a:spLocks noChangeAspect="1" noChangeArrowheads="1"/>
          </p:cNvSpPr>
          <p:nvPr/>
        </p:nvSpPr>
        <p:spPr bwMode="auto">
          <a:xfrm>
            <a:off x="7524328" y="1581309"/>
            <a:ext cx="2960712" cy="18805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AutoShape 4" descr="Solved GIF | GIFE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Text Box 5"/>
          <p:cNvSpPr txBox="1"/>
          <p:nvPr/>
        </p:nvSpPr>
        <p:spPr>
          <a:xfrm>
            <a:off x="2300605" y="1495425"/>
            <a:ext cx="3048000" cy="368300"/>
          </a:xfrm>
          <a:prstGeom prst="rect">
            <a:avLst/>
          </a:prstGeom>
          <a:noFill/>
        </p:spPr>
        <p:txBody>
          <a:bodyPr wrap="square" rtlCol="0">
            <a:spAutoFit/>
          </a:bodyPr>
          <a:p>
            <a:endParaRPr lang="en-US"/>
          </a:p>
        </p:txBody>
      </p:sp>
      <p:sp>
        <p:nvSpPr>
          <p:cNvPr id="2" name="TextBox 1"/>
          <p:cNvSpPr txBox="1"/>
          <p:nvPr/>
        </p:nvSpPr>
        <p:spPr>
          <a:xfrm>
            <a:off x="179512" y="260648"/>
            <a:ext cx="5688632" cy="583565"/>
          </a:xfrm>
          <a:prstGeom prst="rect">
            <a:avLst/>
          </a:prstGeom>
          <a:noFill/>
        </p:spPr>
        <p:txBody>
          <a:bodyPr wrap="square" rtlCol="0">
            <a:spAutoFit/>
          </a:bodyPr>
          <a:p>
            <a:r>
              <a:rPr lang="en-US" sz="3200" dirty="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pic>
        <p:nvPicPr>
          <p:cNvPr id="8" name="Picture 7" descr="2"/>
          <p:cNvPicPr>
            <a:picLocks noChangeAspect="1"/>
          </p:cNvPicPr>
          <p:nvPr/>
        </p:nvPicPr>
        <p:blipFill>
          <a:blip r:embed="rId1"/>
          <a:stretch>
            <a:fillRect/>
          </a:stretch>
        </p:blipFill>
        <p:spPr>
          <a:xfrm>
            <a:off x="4497705" y="1772285"/>
            <a:ext cx="4525645" cy="3018155"/>
          </a:xfrm>
          <a:prstGeom prst="rect">
            <a:avLst/>
          </a:prstGeom>
        </p:spPr>
      </p:pic>
      <p:sp>
        <p:nvSpPr>
          <p:cNvPr id="9" name="Text Box 8"/>
          <p:cNvSpPr txBox="1"/>
          <p:nvPr/>
        </p:nvSpPr>
        <p:spPr>
          <a:xfrm>
            <a:off x="323850" y="1268730"/>
            <a:ext cx="4809490" cy="4773295"/>
          </a:xfrm>
          <a:prstGeom prst="rect">
            <a:avLst/>
          </a:prstGeom>
          <a:noFill/>
        </p:spPr>
        <p:txBody>
          <a:bodyPr wrap="square" rtlCol="0">
            <a:noAutofit/>
          </a:bodyPr>
          <a:p>
            <a:r>
              <a:rPr lang="en-US" sz="2800" dirty="0">
                <a:effectLst/>
                <a:latin typeface="Calibri" panose="020F0502020204030204" pitchFamily="34" charset="0"/>
                <a:cs typeface="Calibri" panose="020F0502020204030204" pitchFamily="34" charset="0"/>
                <a:sym typeface="+mn-ea"/>
              </a:rPr>
              <a:t>A House Rent Price Predictor is a powerful tool that leverages data analytics and machine learning to forecast rental prices for residential properties.</a:t>
            </a:r>
            <a:endParaRPr lang="en-US" sz="2800" b="0" i="0" dirty="0">
              <a:effectLst/>
              <a:latin typeface="Calibri" panose="020F0502020204030204" pitchFamily="34" charset="0"/>
              <a:cs typeface="Calibri" panose="020F0502020204030204" pitchFamily="34" charset="0"/>
            </a:endParaRPr>
          </a:p>
          <a:p>
            <a:r>
              <a:rPr lang="en-US" sz="2800" dirty="0">
                <a:effectLst/>
                <a:latin typeface="Calibri" panose="020F0502020204030204" pitchFamily="34" charset="0"/>
                <a:cs typeface="Calibri" panose="020F0502020204030204" pitchFamily="34" charset="0"/>
                <a:sym typeface="+mn-ea"/>
              </a:rPr>
              <a:t>It provides valuable insights for individuals across various demographics, including</a:t>
            </a:r>
            <a:r>
              <a:rPr lang="en-US" sz="2800" b="1" dirty="0">
                <a:effectLst/>
                <a:latin typeface="Calibri" panose="020F0502020204030204" pitchFamily="34" charset="0"/>
                <a:cs typeface="Calibri" panose="020F0502020204030204" pitchFamily="34" charset="0"/>
                <a:sym typeface="+mn-ea"/>
              </a:rPr>
              <a:t> job persons, old persons, and students.</a:t>
            </a:r>
            <a:endParaRPr lang="en-US" sz="2800" b="1"/>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Problem Statement</a:t>
            </a:r>
            <a:endParaRPr lang="en-US"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286601" y="965041"/>
            <a:ext cx="8136904" cy="4892675"/>
          </a:xfrm>
          <a:prstGeom prst="rect">
            <a:avLst/>
          </a:prstGeom>
        </p:spPr>
        <p:txBody>
          <a:bodyPr wrap="square">
            <a:spAutoFit/>
          </a:bodyPr>
          <a:lstStyle/>
          <a:p>
            <a:pPr algn="l"/>
            <a:r>
              <a:rPr lang="en-US" sz="2400" dirty="0">
                <a:latin typeface="Calibri" panose="020F0502020204030204" pitchFamily="34" charset="0"/>
                <a:cs typeface="Calibri" panose="020F0502020204030204" pitchFamily="34" charset="0"/>
              </a:rPr>
              <a:t>Problems faced by tenants and Landlords:</a:t>
            </a:r>
            <a:endParaRPr lang="en-US" sz="2400" dirty="0">
              <a:latin typeface="Calibri" panose="020F0502020204030204" pitchFamily="34" charset="0"/>
              <a:cs typeface="Calibri" panose="020F0502020204030204" pitchFamily="34" charset="0"/>
            </a:endParaRPr>
          </a:p>
          <a:p>
            <a:pPr algn="l"/>
            <a:endParaRPr lang="en-US" sz="2400" dirty="0">
              <a:latin typeface="Calibri" panose="020F0502020204030204" pitchFamily="34" charset="0"/>
              <a:cs typeface="Calibri" panose="020F0502020204030204" pitchFamily="34" charset="0"/>
            </a:endParaRPr>
          </a:p>
          <a:p>
            <a:pPr algn="l"/>
            <a:r>
              <a:rPr lang="en-US" sz="2400" b="1" dirty="0">
                <a:latin typeface="Calibri" panose="020F0502020204030204" pitchFamily="34" charset="0"/>
                <a:cs typeface="Calibri" panose="020F0502020204030204" pitchFamily="34" charset="0"/>
              </a:rPr>
              <a:t>1.Market Volatility:</a:t>
            </a:r>
            <a:r>
              <a:rPr lang="en-US" sz="2400" dirty="0">
                <a:latin typeface="Calibri" panose="020F0502020204030204" pitchFamily="34" charset="0"/>
                <a:cs typeface="Calibri" panose="020F0502020204030204" pitchFamily="34" charset="0"/>
              </a:rPr>
              <a:t> Rental prices fluctuate due to changes in demand-supply dynamics.</a:t>
            </a:r>
            <a:endParaRPr lang="en-US" sz="2400" dirty="0">
              <a:latin typeface="Calibri" panose="020F0502020204030204" pitchFamily="34" charset="0"/>
              <a:cs typeface="Calibri" panose="020F0502020204030204" pitchFamily="34" charset="0"/>
            </a:endParaRPr>
          </a:p>
          <a:p>
            <a:pPr algn="l"/>
            <a:endParaRPr lang="en-US" sz="2400" dirty="0">
              <a:latin typeface="Calibri" panose="020F0502020204030204" pitchFamily="34" charset="0"/>
              <a:cs typeface="Calibri" panose="020F0502020204030204" pitchFamily="34" charset="0"/>
            </a:endParaRPr>
          </a:p>
          <a:p>
            <a:pPr algn="l"/>
            <a:r>
              <a:rPr lang="en-US" sz="2400" b="1" dirty="0">
                <a:latin typeface="Calibri" panose="020F0502020204030204" pitchFamily="34" charset="0"/>
                <a:cs typeface="Calibri" panose="020F0502020204030204" pitchFamily="34" charset="0"/>
              </a:rPr>
              <a:t>2.Information Asymmetry: </a:t>
            </a:r>
            <a:r>
              <a:rPr lang="en-US" sz="2400" dirty="0">
                <a:latin typeface="Calibri" panose="020F0502020204030204" pitchFamily="34" charset="0"/>
                <a:cs typeface="Calibri" panose="020F0502020204030204" pitchFamily="34" charset="0"/>
              </a:rPr>
              <a:t>Landlords and tenants may lack access to comprehensive and up-to-date information regarding rental prices, leading to disparities in negotiation power and potentially unfair rental agreements.</a:t>
            </a:r>
            <a:endParaRPr lang="en-US" sz="2400" dirty="0">
              <a:latin typeface="Calibri" panose="020F0502020204030204" pitchFamily="34" charset="0"/>
              <a:cs typeface="Calibri" panose="020F0502020204030204" pitchFamily="34" charset="0"/>
            </a:endParaRPr>
          </a:p>
          <a:p>
            <a:pPr algn="l"/>
            <a:endParaRPr lang="en-US" sz="2400" dirty="0">
              <a:latin typeface="Calibri" panose="020F0502020204030204" pitchFamily="34" charset="0"/>
              <a:cs typeface="Calibri" panose="020F0502020204030204" pitchFamily="34" charset="0"/>
            </a:endParaRPr>
          </a:p>
          <a:p>
            <a:pPr algn="l"/>
            <a:r>
              <a:rPr lang="en-US" sz="2400" b="1" dirty="0">
                <a:latin typeface="Calibri" panose="020F0502020204030204" pitchFamily="34" charset="0"/>
                <a:cs typeface="Calibri" panose="020F0502020204030204" pitchFamily="34" charset="0"/>
              </a:rPr>
              <a:t>3.Decision-Making Challenges: </a:t>
            </a:r>
            <a:r>
              <a:rPr lang="en-US" sz="2400" dirty="0">
                <a:latin typeface="Calibri" panose="020F0502020204030204" pitchFamily="34" charset="0"/>
                <a:cs typeface="Calibri" panose="020F0502020204030204" pitchFamily="34" charset="0"/>
              </a:rPr>
              <a:t>Both landlords and tenants face decision-making hurdles when setting or negotiating rental prices.</a:t>
            </a:r>
            <a:endParaRPr lang="en-US" sz="2400" dirty="0">
              <a:latin typeface="Calibri" panose="020F0502020204030204" pitchFamily="34" charset="0"/>
              <a:cs typeface="Calibri" panose="020F0502020204030204" pitchFamily="34" charset="0"/>
            </a:endParaRPr>
          </a:p>
        </p:txBody>
      </p:sp>
      <p:sp>
        <p:nvSpPr>
          <p:cNvPr id="4" name="AutoShape 2" descr="Solved GIF | GIFER"/>
          <p:cNvSpPr>
            <a:spLocks noChangeAspect="1" noChangeArrowheads="1"/>
          </p:cNvSpPr>
          <p:nvPr/>
        </p:nvSpPr>
        <p:spPr bwMode="auto">
          <a:xfrm>
            <a:off x="7524328" y="1581309"/>
            <a:ext cx="2960712" cy="18805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AutoShape 4" descr="Solved GIF | GIFE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356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sym typeface="+mn-ea"/>
              </a:rPr>
              <a:t>Methodology</a:t>
            </a:r>
            <a:endParaRPr lang="en-US"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286601" y="965041"/>
            <a:ext cx="8136904" cy="5631180"/>
          </a:xfrm>
          <a:prstGeom prst="rect">
            <a:avLst/>
          </a:prstGeom>
        </p:spPr>
        <p:txBody>
          <a:bodyPr wrap="square">
            <a:spAutoFit/>
          </a:bodyPr>
          <a:lstStyle/>
          <a:p>
            <a:pPr algn="l"/>
            <a:r>
              <a:rPr lang="en-US" sz="2400" b="1" dirty="0">
                <a:latin typeface="Calibri" panose="020F0502020204030204" pitchFamily="34" charset="0"/>
                <a:cs typeface="Calibri" panose="020F0502020204030204" pitchFamily="34" charset="0"/>
              </a:rPr>
              <a:t>1.Data Collection:</a:t>
            </a:r>
            <a:r>
              <a:rPr lang="en-US" sz="2400" dirty="0">
                <a:latin typeface="Calibri" panose="020F0502020204030204" pitchFamily="34" charset="0"/>
                <a:cs typeface="Calibri" panose="020F0502020204030204" pitchFamily="34" charset="0"/>
              </a:rPr>
              <a:t>Gather a diverse dataset containing both genuine news articles and fake news articles from reputable sources and datasets.</a:t>
            </a:r>
            <a:endParaRPr lang="en-US" sz="2400" dirty="0">
              <a:latin typeface="Calibri" panose="020F0502020204030204" pitchFamily="34" charset="0"/>
              <a:cs typeface="Calibri" panose="020F0502020204030204" pitchFamily="34" charset="0"/>
            </a:endParaRPr>
          </a:p>
          <a:p>
            <a:pPr algn="l"/>
            <a:endParaRPr lang="en-US" sz="2400" dirty="0">
              <a:latin typeface="Calibri" panose="020F0502020204030204" pitchFamily="34" charset="0"/>
              <a:cs typeface="Calibri" panose="020F0502020204030204" pitchFamily="34" charset="0"/>
            </a:endParaRPr>
          </a:p>
          <a:p>
            <a:pPr indent="0" algn="l">
              <a:buNone/>
            </a:pPr>
            <a:r>
              <a:rPr lang="en-US" sz="2400" b="1" dirty="0">
                <a:latin typeface="Calibri" panose="020F0502020204030204" pitchFamily="34" charset="0"/>
                <a:cs typeface="Calibri" panose="020F0502020204030204" pitchFamily="34" charset="0"/>
              </a:rPr>
              <a:t>2.Feature Extraction:</a:t>
            </a:r>
            <a:r>
              <a:rPr lang="en-US" sz="2400" dirty="0">
                <a:latin typeface="Calibri" panose="020F0502020204030204" pitchFamily="34" charset="0"/>
                <a:cs typeface="Calibri" panose="020F0502020204030204" pitchFamily="34" charset="0"/>
              </a:rPr>
              <a:t>Optionally, include metadata features such as publication date, author information, and user engagement metrics.</a:t>
            </a:r>
            <a:endParaRPr lang="en-US" sz="2400" dirty="0">
              <a:latin typeface="Calibri" panose="020F0502020204030204" pitchFamily="34" charset="0"/>
              <a:cs typeface="Calibri" panose="020F0502020204030204" pitchFamily="34" charset="0"/>
            </a:endParaRPr>
          </a:p>
          <a:p>
            <a:pPr indent="0" algn="l">
              <a:buNone/>
            </a:pPr>
            <a:endParaRPr lang="en-US" sz="2400" dirty="0">
              <a:latin typeface="Calibri" panose="020F0502020204030204" pitchFamily="34" charset="0"/>
              <a:cs typeface="Calibri" panose="020F0502020204030204" pitchFamily="34" charset="0"/>
            </a:endParaRPr>
          </a:p>
          <a:p>
            <a:pPr indent="0" algn="l">
              <a:buNone/>
            </a:pPr>
            <a:r>
              <a:rPr lang="en-US" sz="2400" b="1" dirty="0">
                <a:latin typeface="Calibri" panose="020F0502020204030204" pitchFamily="34" charset="0"/>
                <a:cs typeface="Calibri" panose="020F0502020204030204" pitchFamily="34" charset="0"/>
              </a:rPr>
              <a:t>3.Model Selection:</a:t>
            </a:r>
            <a:r>
              <a:rPr lang="en-US" sz="2400" dirty="0">
                <a:latin typeface="Calibri" panose="020F0502020204030204" pitchFamily="34" charset="0"/>
                <a:cs typeface="Calibri" panose="020F0502020204030204" pitchFamily="34" charset="0"/>
              </a:rPr>
              <a:t>Experiment with various machine learning and deep learning algorithms available in scikit-learn.</a:t>
            </a:r>
            <a:endParaRPr lang="en-US" sz="2400" dirty="0">
              <a:latin typeface="Calibri" panose="020F0502020204030204" pitchFamily="34" charset="0"/>
              <a:cs typeface="Calibri" panose="020F0502020204030204" pitchFamily="34" charset="0"/>
            </a:endParaRPr>
          </a:p>
          <a:p>
            <a:pPr indent="0" algn="l">
              <a:buNone/>
            </a:pPr>
            <a:endParaRPr lang="en-US" sz="2400" dirty="0">
              <a:latin typeface="Calibri" panose="020F0502020204030204" pitchFamily="34" charset="0"/>
              <a:cs typeface="Calibri" panose="020F0502020204030204" pitchFamily="34" charset="0"/>
            </a:endParaRPr>
          </a:p>
          <a:p>
            <a:pPr indent="0" algn="l">
              <a:buNone/>
            </a:pPr>
            <a:r>
              <a:rPr lang="en-US" sz="2400" b="1" dirty="0">
                <a:latin typeface="Calibri" panose="020F0502020204030204" pitchFamily="34" charset="0"/>
                <a:cs typeface="Calibri" panose="020F0502020204030204" pitchFamily="34" charset="0"/>
              </a:rPr>
              <a:t>4.Model Training:</a:t>
            </a:r>
            <a:r>
              <a:rPr lang="en-US" sz="2400" dirty="0">
                <a:latin typeface="Calibri" panose="020F0502020204030204" pitchFamily="34" charset="0"/>
                <a:cs typeface="Calibri" panose="020F0502020204030204" pitchFamily="34" charset="0"/>
              </a:rPr>
              <a:t>Split the dataset into training, validation, and test sets using scikit-learn.Train the selected model using the training data.</a:t>
            </a:r>
            <a:endParaRPr lang="en-US" sz="2400" dirty="0">
              <a:latin typeface="Calibri" panose="020F0502020204030204" pitchFamily="34" charset="0"/>
              <a:cs typeface="Calibri" panose="020F0502020204030204" pitchFamily="34" charset="0"/>
            </a:endParaRPr>
          </a:p>
          <a:p>
            <a:pPr indent="0" algn="l">
              <a:buNone/>
            </a:pPr>
            <a:r>
              <a:rPr lang="en-US" sz="2400"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4" name="AutoShape 2" descr="Solved GIF | GIFER"/>
          <p:cNvSpPr>
            <a:spLocks noChangeAspect="1" noChangeArrowheads="1"/>
          </p:cNvSpPr>
          <p:nvPr/>
        </p:nvSpPr>
        <p:spPr bwMode="auto">
          <a:xfrm>
            <a:off x="7524328" y="1581309"/>
            <a:ext cx="2960712" cy="18805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AutoShape 4" descr="Solved GIF | GIFE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6385" y="1268730"/>
            <a:ext cx="3781425" cy="4854575"/>
          </a:xfrm>
          <a:prstGeom prst="rect">
            <a:avLst/>
          </a:prstGeom>
        </p:spPr>
        <p:txBody>
          <a:bodyPr wrap="square">
            <a:noAutofit/>
          </a:bodyPr>
          <a:lstStyle/>
          <a:p>
            <a:pPr algn="l"/>
            <a:r>
              <a:rPr lang="en-US" sz="2200" b="0" i="0" dirty="0">
                <a:effectLst/>
                <a:latin typeface="Calibri" panose="020F0502020204030204" pitchFamily="34" charset="0"/>
                <a:cs typeface="Calibri" panose="020F0502020204030204" pitchFamily="34" charset="0"/>
              </a:rPr>
              <a:t> House rent price prediction,</a:t>
            </a:r>
            <a:endParaRPr lang="en-US" sz="2200" b="0" i="0" dirty="0">
              <a:effectLst/>
              <a:latin typeface="Calibri" panose="020F0502020204030204" pitchFamily="34" charset="0"/>
              <a:cs typeface="Calibri" panose="020F0502020204030204" pitchFamily="34" charset="0"/>
            </a:endParaRPr>
          </a:p>
          <a:p>
            <a:pPr algn="l"/>
            <a:r>
              <a:rPr lang="en-US" sz="2200" dirty="0">
                <a:effectLst/>
                <a:latin typeface="Calibri" panose="020F0502020204030204" pitchFamily="34" charset="0"/>
                <a:cs typeface="Calibri" panose="020F0502020204030204" pitchFamily="34" charset="0"/>
                <a:sym typeface="+mn-ea"/>
              </a:rPr>
              <a:t>involves</a:t>
            </a:r>
            <a:r>
              <a:rPr lang="en-US" sz="2200" b="0" i="0" dirty="0">
                <a:effectLst/>
                <a:latin typeface="Calibri" panose="020F0502020204030204" pitchFamily="34" charset="0"/>
                <a:cs typeface="Calibri" panose="020F0502020204030204" pitchFamily="34" charset="0"/>
              </a:rPr>
              <a:t> </a:t>
            </a:r>
            <a:r>
              <a:rPr lang="en-US" sz="2200" b="1" i="0" dirty="0">
                <a:effectLst/>
                <a:latin typeface="Calibri" panose="020F0502020204030204" pitchFamily="34" charset="0"/>
                <a:cs typeface="Calibri" panose="020F0502020204030204" pitchFamily="34" charset="0"/>
              </a:rPr>
              <a:t>supervised learning</a:t>
            </a:r>
            <a:r>
              <a:rPr lang="en-US" sz="2200" b="0" i="0" dirty="0">
                <a:effectLst/>
                <a:latin typeface="Calibri" panose="020F0502020204030204" pitchFamily="34" charset="0"/>
                <a:cs typeface="Calibri" panose="020F0502020204030204" pitchFamily="34" charset="0"/>
              </a:rPr>
              <a:t> which means training a machine learning model using a dataset where each example consists of features related to a rental property along with the corresponding rent price.</a:t>
            </a:r>
            <a:endParaRPr lang="en-US" sz="2200" b="0" i="0" dirty="0">
              <a:effectLst/>
              <a:latin typeface="Calibri" panose="020F0502020204030204" pitchFamily="34" charset="0"/>
              <a:cs typeface="Calibri" panose="020F0502020204030204" pitchFamily="34" charset="0"/>
            </a:endParaRPr>
          </a:p>
          <a:p>
            <a:pPr algn="l"/>
            <a:r>
              <a:rPr lang="en-US" sz="2200" b="0" i="0" dirty="0">
                <a:effectLst/>
                <a:latin typeface="Calibri" panose="020F0502020204030204" pitchFamily="34" charset="0"/>
                <a:cs typeface="Calibri" panose="020F0502020204030204" pitchFamily="34" charset="0"/>
              </a:rPr>
              <a:t>The goal is to learn a mapping from the input features to the target rent prices so that the model can predict the rent price for new rental properties.</a:t>
            </a:r>
            <a:endParaRPr lang="en-US" sz="2200" b="0" i="0" dirty="0">
              <a:effectLst/>
              <a:latin typeface="Calibri" panose="020F0502020204030204" pitchFamily="34" charset="0"/>
              <a:cs typeface="Calibri" panose="020F0502020204030204" pitchFamily="34" charset="0"/>
            </a:endParaRPr>
          </a:p>
        </p:txBody>
      </p:sp>
      <p:sp>
        <p:nvSpPr>
          <p:cNvPr id="4" name="AutoShape 2" descr="Solved GIF | GIFER"/>
          <p:cNvSpPr>
            <a:spLocks noChangeAspect="1" noChangeArrowheads="1"/>
          </p:cNvSpPr>
          <p:nvPr/>
        </p:nvSpPr>
        <p:spPr bwMode="auto">
          <a:xfrm>
            <a:off x="7524328" y="1581309"/>
            <a:ext cx="2960712" cy="18805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AutoShape 4" descr="Solved GIF | GIFE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2" name="TextBox 1"/>
          <p:cNvSpPr txBox="1"/>
          <p:nvPr/>
        </p:nvSpPr>
        <p:spPr>
          <a:xfrm>
            <a:off x="179512" y="260648"/>
            <a:ext cx="5688632" cy="583565"/>
          </a:xfrm>
          <a:prstGeom prst="rect">
            <a:avLst/>
          </a:prstGeom>
          <a:noFill/>
        </p:spPr>
        <p:txBody>
          <a:bodyPr wrap="square" rtlCol="0">
            <a:spAutoFit/>
          </a:bodyPr>
          <a:p>
            <a:r>
              <a:rPr lang="en-US" sz="3200" dirty="0">
                <a:latin typeface="Times New Roman" panose="02020603050405020304" pitchFamily="18" charset="0"/>
                <a:cs typeface="Times New Roman" panose="02020603050405020304" pitchFamily="18" charset="0"/>
              </a:rPr>
              <a:t>Which type of learning?</a:t>
            </a:r>
            <a:endParaRPr lang="en-US" sz="3200" dirty="0">
              <a:latin typeface="Times New Roman" panose="02020603050405020304" pitchFamily="18" charset="0"/>
              <a:cs typeface="Times New Roman" panose="02020603050405020304" pitchFamily="18" charset="0"/>
            </a:endParaRPr>
          </a:p>
        </p:txBody>
      </p:sp>
      <p:pic>
        <p:nvPicPr>
          <p:cNvPr id="6" name="Picture 5" descr="4"/>
          <p:cNvPicPr>
            <a:picLocks noChangeAspect="1"/>
          </p:cNvPicPr>
          <p:nvPr/>
        </p:nvPicPr>
        <p:blipFill>
          <a:blip r:embed="rId1"/>
          <a:stretch>
            <a:fillRect/>
          </a:stretch>
        </p:blipFill>
        <p:spPr>
          <a:xfrm>
            <a:off x="4067810" y="1484630"/>
            <a:ext cx="4936490" cy="3679190"/>
          </a:xfrm>
          <a:prstGeom prst="rect">
            <a:avLst/>
          </a:prstGeom>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6385" y="1052195"/>
            <a:ext cx="8542020" cy="4854575"/>
          </a:xfrm>
          <a:prstGeom prst="rect">
            <a:avLst/>
          </a:prstGeom>
        </p:spPr>
        <p:txBody>
          <a:bodyPr wrap="square">
            <a:noAutofit/>
          </a:bodyPr>
          <a:lstStyle/>
          <a:p>
            <a:pPr algn="l"/>
            <a:r>
              <a:rPr lang="en-US" sz="2400" b="1" i="0" dirty="0">
                <a:effectLst/>
                <a:latin typeface="Calibri" panose="020F0502020204030204" pitchFamily="34" charset="0"/>
                <a:cs typeface="Calibri" panose="020F0502020204030204" pitchFamily="34" charset="0"/>
              </a:rPr>
              <a:t>Regression </a:t>
            </a:r>
            <a:r>
              <a:rPr lang="en-US" sz="2400" b="0" i="0" dirty="0">
                <a:effectLst/>
                <a:latin typeface="Calibri" panose="020F0502020204030204" pitchFamily="34" charset="0"/>
                <a:cs typeface="Calibri" panose="020F0502020204030204" pitchFamily="34" charset="0"/>
              </a:rPr>
              <a:t>is a type of supervised learning algorithm used to predict continuous numerical values.</a:t>
            </a:r>
            <a:endParaRPr lang="en-US" sz="2400" b="0" i="0" dirty="0">
              <a:effectLst/>
              <a:latin typeface="Calibri" panose="020F0502020204030204" pitchFamily="34" charset="0"/>
              <a:cs typeface="Calibri" panose="020F0502020204030204" pitchFamily="34" charset="0"/>
            </a:endParaRPr>
          </a:p>
          <a:p>
            <a:pPr algn="l"/>
            <a:endParaRPr lang="en-US" sz="2400" b="0" i="0" dirty="0">
              <a:effectLst/>
              <a:latin typeface="Calibri" panose="020F0502020204030204" pitchFamily="34" charset="0"/>
              <a:cs typeface="Calibri" panose="020F0502020204030204" pitchFamily="34" charset="0"/>
            </a:endParaRPr>
          </a:p>
          <a:p>
            <a:pPr algn="l"/>
            <a:r>
              <a:rPr lang="en-US" sz="2200" i="0" dirty="0">
                <a:effectLst/>
                <a:latin typeface="Calibri" panose="020F0502020204030204" pitchFamily="34" charset="0"/>
                <a:cs typeface="Calibri" panose="020F0502020204030204" pitchFamily="34" charset="0"/>
              </a:rPr>
              <a:t>Here's how regression is applied to house rent price prediction:</a:t>
            </a:r>
            <a:endParaRPr lang="en-US" sz="2200" i="0" dirty="0">
              <a:effectLst/>
              <a:latin typeface="Calibri" panose="020F0502020204030204" pitchFamily="34" charset="0"/>
              <a:cs typeface="Calibri" panose="020F0502020204030204" pitchFamily="34" charset="0"/>
            </a:endParaRPr>
          </a:p>
          <a:p>
            <a:pPr algn="l"/>
            <a:endParaRPr lang="en-US" sz="2200" i="0" dirty="0">
              <a:effectLst/>
              <a:latin typeface="Calibri" panose="020F0502020204030204" pitchFamily="34" charset="0"/>
              <a:cs typeface="Calibri" panose="020F0502020204030204" pitchFamily="34" charset="0"/>
            </a:endParaRPr>
          </a:p>
          <a:p>
            <a:pPr algn="l"/>
            <a:r>
              <a:rPr lang="en-US" sz="2200" i="0" dirty="0">
                <a:effectLst/>
                <a:latin typeface="Calibri" panose="020F0502020204030204" pitchFamily="34" charset="0"/>
                <a:cs typeface="Calibri" panose="020F0502020204030204" pitchFamily="34" charset="0"/>
              </a:rPr>
              <a:t>1.Dataset Preparation</a:t>
            </a:r>
            <a:endParaRPr lang="en-US" sz="2200" i="0" dirty="0">
              <a:effectLst/>
              <a:latin typeface="Calibri" panose="020F0502020204030204" pitchFamily="34" charset="0"/>
              <a:cs typeface="Calibri" panose="020F0502020204030204" pitchFamily="34" charset="0"/>
            </a:endParaRPr>
          </a:p>
          <a:p>
            <a:pPr algn="l"/>
            <a:r>
              <a:rPr lang="en-US" sz="2200" i="0" dirty="0">
                <a:effectLst/>
                <a:latin typeface="Calibri" panose="020F0502020204030204" pitchFamily="34" charset="0"/>
                <a:cs typeface="Calibri" panose="020F0502020204030204" pitchFamily="34" charset="0"/>
              </a:rPr>
              <a:t>2.Data Preprocessing</a:t>
            </a:r>
            <a:endParaRPr lang="en-US" sz="2200" i="0" dirty="0">
              <a:effectLst/>
              <a:latin typeface="Calibri" panose="020F0502020204030204" pitchFamily="34" charset="0"/>
              <a:cs typeface="Calibri" panose="020F0502020204030204" pitchFamily="34" charset="0"/>
            </a:endParaRPr>
          </a:p>
          <a:p>
            <a:pPr algn="l"/>
            <a:r>
              <a:rPr lang="en-US" sz="2200" i="0" dirty="0">
                <a:effectLst/>
                <a:latin typeface="Calibri" panose="020F0502020204030204" pitchFamily="34" charset="0"/>
                <a:cs typeface="Calibri" panose="020F0502020204030204" pitchFamily="34" charset="0"/>
              </a:rPr>
              <a:t>3.Splitting the Data</a:t>
            </a:r>
            <a:endParaRPr lang="en-US" sz="2200" i="0" dirty="0">
              <a:effectLst/>
              <a:latin typeface="Calibri" panose="020F0502020204030204" pitchFamily="34" charset="0"/>
              <a:cs typeface="Calibri" panose="020F0502020204030204" pitchFamily="34" charset="0"/>
            </a:endParaRPr>
          </a:p>
          <a:p>
            <a:pPr algn="l"/>
            <a:r>
              <a:rPr lang="en-US" sz="2200" i="0" dirty="0">
                <a:effectLst/>
                <a:latin typeface="Calibri" panose="020F0502020204030204" pitchFamily="34" charset="0"/>
                <a:cs typeface="Calibri" panose="020F0502020204030204" pitchFamily="34" charset="0"/>
              </a:rPr>
              <a:t>4.Model Selection</a:t>
            </a:r>
            <a:endParaRPr lang="en-US" sz="2200" i="0" dirty="0">
              <a:effectLst/>
              <a:latin typeface="Calibri" panose="020F0502020204030204" pitchFamily="34" charset="0"/>
              <a:cs typeface="Calibri" panose="020F0502020204030204" pitchFamily="34" charset="0"/>
            </a:endParaRPr>
          </a:p>
          <a:p>
            <a:pPr algn="l"/>
            <a:r>
              <a:rPr lang="en-US" sz="2200" i="0" dirty="0">
                <a:effectLst/>
                <a:latin typeface="Calibri" panose="020F0502020204030204" pitchFamily="34" charset="0"/>
                <a:cs typeface="Calibri" panose="020F0502020204030204" pitchFamily="34" charset="0"/>
              </a:rPr>
              <a:t>5.Training the Model</a:t>
            </a:r>
            <a:endParaRPr lang="en-US" sz="2200" i="0" dirty="0">
              <a:effectLst/>
              <a:latin typeface="Calibri" panose="020F0502020204030204" pitchFamily="34" charset="0"/>
              <a:cs typeface="Calibri" panose="020F0502020204030204" pitchFamily="34" charset="0"/>
            </a:endParaRPr>
          </a:p>
          <a:p>
            <a:pPr algn="l"/>
            <a:r>
              <a:rPr lang="en-US" sz="2200" i="0" dirty="0">
                <a:effectLst/>
                <a:latin typeface="Calibri" panose="020F0502020204030204" pitchFamily="34" charset="0"/>
                <a:cs typeface="Calibri" panose="020F0502020204030204" pitchFamily="34" charset="0"/>
              </a:rPr>
              <a:t>6.Model Evaluation</a:t>
            </a:r>
            <a:endParaRPr lang="en-US" sz="2200" i="0" dirty="0">
              <a:effectLst/>
              <a:latin typeface="Calibri" panose="020F0502020204030204" pitchFamily="34" charset="0"/>
              <a:cs typeface="Calibri" panose="020F0502020204030204" pitchFamily="34" charset="0"/>
            </a:endParaRPr>
          </a:p>
          <a:p>
            <a:pPr algn="l"/>
            <a:r>
              <a:rPr lang="en-US" sz="2200" i="0" dirty="0">
                <a:effectLst/>
                <a:latin typeface="Calibri" panose="020F0502020204030204" pitchFamily="34" charset="0"/>
                <a:cs typeface="Calibri" panose="020F0502020204030204" pitchFamily="34" charset="0"/>
              </a:rPr>
              <a:t>7.Prediction</a:t>
            </a:r>
            <a:endParaRPr lang="en-US" sz="2200" i="0" dirty="0">
              <a:effectLst/>
              <a:latin typeface="Calibri" panose="020F0502020204030204" pitchFamily="34" charset="0"/>
              <a:cs typeface="Calibri" panose="020F0502020204030204" pitchFamily="34" charset="0"/>
            </a:endParaRPr>
          </a:p>
        </p:txBody>
      </p:sp>
      <p:sp>
        <p:nvSpPr>
          <p:cNvPr id="4" name="AutoShape 2" descr="Solved GIF | GIFER"/>
          <p:cNvSpPr>
            <a:spLocks noChangeAspect="1" noChangeArrowheads="1"/>
          </p:cNvSpPr>
          <p:nvPr/>
        </p:nvSpPr>
        <p:spPr bwMode="auto">
          <a:xfrm>
            <a:off x="7524328" y="1581309"/>
            <a:ext cx="2960712" cy="18805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AutoShape 4" descr="Solved GIF | GIFE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Text Box 5"/>
          <p:cNvSpPr txBox="1"/>
          <p:nvPr/>
        </p:nvSpPr>
        <p:spPr>
          <a:xfrm>
            <a:off x="2300605" y="1495425"/>
            <a:ext cx="3048000" cy="368300"/>
          </a:xfrm>
          <a:prstGeom prst="rect">
            <a:avLst/>
          </a:prstGeom>
          <a:noFill/>
        </p:spPr>
        <p:txBody>
          <a:bodyPr wrap="square" rtlCol="0">
            <a:spAutoFit/>
          </a:bodyPr>
          <a:p>
            <a:endParaRPr lang="en-US"/>
          </a:p>
        </p:txBody>
      </p:sp>
      <p:sp>
        <p:nvSpPr>
          <p:cNvPr id="2" name="TextBox 1"/>
          <p:cNvSpPr txBox="1"/>
          <p:nvPr/>
        </p:nvSpPr>
        <p:spPr>
          <a:xfrm>
            <a:off x="179512" y="260648"/>
            <a:ext cx="5688632" cy="521970"/>
          </a:xfrm>
          <a:prstGeom prst="rect">
            <a:avLst/>
          </a:prstGeom>
          <a:noFill/>
        </p:spPr>
        <p:txBody>
          <a:bodyPr wrap="square" rtlCol="0">
            <a:spAutoFit/>
          </a:bodyPr>
          <a:p>
            <a:r>
              <a:rPr lang="en-US" sz="2800" dirty="0">
                <a:latin typeface="Times New Roman" panose="02020603050405020304" pitchFamily="18" charset="0"/>
                <a:cs typeface="Times New Roman" panose="02020603050405020304" pitchFamily="18" charset="0"/>
              </a:rPr>
              <a:t>Which type of Supervised Learning?</a:t>
            </a:r>
            <a:endParaRPr lang="en-US" sz="2800" dirty="0">
              <a:latin typeface="Times New Roman" panose="02020603050405020304" pitchFamily="18" charset="0"/>
              <a:cs typeface="Times New Roman" panose="02020603050405020304" pitchFamily="18" charset="0"/>
            </a:endParaRPr>
          </a:p>
        </p:txBody>
      </p:sp>
      <p:pic>
        <p:nvPicPr>
          <p:cNvPr id="7" name="Picture 6" descr="6"/>
          <p:cNvPicPr>
            <a:picLocks noChangeAspect="1"/>
          </p:cNvPicPr>
          <p:nvPr/>
        </p:nvPicPr>
        <p:blipFill>
          <a:blip r:embed="rId1"/>
          <a:stretch>
            <a:fillRect/>
          </a:stretch>
        </p:blipFill>
        <p:spPr>
          <a:xfrm>
            <a:off x="4572000" y="2636520"/>
            <a:ext cx="3970020" cy="3441065"/>
          </a:xfrm>
          <a:prstGeom prst="rect">
            <a:avLst/>
          </a:prstGeom>
        </p:spPr>
      </p:pic>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6385" y="1052195"/>
            <a:ext cx="3781425" cy="4854575"/>
          </a:xfrm>
          <a:prstGeom prst="rect">
            <a:avLst/>
          </a:prstGeom>
        </p:spPr>
        <p:txBody>
          <a:bodyPr wrap="square">
            <a:noAutofit/>
          </a:bodyPr>
          <a:lstStyle/>
          <a:p>
            <a:pPr algn="l"/>
            <a:endParaRPr lang="en-US" sz="2400" b="0" i="0" dirty="0">
              <a:effectLst/>
              <a:latin typeface="Calibri" panose="020F0502020204030204" pitchFamily="34" charset="0"/>
              <a:cs typeface="Calibri" panose="020F0502020204030204" pitchFamily="34" charset="0"/>
            </a:endParaRPr>
          </a:p>
          <a:p>
            <a:pPr algn="l"/>
            <a:r>
              <a:rPr lang="en-US" sz="2400" b="0" i="0" dirty="0">
                <a:effectLst/>
                <a:latin typeface="Calibri" panose="020F0502020204030204" pitchFamily="34" charset="0"/>
                <a:cs typeface="Calibri" panose="020F0502020204030204" pitchFamily="34" charset="0"/>
              </a:rPr>
              <a:t>We used Random forest for the prediction of house rent price.Random forest are indeed a popular choice due to their simplicity, interpretability, and ability to handle both numerical and categorical features effectively. </a:t>
            </a:r>
            <a:endParaRPr lang="en-US" sz="2400" b="0" i="0" dirty="0">
              <a:effectLst/>
              <a:latin typeface="Calibri" panose="020F0502020204030204" pitchFamily="34" charset="0"/>
              <a:cs typeface="Calibri" panose="020F0502020204030204" pitchFamily="34" charset="0"/>
            </a:endParaRPr>
          </a:p>
          <a:p>
            <a:pPr algn="l"/>
            <a:endParaRPr lang="en-US" sz="2600" b="0" i="0" dirty="0">
              <a:effectLst/>
              <a:latin typeface="Calibri" panose="020F0502020204030204" pitchFamily="34" charset="0"/>
              <a:cs typeface="Calibri" panose="020F0502020204030204" pitchFamily="34" charset="0"/>
            </a:endParaRPr>
          </a:p>
          <a:p>
            <a:pPr algn="l"/>
            <a:r>
              <a:rPr lang="en-US" sz="2500" b="0" i="0" dirty="0">
                <a:solidFill>
                  <a:srgbClr val="FF0000"/>
                </a:solidFill>
                <a:effectLst/>
                <a:latin typeface="Calibri" panose="020F0502020204030204" pitchFamily="34" charset="0"/>
                <a:cs typeface="Calibri" panose="020F0502020204030204" pitchFamily="34" charset="0"/>
              </a:rPr>
              <a:t>*Random forest </a:t>
            </a:r>
            <a:endParaRPr lang="en-US" sz="2500" b="0" i="0" dirty="0">
              <a:solidFill>
                <a:srgbClr val="FF0000"/>
              </a:solidFill>
              <a:effectLst/>
              <a:latin typeface="Calibri" panose="020F0502020204030204" pitchFamily="34" charset="0"/>
              <a:cs typeface="Calibri" panose="020F0502020204030204" pitchFamily="34" charset="0"/>
            </a:endParaRPr>
          </a:p>
          <a:p>
            <a:pPr algn="l"/>
            <a:r>
              <a:rPr lang="en-US" sz="2500" b="0" i="0" dirty="0">
                <a:solidFill>
                  <a:srgbClr val="FF0000"/>
                </a:solidFill>
                <a:effectLst/>
                <a:latin typeface="Calibri" panose="020F0502020204030204" pitchFamily="34" charset="0"/>
                <a:cs typeface="Calibri" panose="020F0502020204030204" pitchFamily="34" charset="0"/>
              </a:rPr>
              <a:t>combination of multiple decision trees.</a:t>
            </a:r>
            <a:endParaRPr lang="en-US" sz="2500" b="0" i="0" dirty="0">
              <a:solidFill>
                <a:srgbClr val="FF0000"/>
              </a:solidFill>
              <a:effectLst/>
              <a:latin typeface="Calibri" panose="020F0502020204030204" pitchFamily="34" charset="0"/>
              <a:cs typeface="Calibri" panose="020F0502020204030204" pitchFamily="34" charset="0"/>
            </a:endParaRPr>
          </a:p>
          <a:p>
            <a:pPr algn="l"/>
            <a:endParaRPr lang="en-US" sz="2500" b="0" i="0" dirty="0">
              <a:solidFill>
                <a:srgbClr val="FF0000"/>
              </a:solidFill>
              <a:effectLst/>
              <a:latin typeface="Calibri" panose="020F0502020204030204" pitchFamily="34" charset="0"/>
              <a:cs typeface="Calibri" panose="020F0502020204030204" pitchFamily="34" charset="0"/>
            </a:endParaRPr>
          </a:p>
        </p:txBody>
      </p:sp>
      <p:sp>
        <p:nvSpPr>
          <p:cNvPr id="4" name="AutoShape 2" descr="Solved GIF | GIFER"/>
          <p:cNvSpPr>
            <a:spLocks noChangeAspect="1" noChangeArrowheads="1"/>
          </p:cNvSpPr>
          <p:nvPr/>
        </p:nvSpPr>
        <p:spPr bwMode="auto">
          <a:xfrm>
            <a:off x="7524328" y="1581309"/>
            <a:ext cx="2960712" cy="18805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AutoShape 4" descr="Solved GIF | GIFE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2" name="TextBox 1"/>
          <p:cNvSpPr txBox="1"/>
          <p:nvPr/>
        </p:nvSpPr>
        <p:spPr>
          <a:xfrm>
            <a:off x="179512" y="260648"/>
            <a:ext cx="5688632" cy="583565"/>
          </a:xfrm>
          <a:prstGeom prst="rect">
            <a:avLst/>
          </a:prstGeom>
          <a:noFill/>
        </p:spPr>
        <p:txBody>
          <a:bodyPr wrap="square" rtlCol="0">
            <a:spAutoFit/>
          </a:bodyPr>
          <a:p>
            <a:r>
              <a:rPr lang="en-US" sz="3200" dirty="0">
                <a:latin typeface="Times New Roman" panose="02020603050405020304" pitchFamily="18" charset="0"/>
                <a:cs typeface="Times New Roman" panose="02020603050405020304" pitchFamily="18" charset="0"/>
              </a:rPr>
              <a:t>Algorithm</a:t>
            </a:r>
            <a:endParaRPr lang="en-US" sz="3200" dirty="0">
              <a:latin typeface="Times New Roman" panose="02020603050405020304" pitchFamily="18" charset="0"/>
              <a:cs typeface="Times New Roman" panose="02020603050405020304" pitchFamily="18" charset="0"/>
            </a:endParaRPr>
          </a:p>
        </p:txBody>
      </p:sp>
      <p:pic>
        <p:nvPicPr>
          <p:cNvPr id="8" name="Picture 7" descr="3"/>
          <p:cNvPicPr>
            <a:picLocks noChangeAspect="1"/>
          </p:cNvPicPr>
          <p:nvPr/>
        </p:nvPicPr>
        <p:blipFill>
          <a:blip r:embed="rId1"/>
          <a:stretch>
            <a:fillRect/>
          </a:stretch>
        </p:blipFill>
        <p:spPr>
          <a:xfrm>
            <a:off x="4067810" y="1844675"/>
            <a:ext cx="5034280" cy="3648710"/>
          </a:xfrm>
          <a:prstGeom prst="rect">
            <a:avLst/>
          </a:prstGeom>
        </p:spPr>
      </p:pic>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4601</Words>
  <Application>WPS Presentation</Application>
  <PresentationFormat>On-screen Show (4:3)</PresentationFormat>
  <Paragraphs>122</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Times New Roman</vt:lpstr>
      <vt:lpstr>MS PGothic</vt:lpstr>
      <vt:lpstr>Calibri</vt:lpstr>
      <vt:lpstr>Arial Black</vt:lpstr>
      <vt:lpstr>Microsoft YaHei</vt:lpstr>
      <vt:lpstr>Arial Unicode MS</vt:lpstr>
      <vt:lpstr>Bubble Sort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Manan Jain</cp:lastModifiedBy>
  <cp:revision>68</cp:revision>
  <dcterms:created xsi:type="dcterms:W3CDTF">2022-12-12T14:14:00Z</dcterms:created>
  <dcterms:modified xsi:type="dcterms:W3CDTF">2024-05-14T04:01:00Z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E2E813B3F88649EABFBA85CCE2180567_13</vt:lpwstr>
  </property>
  <property fmtid="{D5CDD505-2E9C-101B-9397-08002B2CF9AE}" pid="3" name="KSOProductBuildVer">
    <vt:lpwstr>1033-12.2.0.13472</vt:lpwstr>
  </property>
</Properties>
</file>