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Lst>
  <p:sldSz cy="6858000" cx="12192000"/>
  <p:notesSz cx="6858000" cy="9144000"/>
  <p:embeddedFontLst>
    <p:embeddedFont>
      <p:font typeface="Arial Black"/>
      <p:regular r:id="rId8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81" roundtripDataSignature="AMtx7mhv6TeLYQsmNoK0hmb549kTdoLQ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ArialBlack-regular.fntdata"/><Relationship Id="rId81"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p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 name="Shape 15"/>
        <p:cNvGrpSpPr/>
        <p:nvPr/>
      </p:nvGrpSpPr>
      <p:grpSpPr>
        <a:xfrm>
          <a:off x="0" y="0"/>
          <a:ext cx="0" cy="0"/>
          <a:chOff x="0" y="0"/>
          <a:chExt cx="0" cy="0"/>
        </a:xfrm>
      </p:grpSpPr>
      <p:pic>
        <p:nvPicPr>
          <p:cNvPr id="16" name="Google Shape;16;p76"/>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8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85"/>
          <p:cNvSpPr/>
          <p:nvPr>
            <p:ph idx="2" type="pic"/>
          </p:nvPr>
        </p:nvSpPr>
        <p:spPr>
          <a:xfrm>
            <a:off x="5183188" y="987425"/>
            <a:ext cx="6172200" cy="4873625"/>
          </a:xfrm>
          <a:prstGeom prst="rect">
            <a:avLst/>
          </a:prstGeom>
          <a:noFill/>
          <a:ln>
            <a:noFill/>
          </a:ln>
        </p:spPr>
      </p:sp>
      <p:sp>
        <p:nvSpPr>
          <p:cNvPr id="71" name="Google Shape;71;p8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8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8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8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7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7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23" name="Shape 23"/>
        <p:cNvGrpSpPr/>
        <p:nvPr/>
      </p:nvGrpSpPr>
      <p:grpSpPr>
        <a:xfrm>
          <a:off x="0" y="0"/>
          <a:ext cx="0" cy="0"/>
          <a:chOff x="0" y="0"/>
          <a:chExt cx="0" cy="0"/>
        </a:xfrm>
      </p:grpSpPr>
      <p:sp>
        <p:nvSpPr>
          <p:cNvPr id="24" name="Google Shape;24;p78"/>
          <p:cNvSpPr txBox="1"/>
          <p:nvPr>
            <p:ph type="title"/>
          </p:nvPr>
        </p:nvSpPr>
        <p:spPr>
          <a:xfrm>
            <a:off x="304800" y="270933"/>
            <a:ext cx="11582400" cy="74506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78"/>
          <p:cNvSpPr txBox="1"/>
          <p:nvPr>
            <p:ph idx="1" type="body"/>
          </p:nvPr>
        </p:nvSpPr>
        <p:spPr>
          <a:xfrm>
            <a:off x="304800" y="1185333"/>
            <a:ext cx="11582400" cy="499163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Char char="•"/>
              <a:defRPr>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Char char="•"/>
              <a:defRPr>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78"/>
          <p:cNvSpPr txBox="1"/>
          <p:nvPr>
            <p:ph idx="10" type="dt"/>
          </p:nvPr>
        </p:nvSpPr>
        <p:spPr>
          <a:xfrm>
            <a:off x="304800" y="638069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78"/>
          <p:cNvSpPr txBox="1"/>
          <p:nvPr>
            <p:ph idx="11" type="ftr"/>
          </p:nvPr>
        </p:nvSpPr>
        <p:spPr>
          <a:xfrm>
            <a:off x="4038600" y="6380691"/>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78"/>
          <p:cNvSpPr txBox="1"/>
          <p:nvPr>
            <p:ph idx="12" type="sldNum"/>
          </p:nvPr>
        </p:nvSpPr>
        <p:spPr>
          <a:xfrm>
            <a:off x="8610599" y="6356350"/>
            <a:ext cx="327659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9" name="Google Shape;29;p78"/>
          <p:cNvSpPr/>
          <p:nvPr/>
        </p:nvSpPr>
        <p:spPr>
          <a:xfrm>
            <a:off x="3706812" y="981604"/>
            <a:ext cx="4879976" cy="4879976"/>
          </a:xfrm>
          <a:prstGeom prst="rect">
            <a:avLst/>
          </a:prstGeom>
          <a:blipFill rotWithShape="1">
            <a:blip r:embed="rId2">
              <a:alphaModFix amt="32000"/>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7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7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8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8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8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8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8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8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8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8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8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8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8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8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8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8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8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mt="0"/>
          </a:blip>
          <a:stretch>
            <a:fillRect/>
          </a:stretch>
        </a:blipFill>
      </p:bgPr>
    </p:bg>
    <p:spTree>
      <p:nvGrpSpPr>
        <p:cNvPr id="9" name="Shape 9"/>
        <p:cNvGrpSpPr/>
        <p:nvPr/>
      </p:nvGrpSpPr>
      <p:grpSpPr>
        <a:xfrm>
          <a:off x="0" y="0"/>
          <a:ext cx="0" cy="0"/>
          <a:chOff x="0" y="0"/>
          <a:chExt cx="0" cy="0"/>
        </a:xfrm>
      </p:grpSpPr>
      <p:sp>
        <p:nvSpPr>
          <p:cNvPr id="10" name="Google Shape;10;p7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92" name="Google Shape;92;p1"/>
          <p:cNvSpPr txBox="1"/>
          <p:nvPr>
            <p:ph idx="4294967295" type="body"/>
          </p:nvPr>
        </p:nvSpPr>
        <p:spPr>
          <a:xfrm>
            <a:off x="145473" y="-466724"/>
            <a:ext cx="11792527" cy="498157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a:t>
            </a:r>
            <a:endParaRPr/>
          </a:p>
          <a:p>
            <a:pPr indent="-228600" lvl="0" marL="228600" rtl="0" algn="l">
              <a:lnSpc>
                <a:spcPct val="90000"/>
              </a:lnSpc>
              <a:spcBef>
                <a:spcPts val="1000"/>
              </a:spcBef>
              <a:spcAft>
                <a:spcPts val="0"/>
              </a:spcAft>
              <a:buClr>
                <a:schemeClr val="dk1"/>
              </a:buClr>
              <a:buSzPts val="2800"/>
              <a:buNone/>
            </a:pPr>
            <a:r>
              <a:t/>
            </a:r>
            <a:endParaRPr b="1">
              <a:solidFill>
                <a:srgbClr val="0C0C0C"/>
              </a:solidFill>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800"/>
              <a:buNone/>
            </a:pPr>
            <a:r>
              <a:t/>
            </a:r>
            <a:endParaRPr b="1">
              <a:solidFill>
                <a:srgbClr val="0C0C0C"/>
              </a:solidFill>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800"/>
              <a:buNone/>
            </a:pPr>
            <a:r>
              <a:t/>
            </a:r>
            <a:endParaRPr b="1">
              <a:solidFill>
                <a:srgbClr val="0C0C0C"/>
              </a:solidFill>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800"/>
              <a:buNone/>
            </a:pPr>
            <a:r>
              <a:t/>
            </a:r>
            <a:endParaRPr b="1">
              <a:solidFill>
                <a:srgbClr val="0C0C0C"/>
              </a:solidFill>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800"/>
              <a:buNone/>
            </a:pPr>
            <a:r>
              <a:t/>
            </a:r>
            <a:endParaRPr b="1">
              <a:solidFill>
                <a:srgbClr val="0C0C0C"/>
              </a:solidFill>
              <a:latin typeface="Arial Black"/>
              <a:ea typeface="Arial Black"/>
              <a:cs typeface="Arial Black"/>
              <a:sym typeface="Arial Black"/>
            </a:endParaRPr>
          </a:p>
          <a:p>
            <a:pPr indent="-228600" lvl="0" marL="228600" rtl="0" algn="l">
              <a:lnSpc>
                <a:spcPct val="90000"/>
              </a:lnSpc>
              <a:spcBef>
                <a:spcPts val="1000"/>
              </a:spcBef>
              <a:spcAft>
                <a:spcPts val="0"/>
              </a:spcAft>
              <a:buClr>
                <a:schemeClr val="dk1"/>
              </a:buClr>
              <a:buSzPts val="2800"/>
              <a:buNone/>
            </a:pPr>
            <a:r>
              <a:t/>
            </a:r>
            <a:endParaRPr b="1">
              <a:solidFill>
                <a:srgbClr val="0C0C0C"/>
              </a:solidFill>
              <a:latin typeface="Arial Black"/>
              <a:ea typeface="Arial Black"/>
              <a:cs typeface="Arial Black"/>
              <a:sym typeface="Arial Black"/>
            </a:endParaRPr>
          </a:p>
          <a:p>
            <a:pPr indent="-228600" lvl="0" marL="228600" rtl="0" algn="l">
              <a:lnSpc>
                <a:spcPct val="90000"/>
              </a:lnSpc>
              <a:spcBef>
                <a:spcPts val="1000"/>
              </a:spcBef>
              <a:spcAft>
                <a:spcPts val="0"/>
              </a:spcAft>
              <a:buClr>
                <a:srgbClr val="FF0000"/>
              </a:buClr>
              <a:buSzPts val="4000"/>
              <a:buNone/>
            </a:pPr>
            <a:r>
              <a:rPr b="1" lang="en-US" sz="4000">
                <a:solidFill>
                  <a:srgbClr val="FF0000"/>
                </a:solidFill>
                <a:latin typeface="Arial Black"/>
                <a:ea typeface="Arial Black"/>
                <a:cs typeface="Arial Black"/>
                <a:sym typeface="Arial Black"/>
              </a:rPr>
              <a:t>             TIME SPEED AND DISTANCE   </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146" name="Google Shape;146;p10"/>
          <p:cNvSpPr txBox="1"/>
          <p:nvPr>
            <p:ph idx="4294967295" type="body"/>
          </p:nvPr>
        </p:nvSpPr>
        <p:spPr>
          <a:xfrm>
            <a:off x="157450" y="1060179"/>
            <a:ext cx="12034549"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228600" lvl="0" marL="22860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 Q4. </a:t>
            </a:r>
            <a:r>
              <a:rPr b="1" lang="en-US"/>
              <a:t>A man is walking at a speed of 6 km per hour. After every km he takes rest for 6 minutes. How much time will he take to cover a distance of 18 km.</a:t>
            </a:r>
            <a:endParaRPr/>
          </a:p>
          <a:p>
            <a:pPr indent="-228600" lvl="0" marL="228600" rtl="0" algn="l">
              <a:lnSpc>
                <a:spcPct val="90000"/>
              </a:lnSpc>
              <a:spcBef>
                <a:spcPts val="1000"/>
              </a:spcBef>
              <a:spcAft>
                <a:spcPts val="0"/>
              </a:spcAft>
              <a:buClr>
                <a:schemeClr val="dk1"/>
              </a:buClr>
              <a:buSzPts val="2800"/>
              <a:buNone/>
            </a:pPr>
            <a:r>
              <a:rPr lang="en-US"/>
              <a:t>(a) 5 hrs	(b) 5 hrs 42 min	(c) 4 hrs 42 min	(d) None of these</a:t>
            </a:r>
            <a:endParaRPr/>
          </a:p>
          <a:p>
            <a:pPr indent="0" lvl="0" marL="0" rtl="0" algn="l">
              <a:lnSpc>
                <a:spcPct val="90000"/>
              </a:lnSpc>
              <a:spcBef>
                <a:spcPts val="1000"/>
              </a:spcBef>
              <a:spcAft>
                <a:spcPts val="0"/>
              </a:spcAft>
              <a:buClr>
                <a:schemeClr val="dk1"/>
              </a:buClr>
              <a:buSzPts val="2800"/>
              <a:buNone/>
            </a:pPr>
            <a:r>
              <a:rPr b="1" lang="en-US"/>
              <a:t> </a:t>
            </a:r>
            <a:endParaRPr/>
          </a:p>
          <a:p>
            <a:pPr indent="-228600" lvl="0" marL="228600" rtl="0" algn="l">
              <a:lnSpc>
                <a:spcPct val="90000"/>
              </a:lnSpc>
              <a:spcBef>
                <a:spcPts val="1000"/>
              </a:spcBef>
              <a:spcAft>
                <a:spcPts val="0"/>
              </a:spcAft>
              <a:buClr>
                <a:schemeClr val="dk1"/>
              </a:buClr>
              <a:buSzPts val="2800"/>
              <a:buNone/>
            </a:pPr>
            <a:r>
              <a:t/>
            </a:r>
            <a:endParaRPr b="1">
              <a:solidFill>
                <a:srgbClr val="FF0000"/>
              </a:solidFill>
              <a:latin typeface="Arial Black"/>
              <a:ea typeface="Arial Black"/>
              <a:cs typeface="Arial Black"/>
              <a:sym typeface="Arial Blac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1"/>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152" name="Google Shape;152;p11"/>
          <p:cNvSpPr txBox="1"/>
          <p:nvPr>
            <p:ph idx="4294967295" type="body"/>
          </p:nvPr>
        </p:nvSpPr>
        <p:spPr>
          <a:xfrm>
            <a:off x="157450" y="1060179"/>
            <a:ext cx="12034549"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228600" lvl="0" marL="22860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 Q4. </a:t>
            </a:r>
            <a:r>
              <a:rPr b="1" lang="en-US"/>
              <a:t>A man is walking at a speed of 6 km per hour. After every km he takes rest for 6 minutes. How much time will he take to cover a distance of 18 km.</a:t>
            </a:r>
            <a:endParaRPr/>
          </a:p>
          <a:p>
            <a:pPr indent="-228600" lvl="0" marL="228600" rtl="0" algn="l">
              <a:lnSpc>
                <a:spcPct val="90000"/>
              </a:lnSpc>
              <a:spcBef>
                <a:spcPts val="1000"/>
              </a:spcBef>
              <a:spcAft>
                <a:spcPts val="0"/>
              </a:spcAft>
              <a:buClr>
                <a:schemeClr val="dk1"/>
              </a:buClr>
              <a:buSzPts val="2800"/>
              <a:buNone/>
            </a:pPr>
            <a:r>
              <a:rPr lang="en-US"/>
              <a:t>(a) 5 hrs	(b) 5 hrs 42 min	</a:t>
            </a:r>
            <a:r>
              <a:rPr lang="en-US">
                <a:solidFill>
                  <a:srgbClr val="FF0000"/>
                </a:solidFill>
              </a:rPr>
              <a:t>(c) 4 hrs 42 min</a:t>
            </a:r>
            <a:r>
              <a:rPr lang="en-US"/>
              <a:t>	(d) None of these</a:t>
            </a:r>
            <a:endParaRPr/>
          </a:p>
          <a:p>
            <a:pPr indent="0" lvl="0" marL="0" rtl="0" algn="l">
              <a:lnSpc>
                <a:spcPct val="90000"/>
              </a:lnSpc>
              <a:spcBef>
                <a:spcPts val="1000"/>
              </a:spcBef>
              <a:spcAft>
                <a:spcPts val="0"/>
              </a:spcAft>
              <a:buClr>
                <a:schemeClr val="dk1"/>
              </a:buClr>
              <a:buSzPts val="2800"/>
              <a:buNone/>
            </a:pPr>
            <a:r>
              <a:rPr b="1" lang="en-US"/>
              <a:t> </a:t>
            </a:r>
            <a:endParaRPr/>
          </a:p>
          <a:p>
            <a:pPr indent="-228600" lvl="0" marL="228600" rtl="0" algn="l">
              <a:lnSpc>
                <a:spcPct val="90000"/>
              </a:lnSpc>
              <a:spcBef>
                <a:spcPts val="1000"/>
              </a:spcBef>
              <a:spcAft>
                <a:spcPts val="0"/>
              </a:spcAft>
              <a:buClr>
                <a:schemeClr val="dk1"/>
              </a:buClr>
              <a:buSzPts val="2800"/>
              <a:buNone/>
            </a:pPr>
            <a:r>
              <a:t/>
            </a:r>
            <a:endParaRPr b="1">
              <a:solidFill>
                <a:srgbClr val="FF0000"/>
              </a:solidFill>
              <a:latin typeface="Arial Black"/>
              <a:ea typeface="Arial Black"/>
              <a:cs typeface="Arial Black"/>
              <a:sym typeface="Arial Black"/>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2"/>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158" name="Google Shape;158;p12"/>
          <p:cNvSpPr txBox="1"/>
          <p:nvPr>
            <p:ph idx="4294967295" type="body"/>
          </p:nvPr>
        </p:nvSpPr>
        <p:spPr>
          <a:xfrm>
            <a:off x="145473" y="841665"/>
            <a:ext cx="11792527" cy="557490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   </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Q 5. </a:t>
            </a:r>
            <a:r>
              <a:rPr b="1" lang="en-US"/>
              <a:t>A man covers a certain distance by car driving at 40 km/hr and he returns back to the starting point riding on a scooter at 10 km/hr. Find his average speed for the whole journey.</a:t>
            </a:r>
            <a:endParaRPr/>
          </a:p>
          <a:p>
            <a:pPr indent="-228600" lvl="0" marL="228600" rtl="0" algn="l">
              <a:lnSpc>
                <a:spcPct val="90000"/>
              </a:lnSpc>
              <a:spcBef>
                <a:spcPts val="1000"/>
              </a:spcBef>
              <a:spcAft>
                <a:spcPts val="0"/>
              </a:spcAft>
              <a:buClr>
                <a:schemeClr val="dk1"/>
              </a:buClr>
              <a:buSzPts val="2800"/>
              <a:buNone/>
            </a:pPr>
            <a:r>
              <a:rPr b="1" lang="en-US"/>
              <a:t>(a) 8 km/hr		(b) 16 km/hr		(c) 12 km/hr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3"/>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164" name="Google Shape;164;p13"/>
          <p:cNvSpPr txBox="1"/>
          <p:nvPr>
            <p:ph idx="4294967295" type="body"/>
          </p:nvPr>
        </p:nvSpPr>
        <p:spPr>
          <a:xfrm>
            <a:off x="145473" y="841665"/>
            <a:ext cx="11792527" cy="557490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   </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Q 5. </a:t>
            </a:r>
            <a:r>
              <a:rPr b="1" lang="en-US"/>
              <a:t>A man covers a certain distance by car driving at 40 km/hr and he returns back to the starting point riding on a scooter at 10 km/hr. Find his average speed for the whole journey.</a:t>
            </a:r>
            <a:endParaRPr/>
          </a:p>
          <a:p>
            <a:pPr indent="-228600" lvl="0" marL="228600" rtl="0" algn="l">
              <a:lnSpc>
                <a:spcPct val="90000"/>
              </a:lnSpc>
              <a:spcBef>
                <a:spcPts val="1000"/>
              </a:spcBef>
              <a:spcAft>
                <a:spcPts val="0"/>
              </a:spcAft>
              <a:buClr>
                <a:schemeClr val="dk1"/>
              </a:buClr>
              <a:buSzPts val="2800"/>
              <a:buNone/>
            </a:pPr>
            <a:r>
              <a:rPr b="1" lang="en-US"/>
              <a:t>(a) 8 km/hr		</a:t>
            </a:r>
            <a:r>
              <a:rPr b="1" lang="en-US">
                <a:solidFill>
                  <a:srgbClr val="FF0000"/>
                </a:solidFill>
              </a:rPr>
              <a:t>(b) 16 km/hr	</a:t>
            </a:r>
            <a:r>
              <a:rPr b="1" lang="en-US"/>
              <a:t>	(c) 12 km/hr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4"/>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170" name="Google Shape;170;p14"/>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Q6. </a:t>
            </a:r>
            <a:r>
              <a:rPr b="1" lang="en-US"/>
              <a:t> A boy goes to school with 4/5th of original speed and he reached school 5 min. late.  Find actual time?</a:t>
            </a:r>
            <a:endParaRPr/>
          </a:p>
          <a:p>
            <a:pPr indent="-228600" lvl="0" marL="228600" rtl="0" algn="l">
              <a:lnSpc>
                <a:spcPct val="90000"/>
              </a:lnSpc>
              <a:spcBef>
                <a:spcPts val="1000"/>
              </a:spcBef>
              <a:spcAft>
                <a:spcPts val="0"/>
              </a:spcAft>
              <a:buClr>
                <a:schemeClr val="dk1"/>
              </a:buClr>
              <a:buSzPts val="2800"/>
              <a:buNone/>
            </a:pPr>
            <a:r>
              <a:rPr b="1" lang="en-US"/>
              <a:t>(a) 8 min.		(b) 16 min.	          (c) 20 min.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5"/>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176" name="Google Shape;176;p15"/>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Q6. </a:t>
            </a:r>
            <a:r>
              <a:rPr b="1" lang="en-US"/>
              <a:t> A boy goes to school with 4/5th of original speed and he reached school 5 min. late.  Find actual time?</a:t>
            </a:r>
            <a:endParaRPr/>
          </a:p>
          <a:p>
            <a:pPr indent="-228600" lvl="0" marL="228600" rtl="0" algn="l">
              <a:lnSpc>
                <a:spcPct val="90000"/>
              </a:lnSpc>
              <a:spcBef>
                <a:spcPts val="1000"/>
              </a:spcBef>
              <a:spcAft>
                <a:spcPts val="0"/>
              </a:spcAft>
              <a:buClr>
                <a:schemeClr val="dk1"/>
              </a:buClr>
              <a:buSzPts val="2800"/>
              <a:buNone/>
            </a:pPr>
            <a:r>
              <a:rPr b="1" lang="en-US"/>
              <a:t>(a) 8 min.		(b) 16 min.	</a:t>
            </a:r>
            <a:r>
              <a:rPr b="1" lang="en-US">
                <a:solidFill>
                  <a:srgbClr val="FF0000"/>
                </a:solidFill>
              </a:rPr>
              <a:t>          (c) 20 min.</a:t>
            </a:r>
            <a:r>
              <a:rPr b="1" lang="en-US"/>
              <a:t>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6"/>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182" name="Google Shape;182;p16"/>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Q7. </a:t>
            </a:r>
            <a:r>
              <a:rPr b="1" lang="en-US"/>
              <a:t>A train goes with 7/11</a:t>
            </a:r>
            <a:r>
              <a:rPr b="1" baseline="30000" lang="en-US"/>
              <a:t>th</a:t>
            </a:r>
            <a:r>
              <a:rPr b="1" lang="en-US"/>
              <a:t> of its original speed and takes 22 hours.  If it goes with original speed, how many hours will be saved?</a:t>
            </a:r>
            <a:endParaRPr/>
          </a:p>
          <a:p>
            <a:pPr indent="-228600" lvl="0" marL="228600" rtl="0" algn="l">
              <a:lnSpc>
                <a:spcPct val="90000"/>
              </a:lnSpc>
              <a:spcBef>
                <a:spcPts val="1000"/>
              </a:spcBef>
              <a:spcAft>
                <a:spcPts val="0"/>
              </a:spcAft>
              <a:buClr>
                <a:schemeClr val="dk1"/>
              </a:buClr>
              <a:buSzPts val="2800"/>
              <a:buNone/>
            </a:pPr>
            <a:r>
              <a:rPr b="1" lang="en-US"/>
              <a:t>(a) 8 h		        (b) 16 h		    (c) 12 h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rPr b="1" lang="en-US"/>
              <a:t> </a:t>
            </a:r>
            <a:endParaRPr b="1">
              <a:solidFill>
                <a:srgbClr val="FF0000"/>
              </a:solidFill>
              <a:latin typeface="Arial Black"/>
              <a:ea typeface="Arial Black"/>
              <a:cs typeface="Arial Black"/>
              <a:sym typeface="Arial Black"/>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7"/>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188" name="Google Shape;188;p17"/>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Q7. </a:t>
            </a:r>
            <a:r>
              <a:rPr b="1" lang="en-US"/>
              <a:t>A train goes with 7/11</a:t>
            </a:r>
            <a:r>
              <a:rPr b="1" baseline="30000" lang="en-US"/>
              <a:t>th</a:t>
            </a:r>
            <a:r>
              <a:rPr b="1" lang="en-US"/>
              <a:t> of its original speed and takes 22 hours.  If it goes with original speed, how many hours will be saved?</a:t>
            </a:r>
            <a:endParaRPr/>
          </a:p>
          <a:p>
            <a:pPr indent="-228600" lvl="0" marL="228600" rtl="0" algn="l">
              <a:lnSpc>
                <a:spcPct val="90000"/>
              </a:lnSpc>
              <a:spcBef>
                <a:spcPts val="1000"/>
              </a:spcBef>
              <a:spcAft>
                <a:spcPts val="0"/>
              </a:spcAft>
              <a:buClr>
                <a:srgbClr val="FF0000"/>
              </a:buClr>
              <a:buSzPts val="2800"/>
              <a:buNone/>
            </a:pPr>
            <a:r>
              <a:rPr b="1" lang="en-US">
                <a:solidFill>
                  <a:srgbClr val="FF0000"/>
                </a:solidFill>
              </a:rPr>
              <a:t>(a) 8 h	</a:t>
            </a:r>
            <a:r>
              <a:rPr b="1" lang="en-US"/>
              <a:t>	        (b) 16 h		    (c) 12 h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rPr b="1" lang="en-US"/>
              <a:t> </a:t>
            </a:r>
            <a:endParaRPr b="1">
              <a:solidFill>
                <a:srgbClr val="FF0000"/>
              </a:solidFill>
              <a:latin typeface="Arial Black"/>
              <a:ea typeface="Arial Black"/>
              <a:cs typeface="Arial Black"/>
              <a:sym typeface="Arial Black"/>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8"/>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194" name="Google Shape;194;p18"/>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 Q8. </a:t>
            </a:r>
            <a:r>
              <a:rPr b="1" lang="en-US"/>
              <a:t>Speed of a father and a son is 12 km/h and 18 km/hr.  They want to travel A to B.  Son start after 39 min of his father start and reached 21 min. before father at B.  Find distance b/w A to B? </a:t>
            </a:r>
            <a:endParaRPr/>
          </a:p>
          <a:p>
            <a:pPr indent="-228600" lvl="0" marL="228600" rtl="0" algn="l">
              <a:lnSpc>
                <a:spcPct val="90000"/>
              </a:lnSpc>
              <a:spcBef>
                <a:spcPts val="1000"/>
              </a:spcBef>
              <a:spcAft>
                <a:spcPts val="0"/>
              </a:spcAft>
              <a:buClr>
                <a:schemeClr val="dk1"/>
              </a:buClr>
              <a:buSzPts val="2800"/>
              <a:buNone/>
            </a:pPr>
            <a:r>
              <a:rPr b="1" lang="en-US"/>
              <a:t>(a) 18 km		(b) 36 km		(c) 42 km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9"/>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200" name="Google Shape;200;p19"/>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 Q8. </a:t>
            </a:r>
            <a:r>
              <a:rPr b="1" lang="en-US"/>
              <a:t>Speed of a father and a son is 12 km/h and 18 km/hr.  They want to travel A to B.  Son start after 39 min of his father start and reached 21 min. before father at B.  Find distance b/w A to B? </a:t>
            </a:r>
            <a:endParaRPr/>
          </a:p>
          <a:p>
            <a:pPr indent="-228600" lvl="0" marL="228600" rtl="0" algn="l">
              <a:lnSpc>
                <a:spcPct val="90000"/>
              </a:lnSpc>
              <a:spcBef>
                <a:spcPts val="1000"/>
              </a:spcBef>
              <a:spcAft>
                <a:spcPts val="0"/>
              </a:spcAft>
              <a:buClr>
                <a:schemeClr val="dk1"/>
              </a:buClr>
              <a:buSzPts val="2800"/>
              <a:buNone/>
            </a:pPr>
            <a:r>
              <a:rPr b="1" lang="en-US"/>
              <a:t>(a) 18 km		</a:t>
            </a:r>
            <a:r>
              <a:rPr b="1" lang="en-US">
                <a:solidFill>
                  <a:srgbClr val="FF0000"/>
                </a:solidFill>
              </a:rPr>
              <a:t>(b) 36 km</a:t>
            </a:r>
            <a:r>
              <a:rPr b="1" lang="en-US"/>
              <a:t>		(c) 42 km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98" name="Google Shape;98;p2"/>
          <p:cNvSpPr txBox="1"/>
          <p:nvPr>
            <p:ph idx="4294967295" type="body"/>
          </p:nvPr>
        </p:nvSpPr>
        <p:spPr>
          <a:xfrm>
            <a:off x="145473" y="841665"/>
            <a:ext cx="11792527" cy="5574902"/>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None/>
            </a:pPr>
            <a:r>
              <a:t/>
            </a:r>
            <a:endParaRPr b="1">
              <a:solidFill>
                <a:srgbClr val="0C0C0C"/>
              </a:solidFill>
              <a:latin typeface="Arial Black"/>
              <a:ea typeface="Arial Black"/>
              <a:cs typeface="Arial Black"/>
              <a:sym typeface="Arial Black"/>
            </a:endParaRPr>
          </a:p>
          <a:p>
            <a:pPr indent="-228600" lvl="0" marL="228600" rtl="0" algn="l">
              <a:lnSpc>
                <a:spcPct val="90000"/>
              </a:lnSpc>
              <a:spcBef>
                <a:spcPts val="1000"/>
              </a:spcBef>
              <a:spcAft>
                <a:spcPts val="0"/>
              </a:spcAft>
              <a:buClr>
                <a:srgbClr val="FF0000"/>
              </a:buClr>
              <a:buSzPct val="100000"/>
              <a:buChar char="•"/>
            </a:pPr>
            <a:r>
              <a:rPr lang="en-US" sz="3100">
                <a:solidFill>
                  <a:srgbClr val="FF0000"/>
                </a:solidFill>
              </a:rPr>
              <a:t>Speed, Time &amp; Distance – Introduction &amp; Concept</a:t>
            </a:r>
            <a:endParaRPr/>
          </a:p>
          <a:p>
            <a:pPr indent="-228600" lvl="0" marL="228600" rtl="0" algn="l">
              <a:lnSpc>
                <a:spcPct val="90000"/>
              </a:lnSpc>
              <a:spcBef>
                <a:spcPts val="1000"/>
              </a:spcBef>
              <a:spcAft>
                <a:spcPts val="0"/>
              </a:spcAft>
              <a:buClr>
                <a:schemeClr val="dk1"/>
              </a:buClr>
              <a:buSzPct val="100000"/>
              <a:buChar char="•"/>
            </a:pPr>
            <a:r>
              <a:rPr lang="en-US" sz="3100"/>
              <a:t>Speed Distance Time is one of the most popular and important topics in the Mathematics or Quants section of any competitive exam. The concept of Speed, Time and Distance is used extensively for questions relating to different topics such as motion in a straight line, circular motion, boats and streams, races, clocks, etc. Aspirants should try to understand the inter-relationship between the factors speed, distance and time.</a:t>
            </a:r>
            <a:endParaRPr/>
          </a:p>
          <a:p>
            <a:pPr indent="-228600" lvl="0" marL="228600" rtl="0" algn="l">
              <a:lnSpc>
                <a:spcPct val="90000"/>
              </a:lnSpc>
              <a:spcBef>
                <a:spcPts val="1000"/>
              </a:spcBef>
              <a:spcAft>
                <a:spcPts val="0"/>
              </a:spcAft>
              <a:buClr>
                <a:schemeClr val="dk1"/>
              </a:buClr>
              <a:buSzPct val="100000"/>
              <a:buChar char="•"/>
            </a:pPr>
            <a:r>
              <a:rPr lang="en-US" sz="3100"/>
              <a:t>Relationship Between Speed, Time &amp; Distance</a:t>
            </a:r>
            <a:endParaRPr/>
          </a:p>
          <a:p>
            <a:pPr indent="-228600" lvl="0" marL="228600" rtl="0" algn="l">
              <a:lnSpc>
                <a:spcPct val="90000"/>
              </a:lnSpc>
              <a:spcBef>
                <a:spcPts val="1000"/>
              </a:spcBef>
              <a:spcAft>
                <a:spcPts val="0"/>
              </a:spcAft>
              <a:buClr>
                <a:srgbClr val="FF0000"/>
              </a:buClr>
              <a:buSzPct val="100000"/>
              <a:buChar char="•"/>
            </a:pPr>
            <a:r>
              <a:rPr b="1" lang="en-US" sz="3100">
                <a:solidFill>
                  <a:srgbClr val="FF0000"/>
                </a:solidFill>
              </a:rPr>
              <a:t>Speed = Distance/Time </a:t>
            </a:r>
            <a:r>
              <a:rPr b="1" lang="en-US" sz="3100"/>
              <a:t>– </a:t>
            </a:r>
            <a:r>
              <a:rPr lang="en-US" sz="3100"/>
              <a:t>This tells us how slow or fast an object moves. It describes the distance travelled divided by the time taken to cover the distance. </a:t>
            </a:r>
            <a:endParaRPr/>
          </a:p>
          <a:p>
            <a:pPr indent="-228600" lvl="0" marL="228600" rtl="0" algn="l">
              <a:lnSpc>
                <a:spcPct val="90000"/>
              </a:lnSpc>
              <a:spcBef>
                <a:spcPts val="1000"/>
              </a:spcBef>
              <a:spcAft>
                <a:spcPts val="0"/>
              </a:spcAft>
              <a:buClr>
                <a:schemeClr val="dk1"/>
              </a:buClr>
              <a:buSzPct val="100000"/>
              <a:buChar char="•"/>
            </a:pPr>
            <a:r>
              <a:rPr lang="en-US" sz="3100"/>
              <a:t>Speed is directly Proportional to Distance and Inversely proportional to Time. Hence,</a:t>
            </a:r>
            <a:endParaRPr/>
          </a:p>
          <a:p>
            <a:pPr indent="-228600" lvl="0" marL="228600" rtl="0" algn="l">
              <a:lnSpc>
                <a:spcPct val="90000"/>
              </a:lnSpc>
              <a:spcBef>
                <a:spcPts val="1000"/>
              </a:spcBef>
              <a:spcAft>
                <a:spcPts val="0"/>
              </a:spcAft>
              <a:buClr>
                <a:srgbClr val="FF0000"/>
              </a:buClr>
              <a:buSzPct val="100000"/>
              <a:buChar char="•"/>
            </a:pPr>
            <a:r>
              <a:rPr b="1" lang="en-US" sz="3100">
                <a:solidFill>
                  <a:srgbClr val="FF0000"/>
                </a:solidFill>
              </a:rPr>
              <a:t>Distance = Speed X Time</a:t>
            </a:r>
            <a:r>
              <a:rPr lang="en-US" sz="3100"/>
              <a:t>, and </a:t>
            </a:r>
            <a:endParaRPr/>
          </a:p>
          <a:p>
            <a:pPr indent="-228600" lvl="0" marL="228600" rtl="0" algn="l">
              <a:lnSpc>
                <a:spcPct val="90000"/>
              </a:lnSpc>
              <a:spcBef>
                <a:spcPts val="1000"/>
              </a:spcBef>
              <a:spcAft>
                <a:spcPts val="0"/>
              </a:spcAft>
              <a:buClr>
                <a:srgbClr val="FF0000"/>
              </a:buClr>
              <a:buSzPct val="100000"/>
              <a:buChar char="•"/>
            </a:pPr>
            <a:r>
              <a:rPr b="1" lang="en-US" sz="3100">
                <a:solidFill>
                  <a:srgbClr val="FF0000"/>
                </a:solidFill>
              </a:rPr>
              <a:t>Time = Distance / Speed</a:t>
            </a:r>
            <a:r>
              <a:rPr lang="en-US" sz="3100"/>
              <a:t>, as the speed increases the time taken will decrease and vice versa.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0"/>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206" name="Google Shape;206;p20"/>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 Q9. </a:t>
            </a:r>
            <a:r>
              <a:rPr b="1" lang="en-US"/>
              <a:t> A person goes to his in-laws house at 40 km/hr he reach 2 hrs early and next time he goes with 30 km/h, he reach 1 hour earlier.  Find distance, actual time and speed?</a:t>
            </a:r>
            <a:endParaRPr/>
          </a:p>
          <a:p>
            <a:pPr indent="-457200" lvl="0" marL="457200" rtl="0" algn="l">
              <a:lnSpc>
                <a:spcPct val="90000"/>
              </a:lnSpc>
              <a:spcBef>
                <a:spcPts val="1000"/>
              </a:spcBef>
              <a:spcAft>
                <a:spcPts val="0"/>
              </a:spcAft>
              <a:buClr>
                <a:schemeClr val="dk1"/>
              </a:buClr>
              <a:buSzPts val="2800"/>
              <a:buAutoNum type="alphaLcParenBoth"/>
            </a:pPr>
            <a:r>
              <a:rPr b="1" lang="en-US"/>
              <a:t>120 km,5h,24km/h        (b) 150km,6h,30km/h           (c) 180km,8h,35km/h       </a:t>
            </a:r>
            <a:endParaRPr/>
          </a:p>
          <a:p>
            <a:pPr indent="-457200" lvl="0" marL="457200" rtl="0" algn="l">
              <a:lnSpc>
                <a:spcPct val="90000"/>
              </a:lnSpc>
              <a:spcBef>
                <a:spcPts val="1000"/>
              </a:spcBef>
              <a:spcAft>
                <a:spcPts val="0"/>
              </a:spcAft>
              <a:buClr>
                <a:schemeClr val="dk1"/>
              </a:buClr>
              <a:buSzPts val="2800"/>
              <a:buNone/>
            </a:pPr>
            <a:r>
              <a:rPr b="1" lang="en-US"/>
              <a:t>(d)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1"/>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212" name="Google Shape;212;p21"/>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 Q9. </a:t>
            </a:r>
            <a:r>
              <a:rPr b="1" lang="en-US"/>
              <a:t> A person goes to his in-laws house at 40 km/hr he reach 2 hrs early and next time he goes with 30 km/h, he reach 1 hour earlier.  Find distance, actual time and speed?</a:t>
            </a:r>
            <a:endParaRPr/>
          </a:p>
          <a:p>
            <a:pPr indent="-457200" lvl="0" marL="457200" rtl="0" algn="l">
              <a:lnSpc>
                <a:spcPct val="90000"/>
              </a:lnSpc>
              <a:spcBef>
                <a:spcPts val="1000"/>
              </a:spcBef>
              <a:spcAft>
                <a:spcPts val="0"/>
              </a:spcAft>
              <a:buClr>
                <a:srgbClr val="FF0000"/>
              </a:buClr>
              <a:buSzPts val="2800"/>
              <a:buAutoNum type="alphaLcParenBoth"/>
            </a:pPr>
            <a:r>
              <a:rPr b="1" lang="en-US">
                <a:solidFill>
                  <a:srgbClr val="FF0000"/>
                </a:solidFill>
              </a:rPr>
              <a:t>120 km,5h,24km/h        </a:t>
            </a:r>
            <a:r>
              <a:rPr b="1" lang="en-US"/>
              <a:t>(b) 150km,6h,30km/h           (c) 180km,8h,35km/h       </a:t>
            </a:r>
            <a:endParaRPr/>
          </a:p>
          <a:p>
            <a:pPr indent="-457200" lvl="0" marL="457200" rtl="0" algn="l">
              <a:lnSpc>
                <a:spcPct val="90000"/>
              </a:lnSpc>
              <a:spcBef>
                <a:spcPts val="1000"/>
              </a:spcBef>
              <a:spcAft>
                <a:spcPts val="0"/>
              </a:spcAft>
              <a:buClr>
                <a:schemeClr val="dk1"/>
              </a:buClr>
              <a:buSzPts val="2800"/>
              <a:buNone/>
            </a:pPr>
            <a:r>
              <a:rPr b="1" lang="en-US"/>
              <a:t>(d)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2"/>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218" name="Google Shape;218;p22"/>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 Q10. </a:t>
            </a:r>
            <a:r>
              <a:rPr b="1" lang="en-US"/>
              <a:t> A man starts to travel in order to reach his in-laws house at the speed of 60 km/hr and reaches 1 hours late.  If travels at 80 km/hr than he is reaches 2 hours early.  What is the distance, actual speed and actual time?</a:t>
            </a:r>
            <a:endParaRPr/>
          </a:p>
          <a:p>
            <a:pPr indent="-457200" lvl="0" marL="457200" rtl="0" algn="l">
              <a:lnSpc>
                <a:spcPct val="90000"/>
              </a:lnSpc>
              <a:spcBef>
                <a:spcPts val="1000"/>
              </a:spcBef>
              <a:spcAft>
                <a:spcPts val="0"/>
              </a:spcAft>
              <a:buClr>
                <a:schemeClr val="dk1"/>
              </a:buClr>
              <a:buSzPts val="2800"/>
              <a:buAutoNum type="alphaLcParenBoth"/>
            </a:pPr>
            <a:r>
              <a:rPr b="1" lang="en-US"/>
              <a:t>720 km,11h,720/11km/h      (b) 750km,6h,50km/h   (c) 780km,8h,35km/h       </a:t>
            </a:r>
            <a:endParaRPr/>
          </a:p>
          <a:p>
            <a:pPr indent="-457200" lvl="0" marL="457200" rtl="0" algn="l">
              <a:lnSpc>
                <a:spcPct val="90000"/>
              </a:lnSpc>
              <a:spcBef>
                <a:spcPts val="1000"/>
              </a:spcBef>
              <a:spcAft>
                <a:spcPts val="0"/>
              </a:spcAft>
              <a:buClr>
                <a:schemeClr val="dk1"/>
              </a:buClr>
              <a:buSzPts val="2800"/>
              <a:buNone/>
            </a:pPr>
            <a:r>
              <a:rPr b="1" lang="en-US"/>
              <a:t>(d) None of these</a:t>
            </a:r>
            <a:endParaRPr/>
          </a:p>
          <a:p>
            <a:pPr indent="0" lvl="0" marL="0" rtl="0" algn="l">
              <a:lnSpc>
                <a:spcPct val="90000"/>
              </a:lnSpc>
              <a:spcBef>
                <a:spcPts val="1000"/>
              </a:spcBef>
              <a:spcAft>
                <a:spcPts val="0"/>
              </a:spcAft>
              <a:buClr>
                <a:schemeClr val="dk1"/>
              </a:buClr>
              <a:buSzPts val="2800"/>
              <a:buNone/>
            </a:pPr>
            <a:r>
              <a:t/>
            </a:r>
            <a:endParaRPr b="1"/>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3"/>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224" name="Google Shape;224;p23"/>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 Q10. </a:t>
            </a:r>
            <a:r>
              <a:rPr b="1" lang="en-US"/>
              <a:t> A man starts to travel in order to reach his in-laws house at the speed of 60 km/hr and reaches 1 hours late.  If travels at 80 km/hr than he is reaches 2 hours early.  What is the distance, actual speed and actual time?</a:t>
            </a:r>
            <a:endParaRPr/>
          </a:p>
          <a:p>
            <a:pPr indent="-457200" lvl="0" marL="457200" rtl="0" algn="l">
              <a:lnSpc>
                <a:spcPct val="90000"/>
              </a:lnSpc>
              <a:spcBef>
                <a:spcPts val="1000"/>
              </a:spcBef>
              <a:spcAft>
                <a:spcPts val="0"/>
              </a:spcAft>
              <a:buClr>
                <a:srgbClr val="FF0000"/>
              </a:buClr>
              <a:buSzPts val="2800"/>
              <a:buAutoNum type="alphaLcParenBoth"/>
            </a:pPr>
            <a:r>
              <a:rPr b="1" lang="en-US">
                <a:solidFill>
                  <a:srgbClr val="FF0000"/>
                </a:solidFill>
              </a:rPr>
              <a:t>720 km,11h,720/11km/h</a:t>
            </a:r>
            <a:r>
              <a:rPr b="1" lang="en-US"/>
              <a:t>    (b) 750km,6h,50km/h      (c) 780km,8h,35km/h       </a:t>
            </a:r>
            <a:endParaRPr/>
          </a:p>
          <a:p>
            <a:pPr indent="-457200" lvl="0" marL="457200" rtl="0" algn="l">
              <a:lnSpc>
                <a:spcPct val="90000"/>
              </a:lnSpc>
              <a:spcBef>
                <a:spcPts val="1000"/>
              </a:spcBef>
              <a:spcAft>
                <a:spcPts val="0"/>
              </a:spcAft>
              <a:buClr>
                <a:schemeClr val="dk1"/>
              </a:buClr>
              <a:buSzPts val="2800"/>
              <a:buNone/>
            </a:pPr>
            <a:r>
              <a:rPr b="1" lang="en-US"/>
              <a:t>(d) None of these</a:t>
            </a:r>
            <a:endParaRPr/>
          </a:p>
          <a:p>
            <a:pPr indent="0" lvl="0" marL="0" rtl="0" algn="l">
              <a:lnSpc>
                <a:spcPct val="90000"/>
              </a:lnSpc>
              <a:spcBef>
                <a:spcPts val="1000"/>
              </a:spcBef>
              <a:spcAft>
                <a:spcPts val="0"/>
              </a:spcAft>
              <a:buClr>
                <a:schemeClr val="dk1"/>
              </a:buClr>
              <a:buSzPts val="2800"/>
              <a:buNone/>
            </a:pPr>
            <a:r>
              <a:t/>
            </a:r>
            <a:endParaRPr b="1"/>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4"/>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230" name="Google Shape;230;p24"/>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 Q11. </a:t>
            </a:r>
            <a:r>
              <a:rPr b="1" lang="en-US"/>
              <a:t> If a man runs at 10 km/h than he arrives a a certain place at 1 pm.  But if he increases his speed 5 km/h than he reached there at 11 a.m.  At what speed must he run to reaches there at 12 p.m?</a:t>
            </a:r>
            <a:endParaRPr/>
          </a:p>
          <a:p>
            <a:pPr indent="-228600" lvl="0" marL="228600" rtl="0" algn="l">
              <a:lnSpc>
                <a:spcPct val="90000"/>
              </a:lnSpc>
              <a:spcBef>
                <a:spcPts val="1000"/>
              </a:spcBef>
              <a:spcAft>
                <a:spcPts val="0"/>
              </a:spcAft>
              <a:buClr>
                <a:schemeClr val="dk1"/>
              </a:buClr>
              <a:buSzPts val="2800"/>
              <a:buNone/>
            </a:pPr>
            <a:r>
              <a:rPr b="1" lang="en-US"/>
              <a:t>(a) 8 km/hr		(b) 16 km/hr		(c) 12 km/hr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5"/>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236" name="Google Shape;236;p25"/>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 Q11. </a:t>
            </a:r>
            <a:r>
              <a:rPr b="1" lang="en-US"/>
              <a:t> If a man runs at 10 km/h than he arrives a a certain place at 1 pm.  But if he increases his speed 5 km/h than he reached there at 11 a.m.  At what speed must he run to reaches there at 12 p.m?</a:t>
            </a:r>
            <a:endParaRPr/>
          </a:p>
          <a:p>
            <a:pPr indent="-228600" lvl="0" marL="228600" rtl="0" algn="l">
              <a:lnSpc>
                <a:spcPct val="90000"/>
              </a:lnSpc>
              <a:spcBef>
                <a:spcPts val="1000"/>
              </a:spcBef>
              <a:spcAft>
                <a:spcPts val="0"/>
              </a:spcAft>
              <a:buClr>
                <a:schemeClr val="dk1"/>
              </a:buClr>
              <a:buSzPts val="2800"/>
              <a:buNone/>
            </a:pPr>
            <a:r>
              <a:rPr b="1" lang="en-US"/>
              <a:t>(a) 8 km/hr		(b) 16 km/hr		</a:t>
            </a:r>
            <a:r>
              <a:rPr b="1" lang="en-US">
                <a:solidFill>
                  <a:srgbClr val="FF0000"/>
                </a:solidFill>
              </a:rPr>
              <a:t>(c) 12 km/hr</a:t>
            </a:r>
            <a:r>
              <a:rPr b="1" lang="en-US"/>
              <a:t>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6"/>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242" name="Google Shape;242;p26"/>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 Q12. </a:t>
            </a:r>
            <a:r>
              <a:rPr b="1" lang="en-US"/>
              <a:t> A person can travel a certain distance in 30 hours if he decrease his speed by 1/15</a:t>
            </a:r>
            <a:r>
              <a:rPr b="1" baseline="30000" lang="en-US"/>
              <a:t>th</a:t>
            </a:r>
            <a:r>
              <a:rPr b="1" lang="en-US"/>
              <a:t> than he would cover 10 km less in same time.  Find the speed of that person.</a:t>
            </a:r>
            <a:endParaRPr/>
          </a:p>
          <a:p>
            <a:pPr indent="-228600" lvl="0" marL="228600" rtl="0" algn="l">
              <a:lnSpc>
                <a:spcPct val="90000"/>
              </a:lnSpc>
              <a:spcBef>
                <a:spcPts val="1000"/>
              </a:spcBef>
              <a:spcAft>
                <a:spcPts val="0"/>
              </a:spcAft>
              <a:buClr>
                <a:schemeClr val="dk1"/>
              </a:buClr>
              <a:buSzPts val="2800"/>
              <a:buNone/>
            </a:pPr>
            <a:r>
              <a:rPr b="1" lang="en-US"/>
              <a:t>(a) 8 km/hr		(b) 6 km/hr		(c) 5 km/hr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p>
          <a:p>
            <a:pPr indent="-228600" lvl="0" marL="228600" rtl="0" algn="l">
              <a:lnSpc>
                <a:spcPct val="90000"/>
              </a:lnSpc>
              <a:spcBef>
                <a:spcPts val="1000"/>
              </a:spcBef>
              <a:spcAft>
                <a:spcPts val="0"/>
              </a:spcAft>
              <a:buClr>
                <a:schemeClr val="dk1"/>
              </a:buClr>
              <a:buSzPts val="2800"/>
              <a:buNone/>
            </a:pPr>
            <a:r>
              <a:t/>
            </a:r>
            <a:endParaRPr b="1">
              <a:solidFill>
                <a:srgbClr val="FF0000"/>
              </a:solidFill>
              <a:latin typeface="Arial Black"/>
              <a:ea typeface="Arial Black"/>
              <a:cs typeface="Arial Black"/>
              <a:sym typeface="Arial Black"/>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7"/>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248" name="Google Shape;248;p27"/>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 Q12. </a:t>
            </a:r>
            <a:r>
              <a:rPr b="1" lang="en-US"/>
              <a:t> A person can travel a certain distance in 30 hours if he decrease his speed by 1/15</a:t>
            </a:r>
            <a:r>
              <a:rPr b="1" baseline="30000" lang="en-US"/>
              <a:t>th</a:t>
            </a:r>
            <a:r>
              <a:rPr b="1" lang="en-US"/>
              <a:t> than he would cover 10 km less in same time.  Find the speed of that person.</a:t>
            </a:r>
            <a:endParaRPr/>
          </a:p>
          <a:p>
            <a:pPr indent="-228600" lvl="0" marL="228600" rtl="0" algn="l">
              <a:lnSpc>
                <a:spcPct val="90000"/>
              </a:lnSpc>
              <a:spcBef>
                <a:spcPts val="1000"/>
              </a:spcBef>
              <a:spcAft>
                <a:spcPts val="0"/>
              </a:spcAft>
              <a:buClr>
                <a:schemeClr val="dk1"/>
              </a:buClr>
              <a:buSzPts val="2800"/>
              <a:buNone/>
            </a:pPr>
            <a:r>
              <a:rPr b="1" lang="en-US"/>
              <a:t>(a) 8 km/hr		(b) 6 km/hr		</a:t>
            </a:r>
            <a:r>
              <a:rPr b="1" lang="en-US">
                <a:solidFill>
                  <a:srgbClr val="FF0000"/>
                </a:solidFill>
              </a:rPr>
              <a:t>(c) 5 km/hr</a:t>
            </a:r>
            <a:r>
              <a:rPr b="1" lang="en-US"/>
              <a:t>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p>
          <a:p>
            <a:pPr indent="-228600" lvl="0" marL="228600" rtl="0" algn="l">
              <a:lnSpc>
                <a:spcPct val="90000"/>
              </a:lnSpc>
              <a:spcBef>
                <a:spcPts val="1000"/>
              </a:spcBef>
              <a:spcAft>
                <a:spcPts val="0"/>
              </a:spcAft>
              <a:buClr>
                <a:schemeClr val="dk1"/>
              </a:buClr>
              <a:buSzPts val="2800"/>
              <a:buNone/>
            </a:pPr>
            <a:r>
              <a:t/>
            </a:r>
            <a:endParaRPr b="1">
              <a:solidFill>
                <a:srgbClr val="FF0000"/>
              </a:solidFill>
              <a:latin typeface="Arial Black"/>
              <a:ea typeface="Arial Black"/>
              <a:cs typeface="Arial Black"/>
              <a:sym typeface="Arial Black"/>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8"/>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254" name="Google Shape;254;p28"/>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Q13. </a:t>
            </a:r>
            <a:r>
              <a:rPr b="1" lang="en-US"/>
              <a:t>A police man saw a thief at a distance of 200 metre and he start to chase him.  Speed of police and thief are 12 km/h and 10 km/hr resp.  Find the distance travelled by thief before arrested?</a:t>
            </a:r>
            <a:endParaRPr/>
          </a:p>
          <a:p>
            <a:pPr indent="-228600" lvl="0" marL="228600" rtl="0" algn="l">
              <a:lnSpc>
                <a:spcPct val="90000"/>
              </a:lnSpc>
              <a:spcBef>
                <a:spcPts val="1000"/>
              </a:spcBef>
              <a:spcAft>
                <a:spcPts val="0"/>
              </a:spcAft>
              <a:buClr>
                <a:schemeClr val="dk1"/>
              </a:buClr>
              <a:buSzPts val="2800"/>
              <a:buNone/>
            </a:pPr>
            <a:r>
              <a:rPr b="1" lang="en-US"/>
              <a:t>(a) 2 km		              (b) 1 km		          (c) 4 km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rPr b="1" lang="en-US"/>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9"/>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260" name="Google Shape;260;p29"/>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Q13. </a:t>
            </a:r>
            <a:r>
              <a:rPr b="1" lang="en-US"/>
              <a:t>A police man saw a thief at a distance of 200 metre and he start to chase him.  Speed of police and thief are 12 km/h and 10 km/hr resp.  Find the distance travelled by thief before arrested?</a:t>
            </a:r>
            <a:endParaRPr/>
          </a:p>
          <a:p>
            <a:pPr indent="-228600" lvl="0" marL="228600" rtl="0" algn="l">
              <a:lnSpc>
                <a:spcPct val="90000"/>
              </a:lnSpc>
              <a:spcBef>
                <a:spcPts val="1000"/>
              </a:spcBef>
              <a:spcAft>
                <a:spcPts val="0"/>
              </a:spcAft>
              <a:buClr>
                <a:schemeClr val="dk1"/>
              </a:buClr>
              <a:buSzPts val="2800"/>
              <a:buNone/>
            </a:pPr>
            <a:r>
              <a:rPr b="1" lang="en-US"/>
              <a:t>(a) 2 km		               </a:t>
            </a:r>
            <a:r>
              <a:rPr b="1" lang="en-US">
                <a:solidFill>
                  <a:srgbClr val="FF0000"/>
                </a:solidFill>
              </a:rPr>
              <a:t>(b) 1 km</a:t>
            </a:r>
            <a:r>
              <a:rPr b="1" lang="en-US"/>
              <a:t>		             (c) 4 km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rPr b="1" lang="en-US"/>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104" name="Google Shape;104;p3"/>
          <p:cNvSpPr txBox="1"/>
          <p:nvPr>
            <p:ph idx="4294967295" type="body"/>
          </p:nvPr>
        </p:nvSpPr>
        <p:spPr>
          <a:xfrm>
            <a:off x="145473" y="841665"/>
            <a:ext cx="11792527" cy="557490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800"/>
              <a:buChar char="•"/>
            </a:pPr>
            <a:r>
              <a:rPr b="1" lang="en-US" sz="2800">
                <a:solidFill>
                  <a:srgbClr val="FF0000"/>
                </a:solidFill>
              </a:rPr>
              <a:t>Average Speed = (Total distance traveled)/(Total time taken)</a:t>
            </a:r>
            <a:endParaRPr sz="2800">
              <a:solidFill>
                <a:srgbClr val="FF0000"/>
              </a:solidFill>
            </a:endParaRPr>
          </a:p>
          <a:p>
            <a:pPr indent="-228600" lvl="0" marL="228600" rtl="0" algn="l">
              <a:lnSpc>
                <a:spcPct val="90000"/>
              </a:lnSpc>
              <a:spcBef>
                <a:spcPts val="1000"/>
              </a:spcBef>
              <a:spcAft>
                <a:spcPts val="0"/>
              </a:spcAft>
              <a:buClr>
                <a:srgbClr val="FF0000"/>
              </a:buClr>
              <a:buSzPts val="2800"/>
              <a:buChar char="•"/>
            </a:pPr>
            <a:r>
              <a:rPr b="1" lang="en-US" sz="2800">
                <a:solidFill>
                  <a:srgbClr val="FF0000"/>
                </a:solidFill>
              </a:rPr>
              <a:t>Case 1 </a:t>
            </a:r>
            <a:r>
              <a:rPr b="1" lang="en-US" sz="2800"/>
              <a:t>– </a:t>
            </a:r>
            <a:r>
              <a:rPr lang="en-US" sz="2800"/>
              <a:t>When the distance is constant: </a:t>
            </a:r>
            <a:r>
              <a:rPr b="1" lang="en-US" sz="2800">
                <a:solidFill>
                  <a:srgbClr val="FF0000"/>
                </a:solidFill>
              </a:rPr>
              <a:t>Average speed = 2xy/x+y</a:t>
            </a:r>
            <a:r>
              <a:rPr lang="en-US" sz="2800">
                <a:solidFill>
                  <a:srgbClr val="FF0000"/>
                </a:solidFill>
              </a:rPr>
              <a:t>; </a:t>
            </a:r>
            <a:r>
              <a:rPr lang="en-US" sz="2800"/>
              <a:t>Where, x and y are the two speeds at which the same distance has been covered.</a:t>
            </a:r>
            <a:endParaRPr/>
          </a:p>
          <a:p>
            <a:pPr indent="-228600" lvl="0" marL="228600" rtl="0" algn="l">
              <a:lnSpc>
                <a:spcPct val="90000"/>
              </a:lnSpc>
              <a:spcBef>
                <a:spcPts val="1000"/>
              </a:spcBef>
              <a:spcAft>
                <a:spcPts val="0"/>
              </a:spcAft>
              <a:buClr>
                <a:srgbClr val="FF0000"/>
              </a:buClr>
              <a:buSzPts val="2800"/>
              <a:buChar char="•"/>
            </a:pPr>
            <a:r>
              <a:rPr b="1" lang="en-US" sz="2800">
                <a:solidFill>
                  <a:srgbClr val="FF0000"/>
                </a:solidFill>
              </a:rPr>
              <a:t>Case 2</a:t>
            </a:r>
            <a:r>
              <a:rPr b="1" lang="en-US" sz="2800"/>
              <a:t> </a:t>
            </a:r>
            <a:r>
              <a:rPr lang="en-US" sz="2800"/>
              <a:t>– When the time taken is constant: </a:t>
            </a:r>
            <a:r>
              <a:rPr b="1" lang="en-US" sz="2800">
                <a:solidFill>
                  <a:srgbClr val="FF0000"/>
                </a:solidFill>
              </a:rPr>
              <a:t>Average speed = (x + y)/2</a:t>
            </a:r>
            <a:r>
              <a:rPr lang="en-US" sz="2800">
                <a:solidFill>
                  <a:srgbClr val="FF0000"/>
                </a:solidFill>
              </a:rPr>
              <a:t>; </a:t>
            </a:r>
            <a:r>
              <a:rPr lang="en-US" sz="2800"/>
              <a:t>Where, x and y are the two speeds at which we traveled for the same time.</a:t>
            </a:r>
            <a:endParaRPr/>
          </a:p>
          <a:p>
            <a:pPr indent="-228600" lvl="0" marL="228600" rtl="0" algn="l">
              <a:lnSpc>
                <a:spcPct val="90000"/>
              </a:lnSpc>
              <a:spcBef>
                <a:spcPts val="1000"/>
              </a:spcBef>
              <a:spcAft>
                <a:spcPts val="0"/>
              </a:spcAft>
              <a:buClr>
                <a:srgbClr val="FF0000"/>
              </a:buClr>
              <a:buSzPts val="2800"/>
              <a:buChar char="•"/>
            </a:pPr>
            <a:r>
              <a:rPr lang="en-US" sz="2800">
                <a:solidFill>
                  <a:srgbClr val="FF0000"/>
                </a:solidFill>
              </a:rPr>
              <a:t>Speed, Time &amp; Distance Conversions :</a:t>
            </a:r>
            <a:endParaRPr/>
          </a:p>
          <a:p>
            <a:pPr indent="-228600" lvl="0" marL="228600" rtl="0" algn="l">
              <a:lnSpc>
                <a:spcPct val="90000"/>
              </a:lnSpc>
              <a:spcBef>
                <a:spcPts val="1000"/>
              </a:spcBef>
              <a:spcAft>
                <a:spcPts val="0"/>
              </a:spcAft>
              <a:buClr>
                <a:schemeClr val="dk1"/>
              </a:buClr>
              <a:buSzPts val="2800"/>
              <a:buChar char="•"/>
            </a:pPr>
            <a:r>
              <a:rPr lang="en-US" sz="2800"/>
              <a:t>To convert from km / hour to m / sec, we multiply by 5 / 18. So, 1 km / hour = 5 / 18 m / sec</a:t>
            </a:r>
            <a:endParaRPr/>
          </a:p>
          <a:p>
            <a:pPr indent="-228600" lvl="0" marL="228600" rtl="0" algn="l">
              <a:lnSpc>
                <a:spcPct val="90000"/>
              </a:lnSpc>
              <a:spcBef>
                <a:spcPts val="1000"/>
              </a:spcBef>
              <a:spcAft>
                <a:spcPts val="0"/>
              </a:spcAft>
              <a:buClr>
                <a:schemeClr val="dk1"/>
              </a:buClr>
              <a:buSzPts val="2800"/>
              <a:buChar char="•"/>
            </a:pPr>
            <a:r>
              <a:rPr lang="en-US" sz="2800"/>
              <a:t>To convert from m / sec to km / hour, we multiply by 18 / 5. So, 1 m / sec = 18 / 5 km / hour = 3.6 km / hour</a:t>
            </a:r>
            <a:endParaRPr/>
          </a:p>
          <a:p>
            <a:pPr indent="-50800" lvl="0" marL="228600" rtl="0" algn="l">
              <a:lnSpc>
                <a:spcPct val="90000"/>
              </a:lnSpc>
              <a:spcBef>
                <a:spcPts val="1000"/>
              </a:spcBef>
              <a:spcAft>
                <a:spcPts val="0"/>
              </a:spcAft>
              <a:buClr>
                <a:schemeClr val="dk1"/>
              </a:buClr>
              <a:buSzPts val="2800"/>
              <a:buNone/>
            </a:pPr>
            <a:r>
              <a:t/>
            </a:r>
            <a:endParaRPr sz="2800"/>
          </a:p>
          <a:p>
            <a:pPr indent="-228600" lvl="0" marL="228600" rtl="0" algn="l">
              <a:lnSpc>
                <a:spcPct val="90000"/>
              </a:lnSpc>
              <a:spcBef>
                <a:spcPts val="1000"/>
              </a:spcBef>
              <a:spcAft>
                <a:spcPts val="0"/>
              </a:spcAft>
              <a:buClr>
                <a:schemeClr val="dk1"/>
              </a:buClr>
              <a:buSzPts val="2800"/>
              <a:buNone/>
            </a:pPr>
            <a:r>
              <a:t/>
            </a:r>
            <a:endParaRPr b="1"/>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0"/>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266" name="Google Shape;266;p30"/>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 Q14. </a:t>
            </a:r>
            <a:r>
              <a:rPr b="1" lang="en-US"/>
              <a:t> A policeman saw a thief at a 700 metre distance start to chase.  Policeman can run 47 km in 34 min and the thief can run 47 km in 41 min.  Find the distance travelled by thief before arrested?</a:t>
            </a:r>
            <a:endParaRPr/>
          </a:p>
          <a:p>
            <a:pPr indent="-228600" lvl="0" marL="228600" rtl="0" algn="l">
              <a:lnSpc>
                <a:spcPct val="90000"/>
              </a:lnSpc>
              <a:spcBef>
                <a:spcPts val="1000"/>
              </a:spcBef>
              <a:spcAft>
                <a:spcPts val="0"/>
              </a:spcAft>
              <a:buClr>
                <a:schemeClr val="dk1"/>
              </a:buClr>
              <a:buSzPts val="2800"/>
              <a:buNone/>
            </a:pPr>
            <a:r>
              <a:rPr b="1" lang="en-US"/>
              <a:t>(a) 3.4 km	        (b) 1.6 km/hr		(c) 1.2 km/hr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solidFill>
                <a:srgbClr val="FF0000"/>
              </a:solidFill>
              <a:latin typeface="Arial Black"/>
              <a:ea typeface="Arial Black"/>
              <a:cs typeface="Arial Black"/>
              <a:sym typeface="Arial Black"/>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1"/>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272" name="Google Shape;272;p31"/>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 Q14. </a:t>
            </a:r>
            <a:r>
              <a:rPr b="1" lang="en-US"/>
              <a:t> A policeman saw a thief at a 700 metre distance start to chase.  Policeman can run 47 km in 34 min and the thief can run 47 km in 41 min.  Find the distance travelled by thief before arrested?</a:t>
            </a:r>
            <a:endParaRPr/>
          </a:p>
          <a:p>
            <a:pPr indent="-228600" lvl="0" marL="228600" rtl="0" algn="l">
              <a:lnSpc>
                <a:spcPct val="90000"/>
              </a:lnSpc>
              <a:spcBef>
                <a:spcPts val="1000"/>
              </a:spcBef>
              <a:spcAft>
                <a:spcPts val="0"/>
              </a:spcAft>
              <a:buClr>
                <a:srgbClr val="FF0000"/>
              </a:buClr>
              <a:buSzPts val="2800"/>
              <a:buNone/>
            </a:pPr>
            <a:r>
              <a:rPr b="1" lang="en-US">
                <a:solidFill>
                  <a:srgbClr val="FF0000"/>
                </a:solidFill>
              </a:rPr>
              <a:t>(a) 3.4 km</a:t>
            </a:r>
            <a:r>
              <a:rPr b="1" lang="en-US"/>
              <a:t>	        (b) 1.6 km/hr		(c) 1.2 km/hr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solidFill>
                <a:srgbClr val="FF0000"/>
              </a:solidFill>
              <a:latin typeface="Arial Black"/>
              <a:ea typeface="Arial Black"/>
              <a:cs typeface="Arial Black"/>
              <a:sym typeface="Arial Black"/>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2"/>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278" name="Google Shape;278;p32"/>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 Q15. </a:t>
            </a:r>
            <a:r>
              <a:rPr b="1" lang="en-US"/>
              <a:t> Distance b/w A and B is 60 km.  Two person P and Q start from A simultaneously to pt B speed of P is 4 km/h less than speed of Q.  Q reached at B and return immediately and meet P a distance of 12 k.m from B.  Find speed of P and Q?</a:t>
            </a:r>
            <a:endParaRPr/>
          </a:p>
          <a:p>
            <a:pPr indent="-457200" lvl="0" marL="457200" rtl="0" algn="l">
              <a:lnSpc>
                <a:spcPct val="90000"/>
              </a:lnSpc>
              <a:spcBef>
                <a:spcPts val="1000"/>
              </a:spcBef>
              <a:spcAft>
                <a:spcPts val="0"/>
              </a:spcAft>
              <a:buClr>
                <a:schemeClr val="dk1"/>
              </a:buClr>
              <a:buSzPts val="2800"/>
              <a:buAutoNum type="alphaLcParenBoth"/>
            </a:pPr>
            <a:r>
              <a:rPr b="1" lang="en-US"/>
              <a:t>8 &amp; 10 km/hr		(b) 8 &amp; 12 km/hr		(c) 12 &amp; 12 km/hr		</a:t>
            </a:r>
            <a:endParaRPr/>
          </a:p>
          <a:p>
            <a:pPr indent="-457200" lvl="0" marL="457200" rtl="0" algn="l">
              <a:lnSpc>
                <a:spcPct val="90000"/>
              </a:lnSpc>
              <a:spcBef>
                <a:spcPts val="1000"/>
              </a:spcBef>
              <a:spcAft>
                <a:spcPts val="0"/>
              </a:spcAft>
              <a:buClr>
                <a:schemeClr val="dk1"/>
              </a:buClr>
              <a:buSzPts val="2800"/>
              <a:buNone/>
            </a:pPr>
            <a:r>
              <a:rPr b="1" lang="en-US"/>
              <a:t>(d)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p>
          <a:p>
            <a:pPr indent="-228600" lvl="0" marL="228600" rtl="0" algn="l">
              <a:lnSpc>
                <a:spcPct val="90000"/>
              </a:lnSpc>
              <a:spcBef>
                <a:spcPts val="1000"/>
              </a:spcBef>
              <a:spcAft>
                <a:spcPts val="0"/>
              </a:spcAft>
              <a:buClr>
                <a:schemeClr val="dk1"/>
              </a:buClr>
              <a:buSzPts val="2800"/>
              <a:buNone/>
            </a:pPr>
            <a:r>
              <a:t/>
            </a:r>
            <a:endParaRPr b="1">
              <a:solidFill>
                <a:srgbClr val="FF0000"/>
              </a:solidFill>
              <a:latin typeface="Arial Black"/>
              <a:ea typeface="Arial Black"/>
              <a:cs typeface="Arial Black"/>
              <a:sym typeface="Arial Black"/>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3"/>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284" name="Google Shape;284;p33"/>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 Q15. </a:t>
            </a:r>
            <a:r>
              <a:rPr b="1" lang="en-US"/>
              <a:t> Distance b/w A and B is 60 km.  Two person P and Q start from A simultaneously to pt B speed of P is 4 km/h less than speed of Q.  Q reached at B and return immediately and meet P a distance of 12 k.m from B.  Find speed of P and Q?</a:t>
            </a:r>
            <a:endParaRPr/>
          </a:p>
          <a:p>
            <a:pPr indent="-457200" lvl="0" marL="457200" rtl="0" algn="l">
              <a:lnSpc>
                <a:spcPct val="90000"/>
              </a:lnSpc>
              <a:spcBef>
                <a:spcPts val="1000"/>
              </a:spcBef>
              <a:spcAft>
                <a:spcPts val="0"/>
              </a:spcAft>
              <a:buClr>
                <a:schemeClr val="dk1"/>
              </a:buClr>
              <a:buSzPts val="2800"/>
              <a:buAutoNum type="alphaLcParenBoth"/>
            </a:pPr>
            <a:r>
              <a:rPr b="1" lang="en-US"/>
              <a:t>8 &amp; 10 km/hr		</a:t>
            </a:r>
            <a:r>
              <a:rPr b="1" lang="en-US">
                <a:solidFill>
                  <a:srgbClr val="FF0000"/>
                </a:solidFill>
              </a:rPr>
              <a:t>(b) 8 &amp; 12 km/hr</a:t>
            </a:r>
            <a:r>
              <a:rPr b="1" lang="en-US"/>
              <a:t>		(c) 12 &amp; 12 km/hr		</a:t>
            </a:r>
            <a:endParaRPr/>
          </a:p>
          <a:p>
            <a:pPr indent="-457200" lvl="0" marL="457200" rtl="0" algn="l">
              <a:lnSpc>
                <a:spcPct val="90000"/>
              </a:lnSpc>
              <a:spcBef>
                <a:spcPts val="1000"/>
              </a:spcBef>
              <a:spcAft>
                <a:spcPts val="0"/>
              </a:spcAft>
              <a:buClr>
                <a:schemeClr val="dk1"/>
              </a:buClr>
              <a:buSzPts val="2800"/>
              <a:buNone/>
            </a:pPr>
            <a:r>
              <a:rPr b="1" lang="en-US"/>
              <a:t>(d)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p>
          <a:p>
            <a:pPr indent="-228600" lvl="0" marL="228600" rtl="0" algn="l">
              <a:lnSpc>
                <a:spcPct val="90000"/>
              </a:lnSpc>
              <a:spcBef>
                <a:spcPts val="1000"/>
              </a:spcBef>
              <a:spcAft>
                <a:spcPts val="0"/>
              </a:spcAft>
              <a:buClr>
                <a:schemeClr val="dk1"/>
              </a:buClr>
              <a:buSzPts val="2800"/>
              <a:buNone/>
            </a:pPr>
            <a:r>
              <a:t/>
            </a:r>
            <a:endParaRPr b="1">
              <a:solidFill>
                <a:srgbClr val="FF0000"/>
              </a:solidFill>
              <a:latin typeface="Arial Black"/>
              <a:ea typeface="Arial Black"/>
              <a:cs typeface="Arial Black"/>
              <a:sym typeface="Arial Black"/>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4"/>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290" name="Google Shape;290;p34"/>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 Q16. </a:t>
            </a:r>
            <a:r>
              <a:rPr b="1" lang="en-US"/>
              <a:t> Distance b/w A and B is 96 km.  Two person P and Q having speed 50 km/h and 70 km/hr.  Start from A to B simultaneously.  Q reached at B and return immediately and meet P at a distance of x km from B.  Find x?</a:t>
            </a:r>
            <a:endParaRPr/>
          </a:p>
          <a:p>
            <a:pPr indent="-228600" lvl="0" marL="228600" rtl="0" algn="l">
              <a:lnSpc>
                <a:spcPct val="90000"/>
              </a:lnSpc>
              <a:spcBef>
                <a:spcPts val="1000"/>
              </a:spcBef>
              <a:spcAft>
                <a:spcPts val="0"/>
              </a:spcAft>
              <a:buClr>
                <a:schemeClr val="dk1"/>
              </a:buClr>
              <a:buSzPts val="2800"/>
              <a:buNone/>
            </a:pPr>
            <a:r>
              <a:rPr b="1" lang="en-US"/>
              <a:t>(a) 8 km		(b) 16 km      	(c) 12 km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p>
          <a:p>
            <a:pPr indent="-228600" lvl="0" marL="228600" rtl="0" algn="l">
              <a:lnSpc>
                <a:spcPct val="90000"/>
              </a:lnSpc>
              <a:spcBef>
                <a:spcPts val="1000"/>
              </a:spcBef>
              <a:spcAft>
                <a:spcPts val="0"/>
              </a:spcAft>
              <a:buClr>
                <a:schemeClr val="dk1"/>
              </a:buClr>
              <a:buSzPts val="2800"/>
              <a:buNone/>
            </a:pPr>
            <a:r>
              <a:t/>
            </a:r>
            <a:endParaRPr b="1">
              <a:solidFill>
                <a:srgbClr val="FF0000"/>
              </a:solidFill>
              <a:latin typeface="Arial Black"/>
              <a:ea typeface="Arial Black"/>
              <a:cs typeface="Arial Black"/>
              <a:sym typeface="Arial Black"/>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5"/>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296" name="Google Shape;296;p35"/>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 Q16. </a:t>
            </a:r>
            <a:r>
              <a:rPr b="1" lang="en-US"/>
              <a:t> Distance b/w A and B is 96 km.  Two person P and Q having speed 50 km/h and 70 km/hr.  Start from A to B simultaneously.  Q reached at B and return immediately and meet P at a distance of x km from B.  Find x?</a:t>
            </a:r>
            <a:endParaRPr/>
          </a:p>
          <a:p>
            <a:pPr indent="-228600" lvl="0" marL="228600" rtl="0" algn="l">
              <a:lnSpc>
                <a:spcPct val="90000"/>
              </a:lnSpc>
              <a:spcBef>
                <a:spcPts val="1000"/>
              </a:spcBef>
              <a:spcAft>
                <a:spcPts val="0"/>
              </a:spcAft>
              <a:buClr>
                <a:schemeClr val="dk1"/>
              </a:buClr>
              <a:buSzPts val="2800"/>
              <a:buNone/>
            </a:pPr>
            <a:r>
              <a:rPr b="1" lang="en-US"/>
              <a:t>(a) 8 km		</a:t>
            </a:r>
            <a:r>
              <a:rPr b="1" lang="en-US">
                <a:solidFill>
                  <a:srgbClr val="FF0000"/>
                </a:solidFill>
              </a:rPr>
              <a:t>(b) 16 km      </a:t>
            </a:r>
            <a:r>
              <a:rPr b="1" lang="en-US"/>
              <a:t>	(c) 12 km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p>
          <a:p>
            <a:pPr indent="-228600" lvl="0" marL="228600" rtl="0" algn="l">
              <a:lnSpc>
                <a:spcPct val="90000"/>
              </a:lnSpc>
              <a:spcBef>
                <a:spcPts val="1000"/>
              </a:spcBef>
              <a:spcAft>
                <a:spcPts val="0"/>
              </a:spcAft>
              <a:buClr>
                <a:schemeClr val="dk1"/>
              </a:buClr>
              <a:buSzPts val="2800"/>
              <a:buNone/>
            </a:pPr>
            <a:r>
              <a:t/>
            </a:r>
            <a:endParaRPr b="1">
              <a:solidFill>
                <a:srgbClr val="FF0000"/>
              </a:solidFill>
              <a:latin typeface="Arial Black"/>
              <a:ea typeface="Arial Black"/>
              <a:cs typeface="Arial Black"/>
              <a:sym typeface="Arial Black"/>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6"/>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302" name="Google Shape;302;p36"/>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 Q17. </a:t>
            </a:r>
            <a:r>
              <a:rPr b="1" lang="en-US"/>
              <a:t> Radha and Shyam with the speed of 15 km/hr and 21 km/h start to meet each other.  At the time of meeting shyam has travelled 500 metre more than Radha.  Find the distance b/w Radha and Shyam?</a:t>
            </a:r>
            <a:endParaRPr/>
          </a:p>
          <a:p>
            <a:pPr indent="-228600" lvl="0" marL="228600" rtl="0" algn="l">
              <a:lnSpc>
                <a:spcPct val="90000"/>
              </a:lnSpc>
              <a:spcBef>
                <a:spcPts val="1000"/>
              </a:spcBef>
              <a:spcAft>
                <a:spcPts val="0"/>
              </a:spcAft>
              <a:buClr>
                <a:schemeClr val="dk1"/>
              </a:buClr>
              <a:buSzPts val="2800"/>
              <a:buNone/>
            </a:pPr>
            <a:r>
              <a:rPr b="1" lang="en-US"/>
              <a:t>(a) 3 km		(b) 6 km		(c) 12 km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p>
          <a:p>
            <a:pPr indent="-228600" lvl="0" marL="228600" rtl="0" algn="l">
              <a:lnSpc>
                <a:spcPct val="90000"/>
              </a:lnSpc>
              <a:spcBef>
                <a:spcPts val="1000"/>
              </a:spcBef>
              <a:spcAft>
                <a:spcPts val="0"/>
              </a:spcAft>
              <a:buClr>
                <a:schemeClr val="dk1"/>
              </a:buClr>
              <a:buSzPts val="2800"/>
              <a:buNone/>
            </a:pPr>
            <a:r>
              <a:t/>
            </a:r>
            <a:endParaRPr b="1">
              <a:solidFill>
                <a:srgbClr val="FF0000"/>
              </a:solidFill>
              <a:latin typeface="Arial Black"/>
              <a:ea typeface="Arial Black"/>
              <a:cs typeface="Arial Black"/>
              <a:sym typeface="Arial Black"/>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7"/>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308" name="Google Shape;308;p37"/>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 Q17. </a:t>
            </a:r>
            <a:r>
              <a:rPr b="1" lang="en-US"/>
              <a:t> Radha and Shyam with the speed of 15 km/hr and 21 km/h start to meet each other.  At the time of meeting shyam has travelled 500 metre more than Radha.  Find the distance b/w Radha and Shyam?</a:t>
            </a:r>
            <a:endParaRPr/>
          </a:p>
          <a:p>
            <a:pPr indent="-228600" lvl="0" marL="228600" rtl="0" algn="l">
              <a:lnSpc>
                <a:spcPct val="90000"/>
              </a:lnSpc>
              <a:spcBef>
                <a:spcPts val="1000"/>
              </a:spcBef>
              <a:spcAft>
                <a:spcPts val="0"/>
              </a:spcAft>
              <a:buClr>
                <a:srgbClr val="FF0000"/>
              </a:buClr>
              <a:buSzPts val="2800"/>
              <a:buNone/>
            </a:pPr>
            <a:r>
              <a:rPr b="1" lang="en-US">
                <a:solidFill>
                  <a:srgbClr val="FF0000"/>
                </a:solidFill>
              </a:rPr>
              <a:t>(a) 3 km</a:t>
            </a:r>
            <a:r>
              <a:rPr b="1" lang="en-US"/>
              <a:t>		(b) 6 km		(c) 12 km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p>
          <a:p>
            <a:pPr indent="-228600" lvl="0" marL="228600" rtl="0" algn="l">
              <a:lnSpc>
                <a:spcPct val="90000"/>
              </a:lnSpc>
              <a:spcBef>
                <a:spcPts val="1000"/>
              </a:spcBef>
              <a:spcAft>
                <a:spcPts val="0"/>
              </a:spcAft>
              <a:buClr>
                <a:schemeClr val="dk1"/>
              </a:buClr>
              <a:buSzPts val="2800"/>
              <a:buNone/>
            </a:pPr>
            <a:r>
              <a:t/>
            </a:r>
            <a:endParaRPr b="1">
              <a:solidFill>
                <a:srgbClr val="FF0000"/>
              </a:solidFill>
              <a:latin typeface="Arial Black"/>
              <a:ea typeface="Arial Black"/>
              <a:cs typeface="Arial Black"/>
              <a:sym typeface="Arial Black"/>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8"/>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314" name="Google Shape;314;p38"/>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Q18. </a:t>
            </a:r>
            <a:r>
              <a:rPr b="1" lang="en-US"/>
              <a:t> Distance b/w A to B is 660 km. Two person from A and B with speed of 60 and 50 km/h start to meet each other.  Find meeting time?</a:t>
            </a:r>
            <a:endParaRPr/>
          </a:p>
          <a:p>
            <a:pPr indent="-228600" lvl="0" marL="228600" rtl="0" algn="l">
              <a:lnSpc>
                <a:spcPct val="90000"/>
              </a:lnSpc>
              <a:spcBef>
                <a:spcPts val="1000"/>
              </a:spcBef>
              <a:spcAft>
                <a:spcPts val="0"/>
              </a:spcAft>
              <a:buClr>
                <a:schemeClr val="dk1"/>
              </a:buClr>
              <a:buSzPts val="2800"/>
              <a:buNone/>
            </a:pPr>
            <a:r>
              <a:rPr b="1" lang="en-US"/>
              <a:t>(a) 8 hr		(b) 16 hr		(c) 22 hr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solidFill>
                <a:srgbClr val="FF0000"/>
              </a:solidFill>
              <a:latin typeface="Arial Black"/>
              <a:ea typeface="Arial Black"/>
              <a:cs typeface="Arial Black"/>
              <a:sym typeface="Arial Black"/>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9"/>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320" name="Google Shape;320;p39"/>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Q18. </a:t>
            </a:r>
            <a:r>
              <a:rPr b="1" lang="en-US"/>
              <a:t> Distance b/w A to B is 660 km. Two person from A and B with speed of 60 and 50 km/h start to meet each other.  Find meeting time?</a:t>
            </a:r>
            <a:endParaRPr/>
          </a:p>
          <a:p>
            <a:pPr indent="-228600" lvl="0" marL="228600" rtl="0" algn="l">
              <a:lnSpc>
                <a:spcPct val="90000"/>
              </a:lnSpc>
              <a:spcBef>
                <a:spcPts val="1000"/>
              </a:spcBef>
              <a:spcAft>
                <a:spcPts val="0"/>
              </a:spcAft>
              <a:buClr>
                <a:schemeClr val="dk1"/>
              </a:buClr>
              <a:buSzPts val="2800"/>
              <a:buNone/>
            </a:pPr>
            <a:r>
              <a:rPr b="1" lang="en-US"/>
              <a:t>(a) 8 hr		(b) 16 hr		(c) 22 hr		</a:t>
            </a:r>
            <a:r>
              <a:rPr b="1" lang="en-US">
                <a:solidFill>
                  <a:srgbClr val="FF0000"/>
                </a:solidFill>
              </a:rPr>
              <a:t>(d)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solidFill>
                <a:srgbClr val="FF0000"/>
              </a:solidFill>
              <a:latin typeface="Arial Black"/>
              <a:ea typeface="Arial Black"/>
              <a:cs typeface="Arial Black"/>
              <a:sym typeface="Arial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110" name="Google Shape;110;p4"/>
          <p:cNvSpPr txBox="1"/>
          <p:nvPr>
            <p:ph idx="4294967295" type="body"/>
          </p:nvPr>
        </p:nvSpPr>
        <p:spPr>
          <a:xfrm>
            <a:off x="145473" y="841665"/>
            <a:ext cx="11792527" cy="557490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   </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Q 1. </a:t>
            </a:r>
            <a:r>
              <a:rPr b="1" lang="en-US"/>
              <a:t> A train runs at the rate of 45 km an hour. What is its speed in metre per second?</a:t>
            </a:r>
            <a:endParaRPr/>
          </a:p>
          <a:p>
            <a:pPr indent="-228600" lvl="0" marL="228600" rtl="0" algn="l">
              <a:lnSpc>
                <a:spcPct val="90000"/>
              </a:lnSpc>
              <a:spcBef>
                <a:spcPts val="1000"/>
              </a:spcBef>
              <a:spcAft>
                <a:spcPts val="0"/>
              </a:spcAft>
              <a:buClr>
                <a:schemeClr val="dk1"/>
              </a:buClr>
              <a:buSzPts val="2800"/>
              <a:buNone/>
            </a:pPr>
            <a:r>
              <a:rPr b="1" lang="en-US"/>
              <a:t>(a) 12.5 m/sec	(b) 25 m/sec	      (c) 10 m/sec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0"/>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326" name="Google Shape;326;p40"/>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 Q19. </a:t>
            </a:r>
            <a:r>
              <a:rPr b="1" lang="en-US"/>
              <a:t> Distance b/w A and B is 820 km two person A and B having speed 40 km/h and 90 km/h start to meet each other.  P start of 8 o-clock and Q start of 9 o-clock.  At what time will they meet?</a:t>
            </a:r>
            <a:endParaRPr/>
          </a:p>
          <a:p>
            <a:pPr indent="-228600" lvl="0" marL="228600" rtl="0" algn="l">
              <a:lnSpc>
                <a:spcPct val="90000"/>
              </a:lnSpc>
              <a:spcBef>
                <a:spcPts val="1000"/>
              </a:spcBef>
              <a:spcAft>
                <a:spcPts val="0"/>
              </a:spcAft>
              <a:buClr>
                <a:schemeClr val="dk1"/>
              </a:buClr>
              <a:buSzPts val="2800"/>
              <a:buNone/>
            </a:pPr>
            <a:r>
              <a:rPr b="1" lang="en-US"/>
              <a:t>(a) 3 of clock	(b) 4 of clock        (c) 5 of clock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solidFill>
                <a:srgbClr val="FF0000"/>
              </a:solidFill>
              <a:latin typeface="Arial Black"/>
              <a:ea typeface="Arial Black"/>
              <a:cs typeface="Arial Black"/>
              <a:sym typeface="Arial Black"/>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1"/>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332" name="Google Shape;332;p41"/>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 Q19. </a:t>
            </a:r>
            <a:r>
              <a:rPr b="1" lang="en-US"/>
              <a:t> Distance b/w A and B is 820 km two person A and B having speed 40 km/h and 90 km/h start to meet each other.  P start of 8 o-clock and Q start of 9 o-clock.  At what time will they meet?</a:t>
            </a:r>
            <a:endParaRPr/>
          </a:p>
          <a:p>
            <a:pPr indent="-228600" lvl="0" marL="228600" rtl="0" algn="l">
              <a:lnSpc>
                <a:spcPct val="90000"/>
              </a:lnSpc>
              <a:spcBef>
                <a:spcPts val="1000"/>
              </a:spcBef>
              <a:spcAft>
                <a:spcPts val="0"/>
              </a:spcAft>
              <a:buClr>
                <a:srgbClr val="FF0000"/>
              </a:buClr>
              <a:buSzPts val="2800"/>
              <a:buNone/>
            </a:pPr>
            <a:r>
              <a:rPr b="1" lang="en-US">
                <a:solidFill>
                  <a:srgbClr val="FF0000"/>
                </a:solidFill>
              </a:rPr>
              <a:t>(a) 3 of clock</a:t>
            </a:r>
            <a:r>
              <a:rPr b="1" lang="en-US"/>
              <a:t>	(b) 4 of clock        (c) 5 of clock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solidFill>
                <a:srgbClr val="FF0000"/>
              </a:solidFill>
              <a:latin typeface="Arial Black"/>
              <a:ea typeface="Arial Black"/>
              <a:cs typeface="Arial Black"/>
              <a:sym typeface="Arial Black"/>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2"/>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338" name="Google Shape;338;p42"/>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 Q20. </a:t>
            </a:r>
            <a:r>
              <a:rPr b="1" lang="en-US"/>
              <a:t> Radha and Shyam start to meet each other one from and Shyam from mothura speed of each is 5 km/hr.  Radha  decrease her speed one k.m  per hour after every hour.  And shyam increases his speed 1 km/hr after every 1 hour.  If the distance b/w Agra and Mathura is 110 km.  Find the time of meeting?</a:t>
            </a:r>
            <a:endParaRPr/>
          </a:p>
          <a:p>
            <a:pPr indent="-228600" lvl="0" marL="228600" rtl="0" algn="l">
              <a:lnSpc>
                <a:spcPct val="90000"/>
              </a:lnSpc>
              <a:spcBef>
                <a:spcPts val="1000"/>
              </a:spcBef>
              <a:spcAft>
                <a:spcPts val="0"/>
              </a:spcAft>
              <a:buClr>
                <a:schemeClr val="dk1"/>
              </a:buClr>
              <a:buSzPts val="2800"/>
              <a:buNone/>
            </a:pPr>
            <a:r>
              <a:rPr b="1" lang="en-US"/>
              <a:t>(a) 8 hr	    (b) 10 hr	             (c) 12 hr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p>
          <a:p>
            <a:pPr indent="-228600" lvl="0" marL="228600" rtl="0" algn="l">
              <a:lnSpc>
                <a:spcPct val="90000"/>
              </a:lnSpc>
              <a:spcBef>
                <a:spcPts val="1000"/>
              </a:spcBef>
              <a:spcAft>
                <a:spcPts val="0"/>
              </a:spcAft>
              <a:buClr>
                <a:schemeClr val="dk1"/>
              </a:buClr>
              <a:buSzPts val="2800"/>
              <a:buNone/>
            </a:pPr>
            <a:r>
              <a:t/>
            </a:r>
            <a:endParaRPr b="1">
              <a:solidFill>
                <a:srgbClr val="FF0000"/>
              </a:solidFill>
              <a:latin typeface="Arial Black"/>
              <a:ea typeface="Arial Black"/>
              <a:cs typeface="Arial Black"/>
              <a:sym typeface="Arial Black"/>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3"/>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344" name="Google Shape;344;p43"/>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 Q20. </a:t>
            </a:r>
            <a:r>
              <a:rPr b="1" lang="en-US"/>
              <a:t> Radha and Shyam start to meet each other one from and Shyam from mothura speed of each is 5 km/hr.  Radha  decrease her speed one k.m  per hour after every hour.  And shyam increases his speed 1 km/hr after every 1 hour.  If the distance b/w Agra and Mathura is 110 km.  Find the time of meeting?</a:t>
            </a:r>
            <a:endParaRPr/>
          </a:p>
          <a:p>
            <a:pPr indent="-228600" lvl="0" marL="228600" rtl="0" algn="l">
              <a:lnSpc>
                <a:spcPct val="90000"/>
              </a:lnSpc>
              <a:spcBef>
                <a:spcPts val="1000"/>
              </a:spcBef>
              <a:spcAft>
                <a:spcPts val="0"/>
              </a:spcAft>
              <a:buClr>
                <a:schemeClr val="dk1"/>
              </a:buClr>
              <a:buSzPts val="2800"/>
              <a:buNone/>
            </a:pPr>
            <a:r>
              <a:rPr b="1" lang="en-US"/>
              <a:t>(a) 8 hr	</a:t>
            </a:r>
            <a:r>
              <a:rPr b="1" lang="en-US">
                <a:solidFill>
                  <a:srgbClr val="FF0000"/>
                </a:solidFill>
              </a:rPr>
              <a:t>    (b) 10 hr</a:t>
            </a:r>
            <a:r>
              <a:rPr b="1" lang="en-US"/>
              <a:t>	             (c) 12 hr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p>
          <a:p>
            <a:pPr indent="-228600" lvl="0" marL="228600" rtl="0" algn="l">
              <a:lnSpc>
                <a:spcPct val="90000"/>
              </a:lnSpc>
              <a:spcBef>
                <a:spcPts val="1000"/>
              </a:spcBef>
              <a:spcAft>
                <a:spcPts val="0"/>
              </a:spcAft>
              <a:buClr>
                <a:schemeClr val="dk1"/>
              </a:buClr>
              <a:buSzPts val="2800"/>
              <a:buNone/>
            </a:pPr>
            <a:r>
              <a:t/>
            </a:r>
            <a:endParaRPr b="1">
              <a:solidFill>
                <a:srgbClr val="FF0000"/>
              </a:solidFill>
              <a:latin typeface="Arial Black"/>
              <a:ea typeface="Arial Black"/>
              <a:cs typeface="Arial Black"/>
              <a:sym typeface="Arial Black"/>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4"/>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350" name="Google Shape;350;p44"/>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Q21. </a:t>
            </a:r>
            <a:r>
              <a:rPr b="1" lang="en-US"/>
              <a:t> If a boy increases his speed by 3 km/hr than he reach 50 min.  Early.  If he decreases his speed by 2 km/hr then he reached 40 min.  Late.  Find the distance, actual speed and time?</a:t>
            </a:r>
            <a:endParaRPr/>
          </a:p>
          <a:p>
            <a:pPr indent="-457200" lvl="0" marL="457200" rtl="0" algn="l">
              <a:lnSpc>
                <a:spcPct val="90000"/>
              </a:lnSpc>
              <a:spcBef>
                <a:spcPts val="1000"/>
              </a:spcBef>
              <a:spcAft>
                <a:spcPts val="0"/>
              </a:spcAft>
              <a:buClr>
                <a:schemeClr val="dk1"/>
              </a:buClr>
              <a:buSzPts val="2800"/>
              <a:buAutoNum type="alphaLcParenBoth"/>
            </a:pPr>
            <a:r>
              <a:rPr b="1" lang="en-US"/>
              <a:t>27km/hr,500min,225km                      (b) 36km/hr,600min,300km                           </a:t>
            </a:r>
            <a:endParaRPr/>
          </a:p>
          <a:p>
            <a:pPr indent="-457200" lvl="0" marL="457200" rtl="0" algn="l">
              <a:lnSpc>
                <a:spcPct val="90000"/>
              </a:lnSpc>
              <a:spcBef>
                <a:spcPts val="1000"/>
              </a:spcBef>
              <a:spcAft>
                <a:spcPts val="0"/>
              </a:spcAft>
              <a:buClr>
                <a:schemeClr val="dk1"/>
              </a:buClr>
              <a:buSzPts val="2800"/>
              <a:buNone/>
            </a:pPr>
            <a:r>
              <a:rPr b="1" lang="en-US"/>
              <a:t>(c) 42km/hr,400min,250km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solidFill>
                <a:srgbClr val="FF0000"/>
              </a:solidFill>
              <a:latin typeface="Arial Black"/>
              <a:ea typeface="Arial Black"/>
              <a:cs typeface="Arial Black"/>
              <a:sym typeface="Arial Black"/>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5"/>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356" name="Google Shape;356;p45"/>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Q21. </a:t>
            </a:r>
            <a:r>
              <a:rPr b="1" lang="en-US"/>
              <a:t> If a boy increases his speed by 3 km/hr than he reach 50 min.  Early.  If he decreases his speed by 2 km/hr then he reached 40 min.  Late.  Find the distance, actual speed and time?</a:t>
            </a:r>
            <a:endParaRPr/>
          </a:p>
          <a:p>
            <a:pPr indent="-457200" lvl="0" marL="457200" rtl="0" algn="l">
              <a:lnSpc>
                <a:spcPct val="90000"/>
              </a:lnSpc>
              <a:spcBef>
                <a:spcPts val="1000"/>
              </a:spcBef>
              <a:spcAft>
                <a:spcPts val="0"/>
              </a:spcAft>
              <a:buClr>
                <a:srgbClr val="FF0000"/>
              </a:buClr>
              <a:buSzPts val="2800"/>
              <a:buAutoNum type="alphaLcParenBoth"/>
            </a:pPr>
            <a:r>
              <a:rPr b="1" lang="en-US">
                <a:solidFill>
                  <a:srgbClr val="FF0000"/>
                </a:solidFill>
              </a:rPr>
              <a:t>27km/hr,500min,225km</a:t>
            </a:r>
            <a:r>
              <a:rPr b="1" lang="en-US"/>
              <a:t>                      (b) 36km/hr,600min,300km                           </a:t>
            </a:r>
            <a:endParaRPr/>
          </a:p>
          <a:p>
            <a:pPr indent="-457200" lvl="0" marL="457200" rtl="0" algn="l">
              <a:lnSpc>
                <a:spcPct val="90000"/>
              </a:lnSpc>
              <a:spcBef>
                <a:spcPts val="1000"/>
              </a:spcBef>
              <a:spcAft>
                <a:spcPts val="0"/>
              </a:spcAft>
              <a:buClr>
                <a:schemeClr val="dk1"/>
              </a:buClr>
              <a:buSzPts val="2800"/>
              <a:buNone/>
            </a:pPr>
            <a:r>
              <a:rPr b="1" lang="en-US"/>
              <a:t>(c) 42km/hr,400min,250km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solidFill>
                <a:srgbClr val="FF0000"/>
              </a:solidFill>
              <a:latin typeface="Arial Black"/>
              <a:ea typeface="Arial Black"/>
              <a:cs typeface="Arial Black"/>
              <a:sym typeface="Arial Black"/>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6"/>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362" name="Google Shape;362;p46"/>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Q22. </a:t>
            </a:r>
            <a:r>
              <a:rPr b="1" lang="en-US"/>
              <a:t> A car travels from P to Q at a constant speed if its speed were increased by 10 km/h, it would have taken 1 hour less to cover the distance.  It would have taken further 45 min. less, if the speed is further increased by 10 km/hr.  Find the distance?</a:t>
            </a:r>
            <a:endParaRPr/>
          </a:p>
          <a:p>
            <a:pPr indent="-457200" lvl="0" marL="457200" rtl="0" algn="l">
              <a:lnSpc>
                <a:spcPct val="90000"/>
              </a:lnSpc>
              <a:spcBef>
                <a:spcPts val="1000"/>
              </a:spcBef>
              <a:spcAft>
                <a:spcPts val="0"/>
              </a:spcAft>
              <a:buClr>
                <a:schemeClr val="dk1"/>
              </a:buClr>
              <a:buSzPts val="2800"/>
              <a:buAutoNum type="alphaLcParenBoth"/>
            </a:pPr>
            <a:r>
              <a:rPr b="1" lang="en-US"/>
              <a:t>30km/hr,8h,225km                      (b) 36km/hr,6h,300km                           </a:t>
            </a:r>
            <a:endParaRPr/>
          </a:p>
          <a:p>
            <a:pPr indent="-457200" lvl="0" marL="457200" rtl="0" algn="l">
              <a:lnSpc>
                <a:spcPct val="90000"/>
              </a:lnSpc>
              <a:spcBef>
                <a:spcPts val="1000"/>
              </a:spcBef>
              <a:spcAft>
                <a:spcPts val="0"/>
              </a:spcAft>
              <a:buClr>
                <a:schemeClr val="dk1"/>
              </a:buClr>
              <a:buSzPts val="2800"/>
              <a:buNone/>
            </a:pPr>
            <a:r>
              <a:rPr b="1" lang="en-US"/>
              <a:t>(c) 60km/hr,7h,420km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solidFill>
                <a:srgbClr val="FF0000"/>
              </a:solidFill>
              <a:latin typeface="Arial Black"/>
              <a:ea typeface="Arial Black"/>
              <a:cs typeface="Arial Black"/>
              <a:sym typeface="Arial Black"/>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7"/>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368" name="Google Shape;368;p47"/>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Q22. </a:t>
            </a:r>
            <a:r>
              <a:rPr b="1" lang="en-US"/>
              <a:t> A car travels from P to Q at a constant speed if its speed were increased by 10 km/h, it would have taken 1 hour less to cover the distance.  It would have taken further 45 min. less, if the speed is further increased by 10 km/hr.  Find the distance?</a:t>
            </a:r>
            <a:endParaRPr/>
          </a:p>
          <a:p>
            <a:pPr indent="-457200" lvl="0" marL="457200" rtl="0" algn="l">
              <a:lnSpc>
                <a:spcPct val="90000"/>
              </a:lnSpc>
              <a:spcBef>
                <a:spcPts val="1000"/>
              </a:spcBef>
              <a:spcAft>
                <a:spcPts val="0"/>
              </a:spcAft>
              <a:buClr>
                <a:schemeClr val="dk1"/>
              </a:buClr>
              <a:buSzPts val="2800"/>
              <a:buAutoNum type="alphaLcParenBoth"/>
            </a:pPr>
            <a:r>
              <a:rPr b="1" lang="en-US"/>
              <a:t>30km/hr,8h,225km                      (b) 36km/hr,6h,300km                           </a:t>
            </a:r>
            <a:endParaRPr/>
          </a:p>
          <a:p>
            <a:pPr indent="-457200" lvl="0" marL="457200" rtl="0" algn="l">
              <a:lnSpc>
                <a:spcPct val="90000"/>
              </a:lnSpc>
              <a:spcBef>
                <a:spcPts val="1000"/>
              </a:spcBef>
              <a:spcAft>
                <a:spcPts val="0"/>
              </a:spcAft>
              <a:buClr>
                <a:srgbClr val="FF0000"/>
              </a:buClr>
              <a:buSzPts val="2800"/>
              <a:buNone/>
            </a:pPr>
            <a:r>
              <a:rPr b="1" lang="en-US">
                <a:solidFill>
                  <a:srgbClr val="FF0000"/>
                </a:solidFill>
              </a:rPr>
              <a:t>(c) 60km/hr,7h,420km</a:t>
            </a:r>
            <a:r>
              <a:rPr b="1" lang="en-US"/>
              <a:t>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solidFill>
                <a:srgbClr val="FF0000"/>
              </a:solidFill>
              <a:latin typeface="Arial Black"/>
              <a:ea typeface="Arial Black"/>
              <a:cs typeface="Arial Black"/>
              <a:sym typeface="Arial Black"/>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8"/>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374" name="Google Shape;374;p48"/>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228600" lvl="0" marL="22860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Q23. </a:t>
            </a:r>
            <a:r>
              <a:rPr b="1" lang="en-US"/>
              <a:t>A train travels 75 km in certain time.  If train 20% faster than a car but both reached at the same time because there was a 12(1/2) min.  Halt for train.  Find the speed of car and train? </a:t>
            </a:r>
            <a:endParaRPr/>
          </a:p>
          <a:p>
            <a:pPr indent="-457200" lvl="0" marL="457200" rtl="0" algn="l">
              <a:lnSpc>
                <a:spcPct val="90000"/>
              </a:lnSpc>
              <a:spcBef>
                <a:spcPts val="1000"/>
              </a:spcBef>
              <a:spcAft>
                <a:spcPts val="0"/>
              </a:spcAft>
              <a:buClr>
                <a:schemeClr val="dk1"/>
              </a:buClr>
              <a:buSzPts val="2800"/>
              <a:buAutoNum type="alphaLcParenBoth"/>
            </a:pPr>
            <a:r>
              <a:rPr b="1" lang="en-US"/>
              <a:t>80,60 km/hr		(b) 60,72 km/hr		(c) 70,80 km/hr		</a:t>
            </a:r>
            <a:endParaRPr/>
          </a:p>
          <a:p>
            <a:pPr indent="-457200" lvl="0" marL="457200" rtl="0" algn="l">
              <a:lnSpc>
                <a:spcPct val="90000"/>
              </a:lnSpc>
              <a:spcBef>
                <a:spcPts val="1000"/>
              </a:spcBef>
              <a:spcAft>
                <a:spcPts val="0"/>
              </a:spcAft>
              <a:buClr>
                <a:schemeClr val="dk1"/>
              </a:buClr>
              <a:buSzPts val="2800"/>
              <a:buNone/>
            </a:pPr>
            <a:r>
              <a:rPr b="1" lang="en-US"/>
              <a:t>(d)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rPr b="1" lang="en-US"/>
              <a:t> </a:t>
            </a:r>
            <a:endParaRPr/>
          </a:p>
          <a:p>
            <a:pPr indent="-228600" lvl="0" marL="228600" rtl="0" algn="l">
              <a:lnSpc>
                <a:spcPct val="90000"/>
              </a:lnSpc>
              <a:spcBef>
                <a:spcPts val="1000"/>
              </a:spcBef>
              <a:spcAft>
                <a:spcPts val="0"/>
              </a:spcAft>
              <a:buClr>
                <a:schemeClr val="dk1"/>
              </a:buClr>
              <a:buSzPts val="2800"/>
              <a:buNone/>
            </a:pPr>
            <a:r>
              <a:t/>
            </a:r>
            <a:endParaRPr b="1">
              <a:solidFill>
                <a:srgbClr val="FF0000"/>
              </a:solidFill>
              <a:latin typeface="Arial Black"/>
              <a:ea typeface="Arial Black"/>
              <a:cs typeface="Arial Black"/>
              <a:sym typeface="Arial Black"/>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9"/>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380" name="Google Shape;380;p49"/>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228600" lvl="0" marL="22860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Q23. </a:t>
            </a:r>
            <a:r>
              <a:rPr b="1" lang="en-US"/>
              <a:t>A train travels 75 km in certain time.  If train 20% faster than a car but both reached at the same time because there was a 12(1/2) min.  Halt for train.  Find the speed of car and train? </a:t>
            </a:r>
            <a:endParaRPr/>
          </a:p>
          <a:p>
            <a:pPr indent="-457200" lvl="0" marL="457200" rtl="0" algn="l">
              <a:lnSpc>
                <a:spcPct val="90000"/>
              </a:lnSpc>
              <a:spcBef>
                <a:spcPts val="1000"/>
              </a:spcBef>
              <a:spcAft>
                <a:spcPts val="0"/>
              </a:spcAft>
              <a:buClr>
                <a:schemeClr val="dk1"/>
              </a:buClr>
              <a:buSzPts val="2800"/>
              <a:buAutoNum type="alphaLcParenBoth"/>
            </a:pPr>
            <a:r>
              <a:rPr b="1" lang="en-US"/>
              <a:t>80,60 km/hr		</a:t>
            </a:r>
            <a:r>
              <a:rPr b="1" lang="en-US">
                <a:solidFill>
                  <a:srgbClr val="FF0000"/>
                </a:solidFill>
              </a:rPr>
              <a:t>(b) 60,72 km/hr</a:t>
            </a:r>
            <a:r>
              <a:rPr b="1" lang="en-US"/>
              <a:t>		(c) 70,80 km/hr		</a:t>
            </a:r>
            <a:endParaRPr/>
          </a:p>
          <a:p>
            <a:pPr indent="-457200" lvl="0" marL="457200" rtl="0" algn="l">
              <a:lnSpc>
                <a:spcPct val="90000"/>
              </a:lnSpc>
              <a:spcBef>
                <a:spcPts val="1000"/>
              </a:spcBef>
              <a:spcAft>
                <a:spcPts val="0"/>
              </a:spcAft>
              <a:buClr>
                <a:schemeClr val="dk1"/>
              </a:buClr>
              <a:buSzPts val="2800"/>
              <a:buNone/>
            </a:pPr>
            <a:r>
              <a:rPr b="1" lang="en-US"/>
              <a:t>(d)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rPr b="1" lang="en-US"/>
              <a:t> </a:t>
            </a:r>
            <a:endParaRPr/>
          </a:p>
          <a:p>
            <a:pPr indent="-228600" lvl="0" marL="228600" rtl="0" algn="l">
              <a:lnSpc>
                <a:spcPct val="90000"/>
              </a:lnSpc>
              <a:spcBef>
                <a:spcPts val="1000"/>
              </a:spcBef>
              <a:spcAft>
                <a:spcPts val="0"/>
              </a:spcAft>
              <a:buClr>
                <a:schemeClr val="dk1"/>
              </a:buClr>
              <a:buSzPts val="2800"/>
              <a:buNone/>
            </a:pPr>
            <a:r>
              <a:t/>
            </a:r>
            <a:endParaRPr b="1">
              <a:solidFill>
                <a:srgbClr val="FF0000"/>
              </a:solidFill>
              <a:latin typeface="Arial Black"/>
              <a:ea typeface="Arial Black"/>
              <a:cs typeface="Arial Black"/>
              <a:sym typeface="Arial Blac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116" name="Google Shape;116;p5"/>
          <p:cNvSpPr txBox="1"/>
          <p:nvPr>
            <p:ph idx="4294967295" type="body"/>
          </p:nvPr>
        </p:nvSpPr>
        <p:spPr>
          <a:xfrm>
            <a:off x="145473" y="841665"/>
            <a:ext cx="11792527" cy="557490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   </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Q 1. </a:t>
            </a:r>
            <a:r>
              <a:rPr b="1" lang="en-US"/>
              <a:t> A train runs at the rate of 45 km an hour. What is its speed in metre per second?</a:t>
            </a:r>
            <a:endParaRPr/>
          </a:p>
          <a:p>
            <a:pPr indent="-228600" lvl="0" marL="228600" rtl="0" algn="l">
              <a:lnSpc>
                <a:spcPct val="90000"/>
              </a:lnSpc>
              <a:spcBef>
                <a:spcPts val="1000"/>
              </a:spcBef>
              <a:spcAft>
                <a:spcPts val="0"/>
              </a:spcAft>
              <a:buClr>
                <a:srgbClr val="FF0000"/>
              </a:buClr>
              <a:buSzPts val="2800"/>
              <a:buNone/>
            </a:pPr>
            <a:r>
              <a:rPr b="1" lang="en-US">
                <a:solidFill>
                  <a:srgbClr val="FF0000"/>
                </a:solidFill>
              </a:rPr>
              <a:t>(a) 12.5 m/sec</a:t>
            </a:r>
            <a:r>
              <a:rPr b="1" lang="en-US"/>
              <a:t>	(b) 25 m/sec	      (c) 10 m/sec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0"/>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386" name="Google Shape;386;p50"/>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 Q24. </a:t>
            </a:r>
            <a:r>
              <a:rPr b="1" lang="en-US"/>
              <a:t> A person has to cover 360 km distance.  If he increases his speed by 10 km/h.  He reaches 3 hours early.  Find his initial speed?</a:t>
            </a:r>
            <a:endParaRPr/>
          </a:p>
          <a:p>
            <a:pPr indent="-228600" lvl="0" marL="228600" rtl="0" algn="l">
              <a:lnSpc>
                <a:spcPct val="90000"/>
              </a:lnSpc>
              <a:spcBef>
                <a:spcPts val="1000"/>
              </a:spcBef>
              <a:spcAft>
                <a:spcPts val="0"/>
              </a:spcAft>
              <a:buClr>
                <a:schemeClr val="dk1"/>
              </a:buClr>
              <a:buSzPts val="2800"/>
              <a:buNone/>
            </a:pPr>
            <a:r>
              <a:rPr b="1" lang="en-US"/>
              <a:t>(a) 18 km/hr		(b) 26 km/hr		(c) 30 km/hr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solidFill>
                <a:srgbClr val="FF0000"/>
              </a:solidFill>
              <a:latin typeface="Arial Black"/>
              <a:ea typeface="Arial Black"/>
              <a:cs typeface="Arial Black"/>
              <a:sym typeface="Arial Black"/>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1"/>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392" name="Google Shape;392;p51"/>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 Q24. </a:t>
            </a:r>
            <a:r>
              <a:rPr b="1" lang="en-US"/>
              <a:t> A person has to cover 360 km distance.  If he increases his speed by 10 km/h.  He reaches 3 hours early.  Find his initial speed?</a:t>
            </a:r>
            <a:endParaRPr/>
          </a:p>
          <a:p>
            <a:pPr indent="-228600" lvl="0" marL="228600" rtl="0" algn="l">
              <a:lnSpc>
                <a:spcPct val="90000"/>
              </a:lnSpc>
              <a:spcBef>
                <a:spcPts val="1000"/>
              </a:spcBef>
              <a:spcAft>
                <a:spcPts val="0"/>
              </a:spcAft>
              <a:buClr>
                <a:schemeClr val="dk1"/>
              </a:buClr>
              <a:buSzPts val="2800"/>
              <a:buNone/>
            </a:pPr>
            <a:r>
              <a:rPr b="1" lang="en-US"/>
              <a:t>(a) 18 km/hr		(b) 26 km/hr		</a:t>
            </a:r>
            <a:r>
              <a:rPr b="1" lang="en-US">
                <a:solidFill>
                  <a:srgbClr val="FF0000"/>
                </a:solidFill>
              </a:rPr>
              <a:t>(c) 30 km/hr	</a:t>
            </a:r>
            <a:r>
              <a:rPr b="1" lang="en-US"/>
              <a:t>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solidFill>
                <a:srgbClr val="FF0000"/>
              </a:solidFill>
              <a:latin typeface="Arial Black"/>
              <a:ea typeface="Arial Black"/>
              <a:cs typeface="Arial Black"/>
              <a:sym typeface="Arial Black"/>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2"/>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398" name="Google Shape;398;p52"/>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 Q25. </a:t>
            </a:r>
            <a:r>
              <a:rPr b="1" lang="en-US"/>
              <a:t> An airplane is stopped for half an hour and now it has to cover a distance of 1500 km in the given times so its speed is increased by 250 km/h.  Find its initial speed.</a:t>
            </a:r>
            <a:endParaRPr/>
          </a:p>
          <a:p>
            <a:pPr indent="-228600" lvl="0" marL="228600" rtl="0" algn="l">
              <a:lnSpc>
                <a:spcPct val="90000"/>
              </a:lnSpc>
              <a:spcBef>
                <a:spcPts val="1000"/>
              </a:spcBef>
              <a:spcAft>
                <a:spcPts val="0"/>
              </a:spcAft>
              <a:buClr>
                <a:schemeClr val="dk1"/>
              </a:buClr>
              <a:buSzPts val="2800"/>
              <a:buNone/>
            </a:pPr>
            <a:r>
              <a:rPr b="1" lang="en-US"/>
              <a:t>(a) 600 km/hr	(b) 750 km/hr	(c) 900 km/hr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b="1">
              <a:solidFill>
                <a:srgbClr val="FF0000"/>
              </a:solidFill>
              <a:latin typeface="Arial Black"/>
              <a:ea typeface="Arial Black"/>
              <a:cs typeface="Arial Black"/>
              <a:sym typeface="Arial Black"/>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3"/>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404" name="Google Shape;404;p53"/>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 Q25. </a:t>
            </a:r>
            <a:r>
              <a:rPr b="1" lang="en-US"/>
              <a:t> An airplane is stopped for half an hour and now it has to cover a distance of 1500 km in the given times so its speed is increased by 250 km/h.  Find its initial speed.</a:t>
            </a:r>
            <a:endParaRPr/>
          </a:p>
          <a:p>
            <a:pPr indent="-228600" lvl="0" marL="228600" rtl="0" algn="l">
              <a:lnSpc>
                <a:spcPct val="90000"/>
              </a:lnSpc>
              <a:spcBef>
                <a:spcPts val="1000"/>
              </a:spcBef>
              <a:spcAft>
                <a:spcPts val="0"/>
              </a:spcAft>
              <a:buClr>
                <a:schemeClr val="dk1"/>
              </a:buClr>
              <a:buSzPts val="2800"/>
              <a:buNone/>
            </a:pPr>
            <a:r>
              <a:rPr b="1" lang="en-US"/>
              <a:t>(a) 600 km/hr	</a:t>
            </a:r>
            <a:r>
              <a:rPr b="1" lang="en-US">
                <a:solidFill>
                  <a:srgbClr val="FF0000"/>
                </a:solidFill>
              </a:rPr>
              <a:t>(b) 750 km/hr</a:t>
            </a:r>
            <a:r>
              <a:rPr b="1" lang="en-US"/>
              <a:t>	(c) 900 km/hr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b="1">
              <a:solidFill>
                <a:srgbClr val="FF0000"/>
              </a:solidFill>
              <a:latin typeface="Arial Black"/>
              <a:ea typeface="Arial Black"/>
              <a:cs typeface="Arial Black"/>
              <a:sym typeface="Arial Black"/>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4"/>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410" name="Google Shape;410;p54"/>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Q26.  </a:t>
            </a:r>
            <a:r>
              <a:rPr b="1" lang="en-US"/>
              <a:t>Two bullets are fired from a place at an interval of 11 min.  A person approaching to that place hears it at the gap of 10 min.  If speed of sound is 330 m/sec. then what is the speed of person</a:t>
            </a:r>
            <a:r>
              <a:rPr b="1" lang="en-US">
                <a:solidFill>
                  <a:srgbClr val="FF0000"/>
                </a:solidFill>
                <a:latin typeface="Arial Black"/>
                <a:ea typeface="Arial Black"/>
                <a:cs typeface="Arial Black"/>
                <a:sym typeface="Arial Black"/>
              </a:rPr>
              <a:t>.</a:t>
            </a:r>
            <a:endParaRPr/>
          </a:p>
          <a:p>
            <a:pPr indent="-228600" lvl="0" marL="228600" rtl="0" algn="l">
              <a:lnSpc>
                <a:spcPct val="90000"/>
              </a:lnSpc>
              <a:spcBef>
                <a:spcPts val="1000"/>
              </a:spcBef>
              <a:spcAft>
                <a:spcPts val="0"/>
              </a:spcAft>
              <a:buClr>
                <a:schemeClr val="dk1"/>
              </a:buClr>
              <a:buSzPts val="2800"/>
              <a:buNone/>
            </a:pPr>
            <a:r>
              <a:rPr b="1" lang="en-US"/>
              <a:t>(a) 33 m/s		(b) 25 m/s		(c) 20 m/s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solidFill>
                <a:srgbClr val="FF0000"/>
              </a:solidFill>
              <a:latin typeface="Arial Black"/>
              <a:ea typeface="Arial Black"/>
              <a:cs typeface="Arial Black"/>
              <a:sym typeface="Arial Black"/>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5"/>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416" name="Google Shape;416;p55"/>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Q26.  </a:t>
            </a:r>
            <a:r>
              <a:rPr b="1" lang="en-US"/>
              <a:t>Two bullets are fired from a place at an interval of 11 min.  A person approaching to that place hears it at the gap of 10 min.  If speed of sound is 330 m/sec. then what is the speed of person</a:t>
            </a:r>
            <a:r>
              <a:rPr b="1" lang="en-US">
                <a:solidFill>
                  <a:srgbClr val="FF0000"/>
                </a:solidFill>
                <a:latin typeface="Arial Black"/>
                <a:ea typeface="Arial Black"/>
                <a:cs typeface="Arial Black"/>
                <a:sym typeface="Arial Black"/>
              </a:rPr>
              <a:t>.</a:t>
            </a:r>
            <a:endParaRPr/>
          </a:p>
          <a:p>
            <a:pPr indent="-228600" lvl="0" marL="228600" rtl="0" algn="l">
              <a:lnSpc>
                <a:spcPct val="90000"/>
              </a:lnSpc>
              <a:spcBef>
                <a:spcPts val="1000"/>
              </a:spcBef>
              <a:spcAft>
                <a:spcPts val="0"/>
              </a:spcAft>
              <a:buClr>
                <a:srgbClr val="FF0000"/>
              </a:buClr>
              <a:buSzPts val="2800"/>
              <a:buNone/>
            </a:pPr>
            <a:r>
              <a:rPr b="1" lang="en-US">
                <a:solidFill>
                  <a:srgbClr val="FF0000"/>
                </a:solidFill>
              </a:rPr>
              <a:t>(a) 33 m/s</a:t>
            </a:r>
            <a:r>
              <a:rPr b="1" lang="en-US"/>
              <a:t>		(b) 25 m/s		(c) 20 m/s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solidFill>
                <a:srgbClr val="FF0000"/>
              </a:solidFill>
              <a:latin typeface="Arial Black"/>
              <a:ea typeface="Arial Black"/>
              <a:cs typeface="Arial Black"/>
              <a:sym typeface="Arial Black"/>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6"/>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422" name="Google Shape;422;p56"/>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 Q27. </a:t>
            </a:r>
            <a:r>
              <a:rPr b="1" lang="en-US"/>
              <a:t>A metro leaves after every 15 min.  A person is running towards metro then he catches the metro after 12 min.  If speed of metro is 16 km/hr.  Find speed of man?</a:t>
            </a:r>
            <a:endParaRPr/>
          </a:p>
          <a:p>
            <a:pPr indent="-228600" lvl="0" marL="228600" rtl="0" algn="l">
              <a:lnSpc>
                <a:spcPct val="90000"/>
              </a:lnSpc>
              <a:spcBef>
                <a:spcPts val="1000"/>
              </a:spcBef>
              <a:spcAft>
                <a:spcPts val="0"/>
              </a:spcAft>
              <a:buClr>
                <a:schemeClr val="dk1"/>
              </a:buClr>
              <a:buSzPts val="2800"/>
              <a:buNone/>
            </a:pPr>
            <a:r>
              <a:rPr b="1" lang="en-US"/>
              <a:t>(a) 8 km/hr		(b) 6 km/hr		(c) 4 km/hr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rPr b="1" lang="en-US"/>
              <a:t>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7"/>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428" name="Google Shape;428;p57"/>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 Q27. </a:t>
            </a:r>
            <a:r>
              <a:rPr b="1" lang="en-US"/>
              <a:t>A metro leaves after every 15 min.  A person is running towards metro then he catches the metro after 12 min.  If speed of metro is 16 km/hr.  Find speed of man?</a:t>
            </a:r>
            <a:endParaRPr/>
          </a:p>
          <a:p>
            <a:pPr indent="-228600" lvl="0" marL="228600" rtl="0" algn="l">
              <a:lnSpc>
                <a:spcPct val="90000"/>
              </a:lnSpc>
              <a:spcBef>
                <a:spcPts val="1000"/>
              </a:spcBef>
              <a:spcAft>
                <a:spcPts val="0"/>
              </a:spcAft>
              <a:buClr>
                <a:schemeClr val="dk1"/>
              </a:buClr>
              <a:buSzPts val="2800"/>
              <a:buNone/>
            </a:pPr>
            <a:r>
              <a:rPr b="1" lang="en-US"/>
              <a:t>(a) 8 km/hr		(b) 6 km/hr		</a:t>
            </a:r>
            <a:r>
              <a:rPr b="1" lang="en-US">
                <a:solidFill>
                  <a:srgbClr val="FF0000"/>
                </a:solidFill>
              </a:rPr>
              <a:t>(c) 4 km/hr</a:t>
            </a:r>
            <a:r>
              <a:rPr b="1" lang="en-US"/>
              <a:t>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rPr b="1" lang="en-US"/>
              <a:t>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8"/>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434" name="Google Shape;434;p58"/>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 Q28. </a:t>
            </a:r>
            <a:r>
              <a:rPr b="1" lang="en-US"/>
              <a:t> Two bom bs blast at an interval of 10 Min.  A person running away from that place hears the two blast at an interval of 12 min.  If speed of sound is 330 m/sec.  Find the speed of person and the distance covered by the person running away from the blast.</a:t>
            </a:r>
            <a:endParaRPr/>
          </a:p>
          <a:p>
            <a:pPr indent="-228600" lvl="0" marL="228600" rtl="0" algn="l">
              <a:lnSpc>
                <a:spcPct val="90000"/>
              </a:lnSpc>
              <a:spcBef>
                <a:spcPts val="1000"/>
              </a:spcBef>
              <a:spcAft>
                <a:spcPts val="0"/>
              </a:spcAft>
              <a:buClr>
                <a:schemeClr val="dk1"/>
              </a:buClr>
              <a:buSzPts val="2800"/>
              <a:buNone/>
            </a:pPr>
            <a:r>
              <a:rPr b="1" lang="en-US"/>
              <a:t>(a)  45 m/s		(b) 50 m/s		  (c) 55 m/s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p>
          <a:p>
            <a:pPr indent="-228600" lvl="0" marL="228600" rtl="0" algn="l">
              <a:lnSpc>
                <a:spcPct val="90000"/>
              </a:lnSpc>
              <a:spcBef>
                <a:spcPts val="1000"/>
              </a:spcBef>
              <a:spcAft>
                <a:spcPts val="0"/>
              </a:spcAft>
              <a:buClr>
                <a:schemeClr val="dk1"/>
              </a:buClr>
              <a:buSzPts val="2800"/>
              <a:buNone/>
            </a:pPr>
            <a:r>
              <a:t/>
            </a:r>
            <a:endParaRPr b="1">
              <a:solidFill>
                <a:srgbClr val="FF0000"/>
              </a:solidFill>
              <a:latin typeface="Arial Black"/>
              <a:ea typeface="Arial Black"/>
              <a:cs typeface="Arial Black"/>
              <a:sym typeface="Arial Black"/>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9"/>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440" name="Google Shape;440;p59"/>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 Q28. </a:t>
            </a:r>
            <a:r>
              <a:rPr b="1" lang="en-US"/>
              <a:t> Two bom bs blast at an interval of 10 Min.  A person running away from that place hears the two blast at an interval of 12 min.  If speed of sound is 330 m/sec.  Find the speed of person and the distance covered by the person running away from the blast.</a:t>
            </a:r>
            <a:endParaRPr/>
          </a:p>
          <a:p>
            <a:pPr indent="-228600" lvl="0" marL="228600" rtl="0" algn="l">
              <a:lnSpc>
                <a:spcPct val="90000"/>
              </a:lnSpc>
              <a:spcBef>
                <a:spcPts val="1000"/>
              </a:spcBef>
              <a:spcAft>
                <a:spcPts val="0"/>
              </a:spcAft>
              <a:buClr>
                <a:schemeClr val="dk1"/>
              </a:buClr>
              <a:buSzPts val="2800"/>
              <a:buNone/>
            </a:pPr>
            <a:r>
              <a:rPr b="1" lang="en-US"/>
              <a:t>(a)  45 m/s		(b) 50 m/s		</a:t>
            </a:r>
            <a:r>
              <a:rPr b="1" lang="en-US">
                <a:solidFill>
                  <a:srgbClr val="FF0000"/>
                </a:solidFill>
              </a:rPr>
              <a:t>  (c) 55 m/s  </a:t>
            </a:r>
            <a:r>
              <a:rPr b="1" lang="en-US"/>
              <a:t>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p>
          <a:p>
            <a:pPr indent="-228600" lvl="0" marL="228600" rtl="0" algn="l">
              <a:lnSpc>
                <a:spcPct val="90000"/>
              </a:lnSpc>
              <a:spcBef>
                <a:spcPts val="1000"/>
              </a:spcBef>
              <a:spcAft>
                <a:spcPts val="0"/>
              </a:spcAft>
              <a:buClr>
                <a:schemeClr val="dk1"/>
              </a:buClr>
              <a:buSzPts val="2800"/>
              <a:buNone/>
            </a:pPr>
            <a:r>
              <a:t/>
            </a:r>
            <a:endParaRPr b="1">
              <a:solidFill>
                <a:srgbClr val="FF0000"/>
              </a:solidFill>
              <a:latin typeface="Arial Black"/>
              <a:ea typeface="Arial Black"/>
              <a:cs typeface="Arial Black"/>
              <a:sym typeface="Arial Blac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122" name="Google Shape;122;p6"/>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228600" lvl="0" marL="22860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Q2. </a:t>
            </a:r>
            <a:r>
              <a:rPr b="1" lang="en-US"/>
              <a:t>A train runs at the rate of 54 km an hour. What is its speed in metres per second?</a:t>
            </a:r>
            <a:endParaRPr/>
          </a:p>
          <a:p>
            <a:pPr indent="-228600" lvl="0" marL="228600" rtl="0" algn="l">
              <a:lnSpc>
                <a:spcPct val="90000"/>
              </a:lnSpc>
              <a:spcBef>
                <a:spcPts val="1000"/>
              </a:spcBef>
              <a:spcAft>
                <a:spcPts val="0"/>
              </a:spcAft>
              <a:buClr>
                <a:schemeClr val="dk1"/>
              </a:buClr>
              <a:buSzPts val="2800"/>
              <a:buNone/>
            </a:pPr>
            <a:r>
              <a:rPr lang="en-US"/>
              <a:t>(a) 15 m/sec		(b) 25/2 m/sec		(c)  8 m/sec		(d) None of these</a:t>
            </a:r>
            <a:endParaRPr/>
          </a:p>
          <a:p>
            <a:pPr indent="0" lvl="0" marL="0" rtl="0" algn="l">
              <a:lnSpc>
                <a:spcPct val="90000"/>
              </a:lnSpc>
              <a:spcBef>
                <a:spcPts val="1000"/>
              </a:spcBef>
              <a:spcAft>
                <a:spcPts val="0"/>
              </a:spcAft>
              <a:buClr>
                <a:schemeClr val="dk1"/>
              </a:buClr>
              <a:buSzPts val="2800"/>
              <a:buNone/>
            </a:pPr>
            <a:r>
              <a:t/>
            </a:r>
            <a:endParaRPr b="1">
              <a:solidFill>
                <a:srgbClr val="FF0000"/>
              </a:solidFill>
              <a:latin typeface="Arial Black"/>
              <a:ea typeface="Arial Black"/>
              <a:cs typeface="Arial Black"/>
              <a:sym typeface="Arial Black"/>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0"/>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446" name="Google Shape;446;p60"/>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Q29. </a:t>
            </a:r>
            <a:r>
              <a:rPr b="1" lang="en-US"/>
              <a:t> A person cover a distance of 300 km partly by train and partly by car.  If he travels 60km by train and rest by car it takes him 4 hours to cover that distance.  If he covers 100 km by train and rest by car it takes him 4 hours 10 min.  To cover that distance.  Find out the speed of train and car?</a:t>
            </a:r>
            <a:endParaRPr/>
          </a:p>
          <a:p>
            <a:pPr indent="-228600" lvl="0" marL="228600" rtl="0" algn="l">
              <a:lnSpc>
                <a:spcPct val="90000"/>
              </a:lnSpc>
              <a:spcBef>
                <a:spcPts val="1000"/>
              </a:spcBef>
              <a:spcAft>
                <a:spcPts val="0"/>
              </a:spcAft>
              <a:buClr>
                <a:schemeClr val="dk1"/>
              </a:buClr>
              <a:buSzPts val="2800"/>
              <a:buNone/>
            </a:pPr>
            <a:r>
              <a:rPr b="1" lang="en-US"/>
              <a:t>(a) 60,80 km/hr	(b) 60,70 km/hr	(c) 60,90 km/hr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rPr b="1" lang="en-US"/>
              <a:t> </a:t>
            </a:r>
            <a:endParaRPr b="1">
              <a:solidFill>
                <a:srgbClr val="FF0000"/>
              </a:solidFill>
              <a:latin typeface="Arial Black"/>
              <a:ea typeface="Arial Black"/>
              <a:cs typeface="Arial Black"/>
              <a:sym typeface="Arial Black"/>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1"/>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452" name="Google Shape;452;p61"/>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Q29. </a:t>
            </a:r>
            <a:r>
              <a:rPr b="1" lang="en-US"/>
              <a:t> A person cover a distance of 300 km partly by train and partly by car.  If he travels 60km by train and rest by car it takes him 4 hours to cover that distance.  If he covers 100 km by train and rest by car it takes him 4 hours 10 min.  To cover that distance.  Find out the speed of train and car?</a:t>
            </a:r>
            <a:endParaRPr/>
          </a:p>
          <a:p>
            <a:pPr indent="-228600" lvl="0" marL="228600" rtl="0" algn="l">
              <a:lnSpc>
                <a:spcPct val="90000"/>
              </a:lnSpc>
              <a:spcBef>
                <a:spcPts val="1000"/>
              </a:spcBef>
              <a:spcAft>
                <a:spcPts val="0"/>
              </a:spcAft>
              <a:buClr>
                <a:srgbClr val="FF0000"/>
              </a:buClr>
              <a:buSzPts val="2800"/>
              <a:buNone/>
            </a:pPr>
            <a:r>
              <a:rPr b="1" lang="en-US">
                <a:solidFill>
                  <a:srgbClr val="FF0000"/>
                </a:solidFill>
              </a:rPr>
              <a:t>(a) 60,80 km/hr</a:t>
            </a:r>
            <a:r>
              <a:rPr b="1" lang="en-US"/>
              <a:t>	(b) 60,70 km/hr	(c) 60,90 km/hr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rPr b="1" lang="en-US"/>
              <a:t> </a:t>
            </a:r>
            <a:endParaRPr b="1">
              <a:solidFill>
                <a:srgbClr val="FF0000"/>
              </a:solidFill>
              <a:latin typeface="Arial Black"/>
              <a:ea typeface="Arial Black"/>
              <a:cs typeface="Arial Black"/>
              <a:sym typeface="Arial Black"/>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2"/>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458" name="Google Shape;458;p62"/>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 Q30. </a:t>
            </a:r>
            <a:r>
              <a:rPr b="1" lang="en-US"/>
              <a:t> A person cover a distance of 600 km partly by Train and partly by Car.  If he travels 120 km with Train and rest by car it takes him 8 hours to cover the same distance.  If he covers 200 km by Train and rest by Car it takes 8 hours and 20 min.  Find the Ratio of speed of Train and Car?</a:t>
            </a:r>
            <a:endParaRPr/>
          </a:p>
          <a:p>
            <a:pPr indent="0" lvl="0" marL="0" rtl="0" algn="l">
              <a:lnSpc>
                <a:spcPct val="90000"/>
              </a:lnSpc>
              <a:spcBef>
                <a:spcPts val="1000"/>
              </a:spcBef>
              <a:spcAft>
                <a:spcPts val="0"/>
              </a:spcAft>
              <a:buClr>
                <a:schemeClr val="dk1"/>
              </a:buClr>
              <a:buSzPts val="2800"/>
              <a:buNone/>
            </a:pPr>
            <a:r>
              <a:rPr b="1" lang="en-US"/>
              <a:t>(a) 60,80 km/hr	(b) 60,70 km/hr	(c) 60,90 km/hr	(d) None of these</a:t>
            </a:r>
            <a:endParaRPr/>
          </a:p>
          <a:p>
            <a:pPr indent="0" lvl="0" marL="0" rtl="0" algn="l">
              <a:lnSpc>
                <a:spcPct val="90000"/>
              </a:lnSpc>
              <a:spcBef>
                <a:spcPts val="1000"/>
              </a:spcBef>
              <a:spcAft>
                <a:spcPts val="0"/>
              </a:spcAft>
              <a:buClr>
                <a:schemeClr val="dk1"/>
              </a:buClr>
              <a:buSzPts val="2800"/>
              <a:buNone/>
            </a:pPr>
            <a:r>
              <a:t/>
            </a:r>
            <a:endParaRPr b="1"/>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b="1">
              <a:solidFill>
                <a:srgbClr val="FF0000"/>
              </a:solidFill>
              <a:latin typeface="Arial Black"/>
              <a:ea typeface="Arial Black"/>
              <a:cs typeface="Arial Black"/>
              <a:sym typeface="Arial Black"/>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3"/>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464" name="Google Shape;464;p63"/>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 Q30. </a:t>
            </a:r>
            <a:r>
              <a:rPr b="1" lang="en-US"/>
              <a:t> A person cover a distance of 600 km partly by Train and partly by Car.  If he travels 120 km with Train and rest by car it takes him 8 hours to cover the same distance.  If he covers 200 km by Train and rest by Car it takes 8 hours and 20 min.  Find the Ratio of speed of Train and Car?</a:t>
            </a:r>
            <a:endParaRPr/>
          </a:p>
          <a:p>
            <a:pPr indent="0" lvl="0" marL="0" rtl="0" algn="l">
              <a:lnSpc>
                <a:spcPct val="90000"/>
              </a:lnSpc>
              <a:spcBef>
                <a:spcPts val="1000"/>
              </a:spcBef>
              <a:spcAft>
                <a:spcPts val="0"/>
              </a:spcAft>
              <a:buClr>
                <a:srgbClr val="FF0000"/>
              </a:buClr>
              <a:buSzPts val="2800"/>
              <a:buNone/>
            </a:pPr>
            <a:r>
              <a:rPr b="1" lang="en-US">
                <a:solidFill>
                  <a:srgbClr val="FF0000"/>
                </a:solidFill>
              </a:rPr>
              <a:t>(a) 60,80 km/hr</a:t>
            </a:r>
            <a:r>
              <a:rPr b="1" lang="en-US"/>
              <a:t>	(b) 60,70 km/hr	(c) 60,90 km/hr	(d) None of these</a:t>
            </a:r>
            <a:endParaRPr/>
          </a:p>
          <a:p>
            <a:pPr indent="0" lvl="0" marL="0" rtl="0" algn="l">
              <a:lnSpc>
                <a:spcPct val="90000"/>
              </a:lnSpc>
              <a:spcBef>
                <a:spcPts val="1000"/>
              </a:spcBef>
              <a:spcAft>
                <a:spcPts val="0"/>
              </a:spcAft>
              <a:buClr>
                <a:schemeClr val="dk1"/>
              </a:buClr>
              <a:buSzPts val="2800"/>
              <a:buNone/>
            </a:pPr>
            <a:r>
              <a:t/>
            </a:r>
            <a:endParaRPr b="1"/>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b="1">
              <a:solidFill>
                <a:srgbClr val="FF0000"/>
              </a:solidFill>
              <a:latin typeface="Arial Black"/>
              <a:ea typeface="Arial Black"/>
              <a:cs typeface="Arial Black"/>
              <a:sym typeface="Arial Black"/>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4"/>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470" name="Google Shape;470;p64"/>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228600" lvl="0" marL="22860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Q31. </a:t>
            </a:r>
            <a:r>
              <a:rPr b="1" lang="en-US"/>
              <a:t>A carriage driving in a fog passed a man who was walking at the rate of 6 km an hour in the same direction. He could see the carriage for 8 minutes and it was visible to him upto a distance of 200 m. What was the speed of the carriage?</a:t>
            </a:r>
            <a:endParaRPr/>
          </a:p>
          <a:p>
            <a:pPr indent="-228600" lvl="0" marL="228600" rtl="0" algn="l">
              <a:lnSpc>
                <a:spcPct val="90000"/>
              </a:lnSpc>
              <a:spcBef>
                <a:spcPts val="1000"/>
              </a:spcBef>
              <a:spcAft>
                <a:spcPts val="0"/>
              </a:spcAft>
              <a:buClr>
                <a:schemeClr val="dk1"/>
              </a:buClr>
              <a:buSzPts val="2800"/>
              <a:buNone/>
            </a:pPr>
            <a:r>
              <a:rPr lang="en-US"/>
              <a:t>	(a) 9 km/hr			(b)  4.5 km/hr		(c) 7.5 km/hr		(d)   8 km/hr</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65"/>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476" name="Google Shape;476;p65"/>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228600" lvl="0" marL="22860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Q31. </a:t>
            </a:r>
            <a:r>
              <a:rPr b="1" lang="en-US"/>
              <a:t>A carriage driving in a fog passed a man who was walking at the rate of 6 km an hour in the same direction. He could see the carriage for 8 minutes and it was visible to him upto a distance of 200 m. What was the speed of the carriage?</a:t>
            </a:r>
            <a:endParaRPr/>
          </a:p>
          <a:p>
            <a:pPr indent="-228600" lvl="0" marL="228600" rtl="0" algn="l">
              <a:lnSpc>
                <a:spcPct val="90000"/>
              </a:lnSpc>
              <a:spcBef>
                <a:spcPts val="1000"/>
              </a:spcBef>
              <a:spcAft>
                <a:spcPts val="0"/>
              </a:spcAft>
              <a:buClr>
                <a:schemeClr val="dk1"/>
              </a:buClr>
              <a:buSzPts val="2800"/>
              <a:buNone/>
            </a:pPr>
            <a:r>
              <a:rPr lang="en-US"/>
              <a:t>	(a) 9 km/hr			(b)  4.5 km/hr		</a:t>
            </a:r>
            <a:r>
              <a:rPr lang="en-US">
                <a:solidFill>
                  <a:srgbClr val="FF0000"/>
                </a:solidFill>
              </a:rPr>
              <a:t>(c) 7.5 km/hr	</a:t>
            </a:r>
            <a:r>
              <a:rPr lang="en-US"/>
              <a:t>	(d)   8 km/hr</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6"/>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482" name="Google Shape;482;p66"/>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228600" lvl="0" marL="22860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 Q32. </a:t>
            </a:r>
            <a:r>
              <a:rPr b="1" lang="en-US"/>
              <a:t>A carriage driving in a fog passed a man who was walking at the rate of 6 km an hour in the same direction. He could see the carriage for 12 minutes and it was visible to him upto a distance of 150 m. What was the speed of the carriage?</a:t>
            </a:r>
            <a:endParaRPr/>
          </a:p>
          <a:p>
            <a:pPr indent="-228600" lvl="0" marL="228600" rtl="0" algn="l">
              <a:lnSpc>
                <a:spcPct val="90000"/>
              </a:lnSpc>
              <a:spcBef>
                <a:spcPts val="1000"/>
              </a:spcBef>
              <a:spcAft>
                <a:spcPts val="0"/>
              </a:spcAft>
              <a:buClr>
                <a:schemeClr val="dk1"/>
              </a:buClr>
              <a:buSzPts val="2800"/>
              <a:buNone/>
            </a:pPr>
            <a:r>
              <a:rPr lang="en-US"/>
              <a:t>	(a) 8 km/hr		(b) 6 km/hr		(c) 4 km/hr		(d) None of these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 </a:t>
            </a:r>
            <a:r>
              <a:rPr b="1" lang="en-US"/>
              <a:t> </a:t>
            </a:r>
            <a:endParaRPr/>
          </a:p>
          <a:p>
            <a:pPr indent="-2286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b="1">
              <a:solidFill>
                <a:srgbClr val="FF0000"/>
              </a:solidFill>
              <a:latin typeface="Arial Black"/>
              <a:ea typeface="Arial Black"/>
              <a:cs typeface="Arial Black"/>
              <a:sym typeface="Arial Black"/>
            </a:endParaRPr>
          </a:p>
          <a:p>
            <a:pPr indent="0" lvl="0" marL="0" rtl="0" algn="l">
              <a:lnSpc>
                <a:spcPct val="90000"/>
              </a:lnSpc>
              <a:spcBef>
                <a:spcPts val="1000"/>
              </a:spcBef>
              <a:spcAft>
                <a:spcPts val="0"/>
              </a:spcAft>
              <a:buClr>
                <a:schemeClr val="dk1"/>
              </a:buClr>
              <a:buSzPts val="2800"/>
              <a:buNone/>
            </a:pPr>
            <a:r>
              <a:t/>
            </a:r>
            <a:endParaRPr b="1">
              <a:solidFill>
                <a:srgbClr val="FF0000"/>
              </a:solidFill>
              <a:latin typeface="Arial Black"/>
              <a:ea typeface="Arial Black"/>
              <a:cs typeface="Arial Black"/>
              <a:sym typeface="Arial Black"/>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7"/>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488" name="Google Shape;488;p67"/>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228600" lvl="0" marL="22860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 Q32. </a:t>
            </a:r>
            <a:r>
              <a:rPr b="1" lang="en-US"/>
              <a:t>A carriage driving in a fog passed a man who was walking at the rate of 6 km an hour in the same direction. He could see the carriage for 12 minutes and it was visible to him upto a distance of 150 m. What was the speed of the carriage?</a:t>
            </a:r>
            <a:endParaRPr/>
          </a:p>
          <a:p>
            <a:pPr indent="-228600" lvl="0" marL="228600" rtl="0" algn="l">
              <a:lnSpc>
                <a:spcPct val="90000"/>
              </a:lnSpc>
              <a:spcBef>
                <a:spcPts val="1000"/>
              </a:spcBef>
              <a:spcAft>
                <a:spcPts val="0"/>
              </a:spcAft>
              <a:buClr>
                <a:schemeClr val="dk1"/>
              </a:buClr>
              <a:buSzPts val="2800"/>
              <a:buNone/>
            </a:pPr>
            <a:r>
              <a:rPr lang="en-US"/>
              <a:t>	(a) 8 km/hr		(b) 6 km/hr		(c) 4 km/hr		</a:t>
            </a:r>
            <a:r>
              <a:rPr lang="en-US">
                <a:solidFill>
                  <a:srgbClr val="FF0000"/>
                </a:solidFill>
              </a:rPr>
              <a:t>(d) None of these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 </a:t>
            </a:r>
            <a:r>
              <a:rPr b="1" lang="en-US"/>
              <a:t> </a:t>
            </a:r>
            <a:endParaRPr/>
          </a:p>
          <a:p>
            <a:pPr indent="-2286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b="1">
              <a:solidFill>
                <a:srgbClr val="FF0000"/>
              </a:solidFill>
              <a:latin typeface="Arial Black"/>
              <a:ea typeface="Arial Black"/>
              <a:cs typeface="Arial Black"/>
              <a:sym typeface="Arial Black"/>
            </a:endParaRPr>
          </a:p>
          <a:p>
            <a:pPr indent="0" lvl="0" marL="0" rtl="0" algn="l">
              <a:lnSpc>
                <a:spcPct val="90000"/>
              </a:lnSpc>
              <a:spcBef>
                <a:spcPts val="1000"/>
              </a:spcBef>
              <a:spcAft>
                <a:spcPts val="0"/>
              </a:spcAft>
              <a:buClr>
                <a:schemeClr val="dk1"/>
              </a:buClr>
              <a:buSzPts val="2800"/>
              <a:buNone/>
            </a:pPr>
            <a:r>
              <a:t/>
            </a:r>
            <a:endParaRPr b="1">
              <a:solidFill>
                <a:srgbClr val="FF0000"/>
              </a:solidFill>
              <a:latin typeface="Arial Black"/>
              <a:ea typeface="Arial Black"/>
              <a:cs typeface="Arial Black"/>
              <a:sym typeface="Arial Black"/>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68"/>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494" name="Google Shape;494;p68"/>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Q33. </a:t>
            </a:r>
            <a:r>
              <a:rPr b="1" lang="en-US"/>
              <a:t>After travelling a distance of 50km has meets with an accident and its speed becomes 3/4</a:t>
            </a:r>
            <a:r>
              <a:rPr b="1" baseline="30000" lang="en-US"/>
              <a:t>th</a:t>
            </a:r>
            <a:r>
              <a:rPr b="1" lang="en-US"/>
              <a:t> of its actual speed and take 35 min. more if the accident had occurred after travelling 24 km more than the train would have reached the station 25 min. late.  Find out speed of train?</a:t>
            </a:r>
            <a:endParaRPr/>
          </a:p>
          <a:p>
            <a:pPr indent="-228600" lvl="0" marL="228600" rtl="0" algn="l">
              <a:lnSpc>
                <a:spcPct val="90000"/>
              </a:lnSpc>
              <a:spcBef>
                <a:spcPts val="1000"/>
              </a:spcBef>
              <a:spcAft>
                <a:spcPts val="0"/>
              </a:spcAft>
              <a:buClr>
                <a:schemeClr val="dk1"/>
              </a:buClr>
              <a:buSzPts val="2800"/>
              <a:buNone/>
            </a:pPr>
            <a:r>
              <a:rPr b="1" lang="en-US"/>
              <a:t>(a) 48 km/hr		(b) 56 km/hr		(c) 72 km/hr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rPr b="1" lang="en-US"/>
              <a:t>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9"/>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500" name="Google Shape;500;p69"/>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Q33. </a:t>
            </a:r>
            <a:r>
              <a:rPr b="1" lang="en-US"/>
              <a:t>After travelling a distance of 50km has meets with an accident and its speed becomes 3/4</a:t>
            </a:r>
            <a:r>
              <a:rPr b="1" baseline="30000" lang="en-US"/>
              <a:t>th</a:t>
            </a:r>
            <a:r>
              <a:rPr b="1" lang="en-US"/>
              <a:t> of its actual speed and take 35 min. more if the accident had occurred after travelling 24 km more than the train would have reached the station 25 min. late.  Find out speed of train?</a:t>
            </a:r>
            <a:endParaRPr/>
          </a:p>
          <a:p>
            <a:pPr indent="-228600" lvl="0" marL="228600" rtl="0" algn="l">
              <a:lnSpc>
                <a:spcPct val="90000"/>
              </a:lnSpc>
              <a:spcBef>
                <a:spcPts val="1000"/>
              </a:spcBef>
              <a:spcAft>
                <a:spcPts val="0"/>
              </a:spcAft>
              <a:buClr>
                <a:srgbClr val="FF0000"/>
              </a:buClr>
              <a:buSzPts val="2800"/>
              <a:buNone/>
            </a:pPr>
            <a:r>
              <a:rPr b="1" lang="en-US">
                <a:solidFill>
                  <a:srgbClr val="FF0000"/>
                </a:solidFill>
              </a:rPr>
              <a:t>(a) 48 km/hr	</a:t>
            </a:r>
            <a:r>
              <a:rPr b="1" lang="en-US"/>
              <a:t>	(b) 56 km/hr		(c) 72 km/hr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rPr b="1" lang="en-US"/>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128" name="Google Shape;128;p7"/>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228600" lvl="0" marL="22860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Q2. </a:t>
            </a:r>
            <a:r>
              <a:rPr b="1" lang="en-US"/>
              <a:t>A train runs at the rate of 54 km an hour. What is its speed in metres per second?</a:t>
            </a:r>
            <a:endParaRPr/>
          </a:p>
          <a:p>
            <a:pPr indent="-228600" lvl="0" marL="228600" rtl="0" algn="l">
              <a:lnSpc>
                <a:spcPct val="90000"/>
              </a:lnSpc>
              <a:spcBef>
                <a:spcPts val="1000"/>
              </a:spcBef>
              <a:spcAft>
                <a:spcPts val="0"/>
              </a:spcAft>
              <a:buClr>
                <a:srgbClr val="FF0000"/>
              </a:buClr>
              <a:buSzPts val="2800"/>
              <a:buNone/>
            </a:pPr>
            <a:r>
              <a:rPr lang="en-US">
                <a:solidFill>
                  <a:srgbClr val="FF0000"/>
                </a:solidFill>
              </a:rPr>
              <a:t>(a) 15 m/sec</a:t>
            </a:r>
            <a:r>
              <a:rPr lang="en-US"/>
              <a:t>		(b) 25/2 m/sec		(c)  8 m/sec		(d) None of these</a:t>
            </a:r>
            <a:endParaRPr/>
          </a:p>
          <a:p>
            <a:pPr indent="0" lvl="0" marL="0" rtl="0" algn="l">
              <a:lnSpc>
                <a:spcPct val="90000"/>
              </a:lnSpc>
              <a:spcBef>
                <a:spcPts val="1000"/>
              </a:spcBef>
              <a:spcAft>
                <a:spcPts val="0"/>
              </a:spcAft>
              <a:buClr>
                <a:schemeClr val="dk1"/>
              </a:buClr>
              <a:buSzPts val="2800"/>
              <a:buNone/>
            </a:pPr>
            <a:r>
              <a:t/>
            </a:r>
            <a:endParaRPr b="1">
              <a:solidFill>
                <a:srgbClr val="FF0000"/>
              </a:solidFill>
              <a:latin typeface="Arial Black"/>
              <a:ea typeface="Arial Black"/>
              <a:cs typeface="Arial Black"/>
              <a:sym typeface="Arial Black"/>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0"/>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506" name="Google Shape;506;p70"/>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Q34. </a:t>
            </a:r>
            <a:r>
              <a:rPr b="1" lang="en-US"/>
              <a:t>After travelling a distance of 50km has meets with an accident and its speed becomes 3/4th of its actual speed and take 35 min. more if the accident had occurred after travelling 24 km more than the train would have reached the station 25 min. late.  Find out distance travel by train?</a:t>
            </a:r>
            <a:endParaRPr/>
          </a:p>
          <a:p>
            <a:pPr indent="-228600" lvl="0" marL="228600" rtl="0" algn="l">
              <a:lnSpc>
                <a:spcPct val="90000"/>
              </a:lnSpc>
              <a:spcBef>
                <a:spcPts val="1000"/>
              </a:spcBef>
              <a:spcAft>
                <a:spcPts val="0"/>
              </a:spcAft>
              <a:buClr>
                <a:schemeClr val="dk1"/>
              </a:buClr>
              <a:buSzPts val="2800"/>
              <a:buNone/>
            </a:pPr>
            <a:r>
              <a:rPr b="1" lang="en-US"/>
              <a:t>(a) 120 km		(b) 134 km		(c) 150 km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b="1">
              <a:solidFill>
                <a:srgbClr val="FF0000"/>
              </a:solidFill>
              <a:latin typeface="Arial Black"/>
              <a:ea typeface="Arial Black"/>
              <a:cs typeface="Arial Black"/>
              <a:sym typeface="Arial Black"/>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71"/>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512" name="Google Shape;512;p71"/>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Q34. </a:t>
            </a:r>
            <a:r>
              <a:rPr b="1" lang="en-US"/>
              <a:t>After travelling a distance of 50km has meets with an accident and its speed becomes 3/4th of its actual speed and take 35 min. more if the accident had occurred after travelling 24 km more than the train would have reached the station 25 min. late.  Find out distance travel by train?</a:t>
            </a:r>
            <a:endParaRPr/>
          </a:p>
          <a:p>
            <a:pPr indent="-228600" lvl="0" marL="228600" rtl="0" algn="l">
              <a:lnSpc>
                <a:spcPct val="90000"/>
              </a:lnSpc>
              <a:spcBef>
                <a:spcPts val="1000"/>
              </a:spcBef>
              <a:spcAft>
                <a:spcPts val="0"/>
              </a:spcAft>
              <a:buClr>
                <a:schemeClr val="dk1"/>
              </a:buClr>
              <a:buSzPts val="2800"/>
              <a:buNone/>
            </a:pPr>
            <a:r>
              <a:rPr b="1" lang="en-US"/>
              <a:t>(a) 120 km		</a:t>
            </a:r>
            <a:r>
              <a:rPr b="1" lang="en-US">
                <a:solidFill>
                  <a:srgbClr val="FF0000"/>
                </a:solidFill>
              </a:rPr>
              <a:t>(b) 134 km</a:t>
            </a:r>
            <a:r>
              <a:rPr b="1" lang="en-US"/>
              <a:t>		(c) 150 km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p>
          <a:p>
            <a:pPr indent="0" lvl="0" marL="0" rtl="0" algn="l">
              <a:lnSpc>
                <a:spcPct val="90000"/>
              </a:lnSpc>
              <a:spcBef>
                <a:spcPts val="1000"/>
              </a:spcBef>
              <a:spcAft>
                <a:spcPts val="0"/>
              </a:spcAft>
              <a:buClr>
                <a:schemeClr val="dk1"/>
              </a:buClr>
              <a:buSzPts val="2800"/>
              <a:buNone/>
            </a:pPr>
            <a:r>
              <a:t/>
            </a:r>
            <a:endParaRPr b="1">
              <a:solidFill>
                <a:srgbClr val="FF0000"/>
              </a:solidFill>
              <a:latin typeface="Arial Black"/>
              <a:ea typeface="Arial Black"/>
              <a:cs typeface="Arial Black"/>
              <a:sym typeface="Arial Black"/>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72"/>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518" name="Google Shape;518;p72"/>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 Q35.</a:t>
            </a:r>
            <a:r>
              <a:rPr b="1" lang="en-US"/>
              <a:t> A train met with an accident 60 km away from Anantpur station. It completed the remaining journey at 5/6th of the previous speed and reached the Baramula station 1 hour 12 min. late. Had the accident take place 60 km further, it would have been only 1 hour late. What is the distance between Anantpur and Baramula?  </a:t>
            </a:r>
            <a:endParaRPr/>
          </a:p>
          <a:p>
            <a:pPr indent="-228600" lvl="0" marL="228600" rtl="0" algn="l">
              <a:lnSpc>
                <a:spcPct val="90000"/>
              </a:lnSpc>
              <a:spcBef>
                <a:spcPts val="1000"/>
              </a:spcBef>
              <a:spcAft>
                <a:spcPts val="0"/>
              </a:spcAft>
              <a:buClr>
                <a:schemeClr val="dk1"/>
              </a:buClr>
              <a:buSzPts val="2800"/>
              <a:buNone/>
            </a:pPr>
            <a:r>
              <a:rPr b="1" lang="en-US"/>
              <a:t>(a) 420 km		(b) 650 km		(c) 720 km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73"/>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524" name="Google Shape;524;p73"/>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0" lvl="0" marL="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 Q35.</a:t>
            </a:r>
            <a:r>
              <a:rPr b="1" lang="en-US"/>
              <a:t> A train met with an accident 60 km away from Anantpur station. It completed the remaining journey at 5/6th of the previous speed and reached the Baramula station 1 hour 12 min. late. Had the accident take place 60 km further, it would have been only 1 hour late. What is the distance between Anantpur and Baramula?  </a:t>
            </a:r>
            <a:endParaRPr/>
          </a:p>
          <a:p>
            <a:pPr indent="-228600" lvl="0" marL="228600" rtl="0" algn="l">
              <a:lnSpc>
                <a:spcPct val="90000"/>
              </a:lnSpc>
              <a:spcBef>
                <a:spcPts val="1000"/>
              </a:spcBef>
              <a:spcAft>
                <a:spcPts val="0"/>
              </a:spcAft>
              <a:buClr>
                <a:srgbClr val="FF0000"/>
              </a:buClr>
              <a:buSzPts val="2800"/>
              <a:buNone/>
            </a:pPr>
            <a:r>
              <a:rPr b="1" lang="en-US">
                <a:solidFill>
                  <a:srgbClr val="FF0000"/>
                </a:solidFill>
              </a:rPr>
              <a:t>(a) 420 km</a:t>
            </a:r>
            <a:r>
              <a:rPr b="1" lang="en-US"/>
              <a:t>		(b) 650 km		(c) 720 km		(d) None of these</a:t>
            </a:r>
            <a:endParaRPr/>
          </a:p>
          <a:p>
            <a:pPr indent="-228600" lvl="0" marL="228600" rtl="0" algn="l">
              <a:lnSpc>
                <a:spcPct val="90000"/>
              </a:lnSpc>
              <a:spcBef>
                <a:spcPts val="1000"/>
              </a:spcBef>
              <a:spcAft>
                <a:spcPts val="0"/>
              </a:spcAft>
              <a:buClr>
                <a:schemeClr val="dk1"/>
              </a:buClr>
              <a:buSzPts val="2800"/>
              <a:buNone/>
            </a:pPr>
            <a:r>
              <a:rPr b="1" lang="en-US">
                <a:latin typeface="Arial Black"/>
                <a:ea typeface="Arial Black"/>
                <a:cs typeface="Arial Black"/>
                <a:sym typeface="Arial Black"/>
              </a:rPr>
              <a:t>  </a:t>
            </a:r>
            <a:r>
              <a:rPr b="1" lang="en-US"/>
              <a:t> </a:t>
            </a:r>
            <a:endParaRPr/>
          </a:p>
          <a:p>
            <a:pPr indent="0" lvl="0" marL="0" rtl="0" algn="l">
              <a:lnSpc>
                <a:spcPct val="90000"/>
              </a:lnSpc>
              <a:spcBef>
                <a:spcPts val="1000"/>
              </a:spcBef>
              <a:spcAft>
                <a:spcPts val="0"/>
              </a:spcAft>
              <a:buClr>
                <a:schemeClr val="dk1"/>
              </a:buClr>
              <a:buSzPts val="2800"/>
              <a:buNone/>
            </a:pPr>
            <a:r>
              <a:t/>
            </a:r>
            <a:endParaRPr b="1"/>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74"/>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530" name="Google Shape;530;p74"/>
          <p:cNvSpPr txBox="1"/>
          <p:nvPr>
            <p:ph idx="4294967295" type="body"/>
          </p:nvPr>
        </p:nvSpPr>
        <p:spPr>
          <a:xfrm>
            <a:off x="3976254" y="2624048"/>
            <a:ext cx="4239491" cy="189287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rgbClr val="0C0C0C"/>
              </a:buClr>
              <a:buSzPts val="4000"/>
              <a:buNone/>
            </a:pPr>
            <a:r>
              <a:rPr b="1" lang="en-US" sz="4000">
                <a:solidFill>
                  <a:srgbClr val="0C0C0C"/>
                </a:solidFill>
                <a:latin typeface="Arial Black"/>
                <a:ea typeface="Arial Black"/>
                <a:cs typeface="Arial Black"/>
                <a:sym typeface="Arial Black"/>
              </a:rPr>
              <a:t>                                      </a:t>
            </a:r>
            <a:r>
              <a:rPr b="1" lang="en-US" sz="4000">
                <a:solidFill>
                  <a:srgbClr val="FF0000"/>
                </a:solidFill>
                <a:latin typeface="Arial Black"/>
                <a:ea typeface="Arial Black"/>
                <a:cs typeface="Arial Black"/>
                <a:sym typeface="Arial Black"/>
              </a:rPr>
              <a:t>THANK YOU</a:t>
            </a:r>
            <a:endParaRPr sz="4000">
              <a:solidFill>
                <a:srgbClr val="FF0000"/>
              </a:solidFill>
            </a:endParaRPr>
          </a:p>
          <a:p>
            <a:pPr indent="0" lvl="0" marL="0" rtl="0" algn="l">
              <a:lnSpc>
                <a:spcPct val="90000"/>
              </a:lnSpc>
              <a:spcBef>
                <a:spcPts val="1000"/>
              </a:spcBef>
              <a:spcAft>
                <a:spcPts val="0"/>
              </a:spcAft>
              <a:buClr>
                <a:srgbClr val="FF0000"/>
              </a:buClr>
              <a:buSzPts val="4000"/>
              <a:buNone/>
            </a:pPr>
            <a:r>
              <a:rPr b="1" lang="en-US" sz="4000">
                <a:solidFill>
                  <a:srgbClr val="FF0000"/>
                </a:solidFill>
                <a:latin typeface="Arial Black"/>
                <a:ea typeface="Arial Black"/>
                <a:cs typeface="Arial Black"/>
                <a:sym typeface="Arial Black"/>
              </a:rPr>
              <a:t> </a:t>
            </a:r>
            <a:endParaRPr b="1" sz="4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134" name="Google Shape;134;p8"/>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228600" lvl="0" marL="22860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 	Q3. </a:t>
            </a:r>
            <a:r>
              <a:rPr b="1" lang="en-US"/>
              <a:t>Compare the rates of two trains, one travelling at 45 km an hour and the other at 10 m a second.</a:t>
            </a:r>
            <a:endParaRPr/>
          </a:p>
          <a:p>
            <a:pPr indent="-228600" lvl="0" marL="228600" rtl="0" algn="l">
              <a:lnSpc>
                <a:spcPct val="90000"/>
              </a:lnSpc>
              <a:spcBef>
                <a:spcPts val="1000"/>
              </a:spcBef>
              <a:spcAft>
                <a:spcPts val="0"/>
              </a:spcAft>
              <a:buClr>
                <a:schemeClr val="dk1"/>
              </a:buClr>
              <a:buSzPts val="2800"/>
              <a:buNone/>
            </a:pPr>
            <a:r>
              <a:rPr lang="en-US"/>
              <a:t>	(a) 4 : 5	        (b) 3 : 5	  		(c) 5 : 4          	(d) 5 : 3</a:t>
            </a:r>
            <a:endParaRPr/>
          </a:p>
          <a:p>
            <a:pPr indent="0" lvl="0" marL="0" rtl="0" algn="l">
              <a:lnSpc>
                <a:spcPct val="90000"/>
              </a:lnSpc>
              <a:spcBef>
                <a:spcPts val="1000"/>
              </a:spcBef>
              <a:spcAft>
                <a:spcPts val="0"/>
              </a:spcAft>
              <a:buClr>
                <a:schemeClr val="dk1"/>
              </a:buClr>
              <a:buSzPts val="2800"/>
              <a:buNone/>
            </a:pPr>
            <a:r>
              <a:t/>
            </a:r>
            <a:endParaRPr b="1"/>
          </a:p>
          <a:p>
            <a:pPr indent="-228600" lvl="0" marL="228600" rtl="0" algn="l">
              <a:lnSpc>
                <a:spcPct val="90000"/>
              </a:lnSpc>
              <a:spcBef>
                <a:spcPts val="1000"/>
              </a:spcBef>
              <a:spcAft>
                <a:spcPts val="0"/>
              </a:spcAft>
              <a:buClr>
                <a:schemeClr val="dk1"/>
              </a:buClr>
              <a:buSzPts val="2800"/>
              <a:buNone/>
            </a:pPr>
            <a:r>
              <a:t/>
            </a:r>
            <a:endParaRPr b="1">
              <a:solidFill>
                <a:srgbClr val="FF0000"/>
              </a:solidFill>
              <a:latin typeface="Arial Black"/>
              <a:ea typeface="Arial Black"/>
              <a:cs typeface="Arial Black"/>
              <a:sym typeface="Arial Blac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ph idx="4294967295" type="title"/>
          </p:nvPr>
        </p:nvSpPr>
        <p:spPr>
          <a:xfrm>
            <a:off x="254000" y="190500"/>
            <a:ext cx="11684000" cy="67125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 </a:t>
            </a:r>
            <a:endParaRPr/>
          </a:p>
        </p:txBody>
      </p:sp>
      <p:sp>
        <p:nvSpPr>
          <p:cNvPr id="140" name="Google Shape;140;p9"/>
          <p:cNvSpPr txBox="1"/>
          <p:nvPr>
            <p:ph idx="4294967295" type="body"/>
          </p:nvPr>
        </p:nvSpPr>
        <p:spPr>
          <a:xfrm>
            <a:off x="157451" y="1060179"/>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800"/>
              <a:buNone/>
            </a:pPr>
            <a:r>
              <a:rPr b="1" lang="en-US">
                <a:solidFill>
                  <a:srgbClr val="0C0C0C"/>
                </a:solidFill>
                <a:latin typeface="Arial Black"/>
                <a:ea typeface="Arial Black"/>
                <a:cs typeface="Arial Black"/>
                <a:sym typeface="Arial Black"/>
              </a:rPr>
              <a:t>			 TIME SPEED AND DISTANCE</a:t>
            </a:r>
            <a:endParaRPr/>
          </a:p>
          <a:p>
            <a:pPr indent="-228600" lvl="0" marL="228600" rtl="0" algn="l">
              <a:lnSpc>
                <a:spcPct val="90000"/>
              </a:lnSpc>
              <a:spcBef>
                <a:spcPts val="1000"/>
              </a:spcBef>
              <a:spcAft>
                <a:spcPts val="0"/>
              </a:spcAft>
              <a:buClr>
                <a:srgbClr val="FF0000"/>
              </a:buClr>
              <a:buSzPts val="2800"/>
              <a:buNone/>
            </a:pPr>
            <a:r>
              <a:rPr b="1" lang="en-US">
                <a:solidFill>
                  <a:srgbClr val="FF0000"/>
                </a:solidFill>
                <a:latin typeface="Arial Black"/>
                <a:ea typeface="Arial Black"/>
                <a:cs typeface="Arial Black"/>
                <a:sym typeface="Arial Black"/>
              </a:rPr>
              <a:t> 	Q3. </a:t>
            </a:r>
            <a:r>
              <a:rPr b="1" lang="en-US"/>
              <a:t>Compare the rates of two trains, one travelling at 45 km an hour and the other at 10 m a second.</a:t>
            </a:r>
            <a:endParaRPr/>
          </a:p>
          <a:p>
            <a:pPr indent="-228600" lvl="0" marL="228600" rtl="0" algn="l">
              <a:lnSpc>
                <a:spcPct val="90000"/>
              </a:lnSpc>
              <a:spcBef>
                <a:spcPts val="1000"/>
              </a:spcBef>
              <a:spcAft>
                <a:spcPts val="0"/>
              </a:spcAft>
              <a:buClr>
                <a:schemeClr val="dk1"/>
              </a:buClr>
              <a:buSzPts val="2800"/>
              <a:buNone/>
            </a:pPr>
            <a:r>
              <a:rPr lang="en-US"/>
              <a:t>	(a) 4 : 5	        (b) 3 : 5	  		</a:t>
            </a:r>
            <a:r>
              <a:rPr lang="en-US">
                <a:solidFill>
                  <a:srgbClr val="FF0000"/>
                </a:solidFill>
              </a:rPr>
              <a:t>(c) 5 : 4          </a:t>
            </a:r>
            <a:r>
              <a:rPr lang="en-US"/>
              <a:t>	(d) 5 : 3</a:t>
            </a:r>
            <a:endParaRPr/>
          </a:p>
          <a:p>
            <a:pPr indent="0" lvl="0" marL="0" rtl="0" algn="l">
              <a:lnSpc>
                <a:spcPct val="90000"/>
              </a:lnSpc>
              <a:spcBef>
                <a:spcPts val="1000"/>
              </a:spcBef>
              <a:spcAft>
                <a:spcPts val="0"/>
              </a:spcAft>
              <a:buClr>
                <a:schemeClr val="dk1"/>
              </a:buClr>
              <a:buSzPts val="2800"/>
              <a:buNone/>
            </a:pPr>
            <a:r>
              <a:t/>
            </a:r>
            <a:endParaRPr b="1"/>
          </a:p>
          <a:p>
            <a:pPr indent="-228600" lvl="0" marL="228600" rtl="0" algn="l">
              <a:lnSpc>
                <a:spcPct val="90000"/>
              </a:lnSpc>
              <a:spcBef>
                <a:spcPts val="1000"/>
              </a:spcBef>
              <a:spcAft>
                <a:spcPts val="0"/>
              </a:spcAft>
              <a:buClr>
                <a:schemeClr val="dk1"/>
              </a:buClr>
              <a:buSzPts val="2800"/>
              <a:buNone/>
            </a:pPr>
            <a:r>
              <a:t/>
            </a:r>
            <a:endParaRPr b="1">
              <a:solidFill>
                <a:srgbClr val="FF0000"/>
              </a:solidFill>
              <a:latin typeface="Arial Black"/>
              <a:ea typeface="Arial Black"/>
              <a:cs typeface="Arial Black"/>
              <a:sym typeface="Arial Black"/>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2020-02-23T06:37:57Z</dcterms:created>
  <dc:creator>anuj gupta</dc:creator>
</cp:coreProperties>
</file>