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66"/>
  </p:notesMasterIdLst>
  <p:sldIdLst>
    <p:sldId id="256" r:id="rId2"/>
    <p:sldId id="313" r:id="rId3"/>
    <p:sldId id="370" r:id="rId4"/>
    <p:sldId id="369" r:id="rId5"/>
    <p:sldId id="315" r:id="rId6"/>
    <p:sldId id="257" r:id="rId7"/>
    <p:sldId id="316" r:id="rId8"/>
    <p:sldId id="258" r:id="rId9"/>
    <p:sldId id="317" r:id="rId10"/>
    <p:sldId id="259" r:id="rId11"/>
    <p:sldId id="318" r:id="rId12"/>
    <p:sldId id="260" r:id="rId13"/>
    <p:sldId id="319" r:id="rId14"/>
    <p:sldId id="261" r:id="rId15"/>
    <p:sldId id="320" r:id="rId16"/>
    <p:sldId id="262" r:id="rId17"/>
    <p:sldId id="321" r:id="rId18"/>
    <p:sldId id="263" r:id="rId19"/>
    <p:sldId id="322" r:id="rId20"/>
    <p:sldId id="264" r:id="rId21"/>
    <p:sldId id="323" r:id="rId22"/>
    <p:sldId id="265" r:id="rId23"/>
    <p:sldId id="324" r:id="rId24"/>
    <p:sldId id="266" r:id="rId25"/>
    <p:sldId id="325" r:id="rId26"/>
    <p:sldId id="267" r:id="rId27"/>
    <p:sldId id="326" r:id="rId28"/>
    <p:sldId id="268" r:id="rId29"/>
    <p:sldId id="327" r:id="rId30"/>
    <p:sldId id="269" r:id="rId31"/>
    <p:sldId id="328" r:id="rId32"/>
    <p:sldId id="270" r:id="rId33"/>
    <p:sldId id="329" r:id="rId34"/>
    <p:sldId id="271" r:id="rId35"/>
    <p:sldId id="330" r:id="rId36"/>
    <p:sldId id="272" r:id="rId37"/>
    <p:sldId id="331" r:id="rId38"/>
    <p:sldId id="273" r:id="rId39"/>
    <p:sldId id="332" r:id="rId40"/>
    <p:sldId id="274" r:id="rId41"/>
    <p:sldId id="333" r:id="rId42"/>
    <p:sldId id="275" r:id="rId43"/>
    <p:sldId id="334" r:id="rId44"/>
    <p:sldId id="276" r:id="rId45"/>
    <p:sldId id="335" r:id="rId46"/>
    <p:sldId id="277" r:id="rId47"/>
    <p:sldId id="336" r:id="rId48"/>
    <p:sldId id="278" r:id="rId49"/>
    <p:sldId id="337" r:id="rId50"/>
    <p:sldId id="279" r:id="rId51"/>
    <p:sldId id="338" r:id="rId52"/>
    <p:sldId id="280" r:id="rId53"/>
    <p:sldId id="339" r:id="rId54"/>
    <p:sldId id="281" r:id="rId55"/>
    <p:sldId id="340" r:id="rId56"/>
    <p:sldId id="282" r:id="rId57"/>
    <p:sldId id="341" r:id="rId58"/>
    <p:sldId id="283" r:id="rId59"/>
    <p:sldId id="342" r:id="rId60"/>
    <p:sldId id="284" r:id="rId61"/>
    <p:sldId id="343" r:id="rId62"/>
    <p:sldId id="285" r:id="rId63"/>
    <p:sldId id="344" r:id="rId64"/>
    <p:sldId id="314" r:id="rId65"/>
  </p:sldIdLst>
  <p:sldSz cx="12192000" cy="6858000"/>
  <p:notesSz cx="6858000" cy="9144000"/>
  <p:embeddedFontLst>
    <p:embeddedFont>
      <p:font typeface="Arial Black" panose="020B0A04020102020204" pitchFamily="34" charset="0"/>
      <p:regular r:id="rId67"/>
      <p:bold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2.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8807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5872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5939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3175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9184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02319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9105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2750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56961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8620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5224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69588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61029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91008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61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83413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6191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10833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14307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71489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66890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39508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1633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24156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13154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30212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42628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66190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5269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97254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7926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4077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9585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60030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5"/>
        <p:cNvGrpSpPr/>
        <p:nvPr/>
      </p:nvGrpSpPr>
      <p:grpSpPr>
        <a:xfrm>
          <a:off x="0" y="0"/>
          <a:ext cx="0" cy="0"/>
          <a:chOff x="0" y="0"/>
          <a:chExt cx="0" cy="0"/>
        </a:xfrm>
      </p:grpSpPr>
      <p:sp>
        <p:nvSpPr>
          <p:cNvPr id="16" name="Google Shape;16;p2"/>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2"/>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2"/>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2"/>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22" name="Google Shape;22;p2"/>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Aptitude Classes by Anuj Sir </a:t>
            </a:r>
            <a:endParaRPr/>
          </a:p>
        </p:txBody>
      </p:sp>
      <p:sp>
        <p:nvSpPr>
          <p:cNvPr id="23" name="Google Shape;23;p2"/>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24" name="Google Shape;24;p2"/>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Google Shape;25;p2"/>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 name="Google Shape;26;p2"/>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1"/>
          <p:cNvSpPr>
            <a:spLocks noGrp="1"/>
          </p:cNvSpPr>
          <p:nvPr>
            <p:ph type="pic" idx="2"/>
          </p:nvPr>
        </p:nvSpPr>
        <p:spPr>
          <a:xfrm>
            <a:off x="5183188" y="987425"/>
            <a:ext cx="6172200" cy="4873625"/>
          </a:xfrm>
          <a:prstGeom prst="rect">
            <a:avLst/>
          </a:prstGeom>
          <a:noFill/>
          <a:ln>
            <a:noFill/>
          </a:ln>
        </p:spPr>
      </p:sp>
      <p:sp>
        <p:nvSpPr>
          <p:cNvPr id="81" name="Google Shape;81;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5"/>
        <p:cNvGrpSpPr/>
        <p:nvPr/>
      </p:nvGrpSpPr>
      <p:grpSpPr>
        <a:xfrm>
          <a:off x="0" y="0"/>
          <a:ext cx="0" cy="0"/>
          <a:chOff x="0" y="0"/>
          <a:chExt cx="0" cy="0"/>
        </a:xfrm>
      </p:grpSpPr>
      <p:sp>
        <p:nvSpPr>
          <p:cNvPr id="86" name="Google Shape;8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
        <p:cNvGrpSpPr/>
        <p:nvPr/>
      </p:nvGrpSpPr>
      <p:grpSpPr>
        <a:xfrm>
          <a:off x="0" y="0"/>
          <a:ext cx="0" cy="0"/>
          <a:chOff x="0" y="0"/>
          <a:chExt cx="0" cy="0"/>
        </a:xfrm>
      </p:grpSpPr>
      <p:sp>
        <p:nvSpPr>
          <p:cNvPr id="28" name="Google Shape;28;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4"/>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6"/>
        <p:cNvGrpSpPr/>
        <p:nvPr/>
      </p:nvGrpSpPr>
      <p:grpSpPr>
        <a:xfrm>
          <a:off x="0" y="0"/>
          <a:ext cx="0" cy="0"/>
          <a:chOff x="0" y="0"/>
          <a:chExt cx="0" cy="0"/>
        </a:xfrm>
      </p:grpSpPr>
      <p:sp>
        <p:nvSpPr>
          <p:cNvPr id="47" name="Google Shape;47;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62"/>
        <p:cNvGrpSpPr/>
        <p:nvPr/>
      </p:nvGrpSpPr>
      <p:grpSpPr>
        <a:xfrm>
          <a:off x="0" y="0"/>
          <a:ext cx="0" cy="0"/>
          <a:chOff x="0" y="0"/>
          <a:chExt cx="0" cy="0"/>
        </a:xfrm>
      </p:grpSpPr>
      <p:sp>
        <p:nvSpPr>
          <p:cNvPr id="63" name="Google Shape;63;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7"/>
        <p:cNvGrpSpPr/>
        <p:nvPr/>
      </p:nvGrpSpPr>
      <p:grpSpPr>
        <a:xfrm>
          <a:off x="0" y="0"/>
          <a:ext cx="0" cy="0"/>
          <a:chOff x="0" y="0"/>
          <a:chExt cx="0" cy="0"/>
        </a:xfrm>
      </p:grpSpPr>
      <p:sp>
        <p:nvSpPr>
          <p:cNvPr id="68" name="Google Shape;6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2" name="Google Shape;102;p14"/>
          <p:cNvSpPr txBox="1">
            <a:spLocks noGrp="1"/>
          </p:cNvSpPr>
          <p:nvPr>
            <p:ph type="body" idx="1"/>
          </p:nvPr>
        </p:nvSpPr>
        <p:spPr>
          <a:xfrm>
            <a:off x="144925" y="2068524"/>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sz="4800" b="1" dirty="0">
                <a:solidFill>
                  <a:srgbClr val="FF0000"/>
                </a:solidFill>
                <a:latin typeface="Arial Black"/>
                <a:ea typeface="Arial Black"/>
                <a:cs typeface="Arial Black"/>
                <a:sym typeface="Arial Black"/>
              </a:rPr>
              <a:t>				ALPHABET TEST</a:t>
            </a:r>
            <a:endParaRPr sz="48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20" name="Google Shape;120;p17"/>
          <p:cNvSpPr txBox="1">
            <a:spLocks noGrp="1"/>
          </p:cNvSpPr>
          <p:nvPr>
            <p:ph type="body" idx="1"/>
          </p:nvPr>
        </p:nvSpPr>
        <p:spPr>
          <a:xfrm>
            <a:off x="157451" y="719529"/>
            <a:ext cx="11733048" cy="56851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dirty="0"/>
          </a:p>
          <a:p>
            <a:pPr marL="228600" lvl="0" indent="-228600" algn="l" rtl="0">
              <a:lnSpc>
                <a:spcPct val="90000"/>
              </a:lnSpc>
              <a:spcBef>
                <a:spcPts val="1000"/>
              </a:spcBef>
              <a:spcAft>
                <a:spcPts val="0"/>
              </a:spcAft>
              <a:buClr>
                <a:schemeClr val="dk1"/>
              </a:buClr>
              <a:buSzPts val="2400"/>
              <a:buNone/>
            </a:pPr>
            <a:r>
              <a:rPr lang="en-US" b="1" dirty="0"/>
              <a:t>Direction: Each question is based on the following alphabet series</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4</a:t>
            </a:r>
            <a:r>
              <a:rPr lang="en-US" b="1" dirty="0"/>
              <a:t>. Which letter is second to the left of fifth to the right to eighth to the left of twentieth letter from the left end ? </a:t>
            </a:r>
            <a:endParaRPr dirty="0"/>
          </a:p>
          <a:p>
            <a:pPr marL="228600" lvl="0" indent="-228600" algn="l" rtl="0">
              <a:lnSpc>
                <a:spcPct val="90000"/>
              </a:lnSpc>
              <a:spcBef>
                <a:spcPts val="1000"/>
              </a:spcBef>
              <a:spcAft>
                <a:spcPts val="0"/>
              </a:spcAft>
              <a:buClr>
                <a:schemeClr val="dk1"/>
              </a:buClr>
              <a:buSzPts val="2400"/>
              <a:buNone/>
            </a:pPr>
            <a:r>
              <a:rPr lang="en-US" b="1" dirty="0"/>
              <a:t>(a) O 		(b) P 		(c) Q 		(d) N 		(e) None of these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20" name="Google Shape;120;p17"/>
          <p:cNvSpPr txBox="1">
            <a:spLocks noGrp="1"/>
          </p:cNvSpPr>
          <p:nvPr>
            <p:ph type="body" idx="1"/>
          </p:nvPr>
        </p:nvSpPr>
        <p:spPr>
          <a:xfrm>
            <a:off x="157451" y="719529"/>
            <a:ext cx="11733048" cy="56851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dirty="0"/>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4</a:t>
            </a:r>
            <a:r>
              <a:rPr lang="en-US" b="1" dirty="0">
                <a:latin typeface="Arial" panose="020B0604020202020204" pitchFamily="34" charset="0"/>
                <a:cs typeface="Arial" panose="020B0604020202020204" pitchFamily="34" charset="0"/>
              </a:rPr>
              <a:t>. Which letter is second to the left of fifth to the right to eighth to the left of twentieth letter from the left end ?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latin typeface="Arial" panose="020B0604020202020204" pitchFamily="34" charset="0"/>
                <a:cs typeface="Arial" panose="020B0604020202020204" pitchFamily="34" charset="0"/>
              </a:rPr>
              <a:t>(a) O </a:t>
            </a:r>
            <a:r>
              <a:rPr lang="en-US" b="1" dirty="0">
                <a:latin typeface="Arial" panose="020B0604020202020204" pitchFamily="34" charset="0"/>
                <a:cs typeface="Arial" panose="020B0604020202020204" pitchFamily="34" charset="0"/>
              </a:rPr>
              <a:t>		(b) P 		(c) Q 		(d) N 		(e) None of these</a:t>
            </a: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2574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6" name="Google Shape;126;p18"/>
          <p:cNvSpPr txBox="1">
            <a:spLocks noGrp="1"/>
          </p:cNvSpPr>
          <p:nvPr>
            <p:ph type="body" idx="1"/>
          </p:nvPr>
        </p:nvSpPr>
        <p:spPr>
          <a:xfrm>
            <a:off x="157451" y="704539"/>
            <a:ext cx="11733048" cy="570015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dirty="0"/>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5</a:t>
            </a:r>
            <a:r>
              <a:rPr lang="en-US" b="1" dirty="0">
                <a:latin typeface="Arial" panose="020B0604020202020204" pitchFamily="34" charset="0"/>
                <a:cs typeface="Arial" panose="020B0604020202020204" pitchFamily="34" charset="0"/>
              </a:rPr>
              <a:t>. Which letter is 8th to the right of seventh letter from the left ?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O 		(b) A 		(c) L 		(d) K 		(e) None of these</a:t>
            </a:r>
            <a:r>
              <a:rPr lang="en-US" b="1" dirty="0">
                <a:latin typeface="Arial" panose="020B0604020202020204" pitchFamily="34" charset="0"/>
                <a:ea typeface="Arial Black"/>
                <a:cs typeface="Arial" panose="020B0604020202020204" pitchFamily="34" charset="0"/>
                <a:sym typeface="Arial Black"/>
              </a:rPr>
              <a:t> </a:t>
            </a:r>
            <a:r>
              <a:rPr lang="en-US" b="1" dirty="0">
                <a:latin typeface="Arial" panose="020B0604020202020204" pitchFamily="34" charset="0"/>
                <a:cs typeface="Arial" panose="020B0604020202020204" pitchFamily="34" charset="0"/>
              </a:rPr>
              <a:t>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6" name="Google Shape;126;p18"/>
          <p:cNvSpPr txBox="1">
            <a:spLocks noGrp="1"/>
          </p:cNvSpPr>
          <p:nvPr>
            <p:ph type="body" idx="1"/>
          </p:nvPr>
        </p:nvSpPr>
        <p:spPr>
          <a:xfrm>
            <a:off x="157451" y="719529"/>
            <a:ext cx="11733048" cy="56851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dirty="0"/>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5</a:t>
            </a:r>
            <a:r>
              <a:rPr lang="en-US" b="1" dirty="0">
                <a:latin typeface="Arial" panose="020B0604020202020204" pitchFamily="34" charset="0"/>
                <a:cs typeface="Arial" panose="020B0604020202020204" pitchFamily="34" charset="0"/>
              </a:rPr>
              <a:t>. Which letter is 8th to the right of seventh letter from the left ?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latin typeface="Arial" panose="020B0604020202020204" pitchFamily="34" charset="0"/>
                <a:cs typeface="Arial" panose="020B0604020202020204" pitchFamily="34" charset="0"/>
              </a:rPr>
              <a:t>(a) O </a:t>
            </a:r>
            <a:r>
              <a:rPr lang="en-US" b="1" dirty="0">
                <a:latin typeface="Arial" panose="020B0604020202020204" pitchFamily="34" charset="0"/>
                <a:cs typeface="Arial" panose="020B0604020202020204" pitchFamily="34" charset="0"/>
              </a:rPr>
              <a:t>		(b) A 		(c) L 		(d) K 		(e) None of these</a:t>
            </a:r>
            <a:r>
              <a:rPr lang="en-US" b="1" dirty="0">
                <a:latin typeface="Arial" panose="020B0604020202020204" pitchFamily="34" charset="0"/>
                <a:ea typeface="Arial Black"/>
                <a:cs typeface="Arial" panose="020B0604020202020204" pitchFamily="34" charset="0"/>
                <a:sym typeface="Arial Black"/>
              </a:rPr>
              <a:t> </a:t>
            </a:r>
            <a:r>
              <a:rPr lang="en-US" b="1" dirty="0">
                <a:latin typeface="Arial" panose="020B0604020202020204" pitchFamily="34" charset="0"/>
                <a:cs typeface="Arial" panose="020B0604020202020204" pitchFamily="34" charset="0"/>
              </a:rPr>
              <a:t>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1796259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2" name="Google Shape;132;p19"/>
          <p:cNvSpPr txBox="1">
            <a:spLocks noGrp="1"/>
          </p:cNvSpPr>
          <p:nvPr>
            <p:ph type="body" idx="1"/>
          </p:nvPr>
        </p:nvSpPr>
        <p:spPr>
          <a:xfrm>
            <a:off x="157451" y="689549"/>
            <a:ext cx="11733048" cy="57151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dirty="0"/>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6</a:t>
            </a:r>
            <a:r>
              <a:rPr lang="en-US" b="1" dirty="0">
                <a:latin typeface="Arial" panose="020B0604020202020204" pitchFamily="34" charset="0"/>
                <a:cs typeface="Arial" panose="020B0604020202020204" pitchFamily="34" charset="0"/>
              </a:rPr>
              <a:t>. Which letter is 4th to the left of seventh letter from the left ?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W 		(b) X 		(c) C 		(d) D 		(e) None of these</a:t>
            </a:r>
            <a:endParaRPr dirty="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2" name="Google Shape;132;p19"/>
          <p:cNvSpPr txBox="1">
            <a:spLocks noGrp="1"/>
          </p:cNvSpPr>
          <p:nvPr>
            <p:ph type="body" idx="1"/>
          </p:nvPr>
        </p:nvSpPr>
        <p:spPr>
          <a:xfrm>
            <a:off x="157451" y="719529"/>
            <a:ext cx="11733048" cy="56851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dirty="0"/>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6</a:t>
            </a:r>
            <a:r>
              <a:rPr lang="en-US" b="1" dirty="0">
                <a:latin typeface="Arial" panose="020B0604020202020204" pitchFamily="34" charset="0"/>
                <a:cs typeface="Arial" panose="020B0604020202020204" pitchFamily="34" charset="0"/>
              </a:rPr>
              <a:t>. Which letter is 4th to the left of seventh letter from the left ?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W 		(b) X 		</a:t>
            </a:r>
            <a:r>
              <a:rPr lang="en-US" b="1" dirty="0">
                <a:solidFill>
                  <a:srgbClr val="FF0000"/>
                </a:solidFill>
                <a:latin typeface="Arial" panose="020B0604020202020204" pitchFamily="34" charset="0"/>
                <a:cs typeface="Arial" panose="020B0604020202020204" pitchFamily="34" charset="0"/>
              </a:rPr>
              <a:t>(c) C </a:t>
            </a:r>
            <a:r>
              <a:rPr lang="en-US" b="1" dirty="0">
                <a:latin typeface="Arial" panose="020B0604020202020204" pitchFamily="34" charset="0"/>
                <a:cs typeface="Arial" panose="020B0604020202020204" pitchFamily="34" charset="0"/>
              </a:rPr>
              <a:t>		(d) D 		(e) None of these</a:t>
            </a: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1587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8" name="Google Shape;138;p20"/>
          <p:cNvSpPr txBox="1">
            <a:spLocks noGrp="1"/>
          </p:cNvSpPr>
          <p:nvPr>
            <p:ph type="body" idx="1"/>
          </p:nvPr>
        </p:nvSpPr>
        <p:spPr>
          <a:xfrm>
            <a:off x="157451" y="749509"/>
            <a:ext cx="11733048" cy="565518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dirty="0"/>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a:t>
            </a:r>
            <a:r>
              <a:rPr lang="en-US" b="1" dirty="0">
                <a:latin typeface="Arial" panose="020B0604020202020204" pitchFamily="34" charset="0"/>
                <a:cs typeface="Arial" panose="020B0604020202020204" pitchFamily="34" charset="0"/>
              </a:rPr>
              <a:t> 7. Which letter is 14th to the left of 7th letter from the right ?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F 		(b) U 		(c) E 		(d) V 		(e) None of these</a:t>
            </a:r>
            <a:endParaRPr dirty="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8" name="Google Shape;138;p20"/>
          <p:cNvSpPr txBox="1">
            <a:spLocks noGrp="1"/>
          </p:cNvSpPr>
          <p:nvPr>
            <p:ph type="body" idx="1"/>
          </p:nvPr>
        </p:nvSpPr>
        <p:spPr>
          <a:xfrm>
            <a:off x="157451" y="689549"/>
            <a:ext cx="11733048" cy="57151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dirty="0"/>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a:t>
            </a:r>
            <a:r>
              <a:rPr lang="en-US" b="1" dirty="0">
                <a:latin typeface="Arial" panose="020B0604020202020204" pitchFamily="34" charset="0"/>
                <a:cs typeface="Arial" panose="020B0604020202020204" pitchFamily="34" charset="0"/>
              </a:rPr>
              <a:t> 7. Which letter is 14th to the left of 7th letter from the right ?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latin typeface="Arial" panose="020B0604020202020204" pitchFamily="34" charset="0"/>
                <a:cs typeface="Arial" panose="020B0604020202020204" pitchFamily="34" charset="0"/>
              </a:rPr>
              <a:t>(a) F </a:t>
            </a:r>
            <a:r>
              <a:rPr lang="en-US" b="1" dirty="0">
                <a:latin typeface="Arial" panose="020B0604020202020204" pitchFamily="34" charset="0"/>
                <a:cs typeface="Arial" panose="020B0604020202020204" pitchFamily="34" charset="0"/>
              </a:rPr>
              <a:t>		(b) U 		(c) E 		(d) V 		(e) None of these</a:t>
            </a: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6037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4" name="Google Shape;144;p21"/>
          <p:cNvSpPr txBox="1">
            <a:spLocks noGrp="1"/>
          </p:cNvSpPr>
          <p:nvPr>
            <p:ph type="body" idx="1"/>
          </p:nvPr>
        </p:nvSpPr>
        <p:spPr>
          <a:xfrm>
            <a:off x="157451" y="704539"/>
            <a:ext cx="11733048" cy="570015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dirty="0"/>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8</a:t>
            </a:r>
            <a:r>
              <a:rPr lang="en-US" b="1" dirty="0">
                <a:latin typeface="Arial" panose="020B0604020202020204" pitchFamily="34" charset="0"/>
                <a:cs typeface="Arial" panose="020B0604020202020204" pitchFamily="34" charset="0"/>
              </a:rPr>
              <a:t>. Which letter is 10th to the right of 7th letter from the left ?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Q 		(b) A 		(c) Y 		(d) B 		(e) None of these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4" name="Google Shape;144;p21"/>
          <p:cNvSpPr txBox="1">
            <a:spLocks noGrp="1"/>
          </p:cNvSpPr>
          <p:nvPr>
            <p:ph type="body" idx="1"/>
          </p:nvPr>
        </p:nvSpPr>
        <p:spPr>
          <a:xfrm>
            <a:off x="157451" y="749509"/>
            <a:ext cx="11733048" cy="565518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dirty="0"/>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8</a:t>
            </a:r>
            <a:r>
              <a:rPr lang="en-US" b="1" dirty="0">
                <a:latin typeface="Arial" panose="020B0604020202020204" pitchFamily="34" charset="0"/>
                <a:cs typeface="Arial" panose="020B0604020202020204" pitchFamily="34" charset="0"/>
              </a:rPr>
              <a:t>. Which letter is 10th to the right of 7th letter from the left ?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latin typeface="Arial" panose="020B0604020202020204" pitchFamily="34" charset="0"/>
                <a:cs typeface="Arial" panose="020B0604020202020204" pitchFamily="34" charset="0"/>
              </a:rPr>
              <a:t>(a) Q 	</a:t>
            </a:r>
            <a:r>
              <a:rPr lang="en-US" b="1" dirty="0">
                <a:latin typeface="Arial" panose="020B0604020202020204" pitchFamily="34" charset="0"/>
                <a:cs typeface="Arial" panose="020B0604020202020204" pitchFamily="34" charset="0"/>
              </a:rPr>
              <a:t>	(b) A 		(c) Y 		(d) B 		(e) None of these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52746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2" name="Google Shape;102;p14"/>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dirty="0"/>
          </a:p>
        </p:txBody>
      </p:sp>
      <p:pic>
        <p:nvPicPr>
          <p:cNvPr id="3" name="Picture 2">
            <a:extLst>
              <a:ext uri="{FF2B5EF4-FFF2-40B4-BE49-F238E27FC236}">
                <a16:creationId xmlns:a16="http://schemas.microsoft.com/office/drawing/2014/main" id="{8F83EBD3-8FB9-0516-2437-58FE7DF7C84C}"/>
              </a:ext>
            </a:extLst>
          </p:cNvPr>
          <p:cNvPicPr>
            <a:picLocks noChangeAspect="1"/>
          </p:cNvPicPr>
          <p:nvPr/>
        </p:nvPicPr>
        <p:blipFill rotWithShape="1">
          <a:blip r:embed="rId3"/>
          <a:srcRect l="24182" t="36530" r="29357" b="40639"/>
          <a:stretch/>
        </p:blipFill>
        <p:spPr>
          <a:xfrm>
            <a:off x="375943" y="1847588"/>
            <a:ext cx="11440113" cy="3513552"/>
          </a:xfrm>
          <a:prstGeom prst="rect">
            <a:avLst/>
          </a:prstGeom>
        </p:spPr>
      </p:pic>
    </p:spTree>
    <p:extLst>
      <p:ext uri="{BB962C8B-B14F-4D97-AF65-F5344CB8AC3E}">
        <p14:creationId xmlns:p14="http://schemas.microsoft.com/office/powerpoint/2010/main" val="1829403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50" name="Google Shape;150;p22"/>
          <p:cNvSpPr txBox="1">
            <a:spLocks noGrp="1"/>
          </p:cNvSpPr>
          <p:nvPr>
            <p:ph type="body" idx="1"/>
          </p:nvPr>
        </p:nvSpPr>
        <p:spPr>
          <a:xfrm>
            <a:off x="157451" y="719529"/>
            <a:ext cx="11733048" cy="56851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Direction: Reverse the following sequence of the English alphabet then answer the following questions.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  </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9</a:t>
            </a:r>
            <a:r>
              <a:rPr lang="en-US" b="1" dirty="0">
                <a:latin typeface="Arial" panose="020B0604020202020204" pitchFamily="34" charset="0"/>
                <a:cs typeface="Arial" panose="020B0604020202020204" pitchFamily="34" charset="0"/>
              </a:rPr>
              <a:t>. Which letter is 9th to the left of 24th letter from the left in new series?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X 		(b) C 		(c) O 		(d) L 		(e) None of these</a:t>
            </a:r>
            <a:endParaRPr dirty="0">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50" name="Google Shape;150;p22"/>
          <p:cNvSpPr txBox="1">
            <a:spLocks noGrp="1"/>
          </p:cNvSpPr>
          <p:nvPr>
            <p:ph type="body" idx="1"/>
          </p:nvPr>
        </p:nvSpPr>
        <p:spPr>
          <a:xfrm>
            <a:off x="157451" y="689549"/>
            <a:ext cx="11733048" cy="57151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Direction: Reverse the following sequence of the English alphabet then answer the following questions.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  </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9</a:t>
            </a:r>
            <a:r>
              <a:rPr lang="en-US" b="1" dirty="0">
                <a:latin typeface="Arial" panose="020B0604020202020204" pitchFamily="34" charset="0"/>
                <a:cs typeface="Arial" panose="020B0604020202020204" pitchFamily="34" charset="0"/>
              </a:rPr>
              <a:t>. Which letter is 9th to the left of 24th letter from the left in new series?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X 		(b) C 		(c) O 		</a:t>
            </a:r>
            <a:r>
              <a:rPr lang="en-US" b="1" dirty="0">
                <a:solidFill>
                  <a:srgbClr val="FF0000"/>
                </a:solidFill>
                <a:latin typeface="Arial" panose="020B0604020202020204" pitchFamily="34" charset="0"/>
                <a:cs typeface="Arial" panose="020B0604020202020204" pitchFamily="34" charset="0"/>
              </a:rPr>
              <a:t>(d) L </a:t>
            </a:r>
            <a:r>
              <a:rPr lang="en-US" b="1" dirty="0">
                <a:latin typeface="Arial" panose="020B0604020202020204" pitchFamily="34" charset="0"/>
                <a:cs typeface="Arial" panose="020B0604020202020204" pitchFamily="34" charset="0"/>
              </a:rPr>
              <a:t>		(e) None of these</a:t>
            </a: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6150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6" name="Google Shape;156;p23"/>
          <p:cNvSpPr txBox="1">
            <a:spLocks noGrp="1"/>
          </p:cNvSpPr>
          <p:nvPr>
            <p:ph type="body" idx="1"/>
          </p:nvPr>
        </p:nvSpPr>
        <p:spPr>
          <a:xfrm>
            <a:off x="157451" y="674557"/>
            <a:ext cx="11733048" cy="573013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Direction: Reverse the following sequence of the English alphabet then answer the following questions.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  </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a:t>
            </a:r>
            <a:r>
              <a:rPr lang="en-US" b="1" dirty="0">
                <a:latin typeface="Arial" panose="020B0604020202020204" pitchFamily="34" charset="0"/>
                <a:cs typeface="Arial" panose="020B0604020202020204" pitchFamily="34" charset="0"/>
              </a:rPr>
              <a:t>10. Which letter is 9th to the right of 24th letter from the right in new series? (a) X 	(b) C 		(c) O 		(d) L 		(e) None of these</a:t>
            </a:r>
            <a:endParaRPr dirty="0">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6" name="Google Shape;156;p23"/>
          <p:cNvSpPr txBox="1">
            <a:spLocks noGrp="1"/>
          </p:cNvSpPr>
          <p:nvPr>
            <p:ph type="body" idx="1"/>
          </p:nvPr>
        </p:nvSpPr>
        <p:spPr>
          <a:xfrm>
            <a:off x="157451" y="734519"/>
            <a:ext cx="11733048" cy="567017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Direction: Reverse the following sequence of the English alphabet then answer the following questions.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  </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a:t>
            </a:r>
            <a:r>
              <a:rPr lang="en-US" b="1" dirty="0">
                <a:latin typeface="Arial" panose="020B0604020202020204" pitchFamily="34" charset="0"/>
                <a:cs typeface="Arial" panose="020B0604020202020204" pitchFamily="34" charset="0"/>
              </a:rPr>
              <a:t>10. Which letter is 9th to the right of 24th letter from the right in new series? (a) X 	(b) C 		</a:t>
            </a:r>
            <a:r>
              <a:rPr lang="en-US" b="1" dirty="0">
                <a:solidFill>
                  <a:srgbClr val="FF0000"/>
                </a:solidFill>
                <a:latin typeface="Arial" panose="020B0604020202020204" pitchFamily="34" charset="0"/>
                <a:cs typeface="Arial" panose="020B0604020202020204" pitchFamily="34" charset="0"/>
              </a:rPr>
              <a:t>(c) O </a:t>
            </a:r>
            <a:r>
              <a:rPr lang="en-US" b="1" dirty="0">
                <a:latin typeface="Arial" panose="020B0604020202020204" pitchFamily="34" charset="0"/>
                <a:cs typeface="Arial" panose="020B0604020202020204" pitchFamily="34" charset="0"/>
              </a:rPr>
              <a:t>		(d) L 		(e) None of these</a:t>
            </a: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3473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2" name="Google Shape;162;p24"/>
          <p:cNvSpPr txBox="1">
            <a:spLocks noGrp="1"/>
          </p:cNvSpPr>
          <p:nvPr>
            <p:ph type="body" idx="1"/>
          </p:nvPr>
        </p:nvSpPr>
        <p:spPr>
          <a:xfrm>
            <a:off x="157451" y="764499"/>
            <a:ext cx="11733048" cy="564019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Direction: Reverse the following sequence of the English alphabet then answer the following questions.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  </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a:t>
            </a:r>
            <a:r>
              <a:rPr lang="en-US" b="1" dirty="0">
                <a:latin typeface="Arial" panose="020B0604020202020204" pitchFamily="34" charset="0"/>
                <a:cs typeface="Arial" panose="020B0604020202020204" pitchFamily="34" charset="0"/>
              </a:rPr>
              <a:t>11. Which letter is 6th to the right of first vowel from the left end of English alphabet in new series?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O 		(b) A 		(c) B 		(d) P 		(e) None of these</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2" name="Google Shape;162;p24"/>
          <p:cNvSpPr txBox="1">
            <a:spLocks noGrp="1"/>
          </p:cNvSpPr>
          <p:nvPr>
            <p:ph type="body" idx="1"/>
          </p:nvPr>
        </p:nvSpPr>
        <p:spPr>
          <a:xfrm>
            <a:off x="157451" y="719529"/>
            <a:ext cx="11733048" cy="56851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Direction: Reverse the following sequence of the English alphabet then answer the following questions.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  </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a:t>
            </a:r>
            <a:r>
              <a:rPr lang="en-US" b="1" dirty="0">
                <a:latin typeface="Arial" panose="020B0604020202020204" pitchFamily="34" charset="0"/>
                <a:cs typeface="Arial" panose="020B0604020202020204" pitchFamily="34" charset="0"/>
              </a:rPr>
              <a:t>11. Which letter is 6th to the right of first vowel from the left end of English alphabet in new series?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latin typeface="Arial" panose="020B0604020202020204" pitchFamily="34" charset="0"/>
                <a:cs typeface="Arial" panose="020B0604020202020204" pitchFamily="34" charset="0"/>
              </a:rPr>
              <a:t>(a) O </a:t>
            </a:r>
            <a:r>
              <a:rPr lang="en-US" b="1" dirty="0">
                <a:latin typeface="Arial" panose="020B0604020202020204" pitchFamily="34" charset="0"/>
                <a:cs typeface="Arial" panose="020B0604020202020204" pitchFamily="34" charset="0"/>
              </a:rPr>
              <a:t>		</a:t>
            </a:r>
            <a:r>
              <a:rPr lang="en-US" b="1" dirty="0">
                <a:solidFill>
                  <a:schemeClr val="tx1"/>
                </a:solidFill>
                <a:latin typeface="Arial" panose="020B0604020202020204" pitchFamily="34" charset="0"/>
                <a:cs typeface="Arial" panose="020B0604020202020204" pitchFamily="34" charset="0"/>
              </a:rPr>
              <a:t>(b) A </a:t>
            </a:r>
            <a:r>
              <a:rPr lang="en-US" b="1" dirty="0">
                <a:latin typeface="Arial" panose="020B0604020202020204" pitchFamily="34" charset="0"/>
                <a:cs typeface="Arial" panose="020B0604020202020204" pitchFamily="34" charset="0"/>
              </a:rPr>
              <a:t>		(c) B 		(d) P 		(e) None of these</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1806961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8" name="Google Shape;168;p25"/>
          <p:cNvSpPr txBox="1">
            <a:spLocks noGrp="1"/>
          </p:cNvSpPr>
          <p:nvPr>
            <p:ph type="body" idx="1"/>
          </p:nvPr>
        </p:nvSpPr>
        <p:spPr>
          <a:xfrm>
            <a:off x="157451" y="749509"/>
            <a:ext cx="11733048" cy="565518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Direction: Reverse the following sequence of the English alphabet then answer the following questions.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  </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a:t>
            </a:r>
            <a:r>
              <a:rPr lang="en-US" b="1" dirty="0">
                <a:latin typeface="Arial" panose="020B0604020202020204" pitchFamily="34" charset="0"/>
                <a:cs typeface="Arial" panose="020B0604020202020204" pitchFamily="34" charset="0"/>
              </a:rPr>
              <a:t>12. Which letter will be twelfth to the left of sixteenth letter from your left?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D 		(b) V 		(c) W 		(d) X 		(e) None of these</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8" name="Google Shape;168;p25"/>
          <p:cNvSpPr txBox="1">
            <a:spLocks noGrp="1"/>
          </p:cNvSpPr>
          <p:nvPr>
            <p:ph type="body" idx="1"/>
          </p:nvPr>
        </p:nvSpPr>
        <p:spPr>
          <a:xfrm>
            <a:off x="157451" y="719529"/>
            <a:ext cx="11733048" cy="56851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Direction: Reverse the following sequence of the English alphabet then answer the following questions.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  </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a:t>
            </a:r>
            <a:r>
              <a:rPr lang="en-US" b="1" dirty="0">
                <a:latin typeface="Arial" panose="020B0604020202020204" pitchFamily="34" charset="0"/>
                <a:cs typeface="Arial" panose="020B0604020202020204" pitchFamily="34" charset="0"/>
              </a:rPr>
              <a:t>12. Which letter will be twelfth to the left of sixteenth letter from your left?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D 		(b) V 		</a:t>
            </a:r>
            <a:r>
              <a:rPr lang="en-US" b="1" dirty="0">
                <a:solidFill>
                  <a:srgbClr val="FF0000"/>
                </a:solidFill>
                <a:latin typeface="Arial" panose="020B0604020202020204" pitchFamily="34" charset="0"/>
                <a:cs typeface="Arial" panose="020B0604020202020204" pitchFamily="34" charset="0"/>
              </a:rPr>
              <a:t>(c) W </a:t>
            </a:r>
            <a:r>
              <a:rPr lang="en-US" b="1" dirty="0">
                <a:latin typeface="Arial" panose="020B0604020202020204" pitchFamily="34" charset="0"/>
                <a:cs typeface="Arial" panose="020B0604020202020204" pitchFamily="34" charset="0"/>
              </a:rPr>
              <a:t>		(d) X 		(e) None of these</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1942512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4" name="Google Shape;174;p26"/>
          <p:cNvSpPr txBox="1">
            <a:spLocks noGrp="1"/>
          </p:cNvSpPr>
          <p:nvPr>
            <p:ph type="body" idx="1"/>
          </p:nvPr>
        </p:nvSpPr>
        <p:spPr>
          <a:xfrm>
            <a:off x="157451" y="794479"/>
            <a:ext cx="11733048" cy="56102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Direction: Reverse the following sequence of the English alphabet then answer the following questions.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  </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13</a:t>
            </a:r>
            <a:r>
              <a:rPr lang="en-US" b="1" dirty="0">
                <a:latin typeface="Arial" panose="020B0604020202020204" pitchFamily="34" charset="0"/>
                <a:cs typeface="Arial" panose="020B0604020202020204" pitchFamily="34" charset="0"/>
              </a:rPr>
              <a:t>. Which letter in sixteenth letter to the left of twenty fourth letter from the left?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H 		(b) S 		(c) R 		(d) I 		(e) None of these</a:t>
            </a:r>
            <a:r>
              <a:rPr lang="en-US" b="1" dirty="0">
                <a:latin typeface="Arial" panose="020B0604020202020204" pitchFamily="34" charset="0"/>
                <a:ea typeface="Arial Black"/>
                <a:cs typeface="Arial" panose="020B0604020202020204" pitchFamily="34" charset="0"/>
                <a:sym typeface="Arial Black"/>
              </a:rPr>
              <a:t>  </a:t>
            </a:r>
            <a:r>
              <a:rPr lang="en-US" b="1" dirty="0">
                <a:latin typeface="Arial" panose="020B0604020202020204" pitchFamily="34" charset="0"/>
                <a:cs typeface="Arial" panose="020B0604020202020204" pitchFamily="34" charset="0"/>
              </a:rPr>
              <a:t> </a:t>
            </a:r>
            <a:r>
              <a:rPr lang="en-US" b="1" dirty="0">
                <a:latin typeface="Arial" panose="020B0604020202020204" pitchFamily="34" charset="0"/>
                <a:ea typeface="Arial Black"/>
                <a:cs typeface="Arial" panose="020B0604020202020204" pitchFamily="34" charset="0"/>
                <a:sym typeface="Arial Black"/>
              </a:rPr>
              <a:t> </a:t>
            </a:r>
            <a:r>
              <a:rPr lang="en-US" b="1" dirty="0">
                <a:latin typeface="Arial" panose="020B0604020202020204" pitchFamily="34" charset="0"/>
                <a:cs typeface="Arial" panose="020B0604020202020204" pitchFamily="34" charset="0"/>
              </a:rPr>
              <a:t>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4" name="Google Shape;174;p26"/>
          <p:cNvSpPr txBox="1">
            <a:spLocks noGrp="1"/>
          </p:cNvSpPr>
          <p:nvPr>
            <p:ph type="body" idx="1"/>
          </p:nvPr>
        </p:nvSpPr>
        <p:spPr>
          <a:xfrm>
            <a:off x="157451" y="719529"/>
            <a:ext cx="11733048" cy="56851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Direction: Reverse the following sequence of the English alphabet then answer the following questions.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  </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13</a:t>
            </a:r>
            <a:r>
              <a:rPr lang="en-US" b="1" dirty="0">
                <a:latin typeface="Arial" panose="020B0604020202020204" pitchFamily="34" charset="0"/>
                <a:cs typeface="Arial" panose="020B0604020202020204" pitchFamily="34" charset="0"/>
              </a:rPr>
              <a:t>. Which letter in sixteenth letter to the left of twenty fourth letter from the left?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H 		</a:t>
            </a:r>
            <a:r>
              <a:rPr lang="en-US" b="1" dirty="0">
                <a:solidFill>
                  <a:srgbClr val="FF0000"/>
                </a:solidFill>
                <a:latin typeface="Arial" panose="020B0604020202020204" pitchFamily="34" charset="0"/>
                <a:cs typeface="Arial" panose="020B0604020202020204" pitchFamily="34" charset="0"/>
              </a:rPr>
              <a:t>(b) S</a:t>
            </a:r>
            <a:r>
              <a:rPr lang="en-US" b="1" dirty="0">
                <a:latin typeface="Arial" panose="020B0604020202020204" pitchFamily="34" charset="0"/>
                <a:cs typeface="Arial" panose="020B0604020202020204" pitchFamily="34" charset="0"/>
              </a:rPr>
              <a:t> 		(c) R 		(d) I 		(e) None of these</a:t>
            </a:r>
            <a:r>
              <a:rPr lang="en-US" b="1" dirty="0">
                <a:latin typeface="Arial" panose="020B0604020202020204" pitchFamily="34" charset="0"/>
                <a:ea typeface="Arial Black"/>
                <a:cs typeface="Arial" panose="020B0604020202020204" pitchFamily="34" charset="0"/>
                <a:sym typeface="Arial Black"/>
              </a:rPr>
              <a:t>  </a:t>
            </a:r>
            <a:r>
              <a:rPr lang="en-US" b="1" dirty="0">
                <a:latin typeface="Arial" panose="020B0604020202020204" pitchFamily="34" charset="0"/>
                <a:cs typeface="Arial" panose="020B0604020202020204" pitchFamily="34" charset="0"/>
              </a:rPr>
              <a:t> </a:t>
            </a:r>
            <a:r>
              <a:rPr lang="en-US" b="1" dirty="0">
                <a:latin typeface="Arial" panose="020B0604020202020204" pitchFamily="34" charset="0"/>
                <a:ea typeface="Arial Black"/>
                <a:cs typeface="Arial" panose="020B0604020202020204" pitchFamily="34" charset="0"/>
                <a:sym typeface="Arial Black"/>
              </a:rPr>
              <a:t> </a:t>
            </a:r>
            <a:r>
              <a:rPr lang="en-US" b="1" dirty="0">
                <a:latin typeface="Arial" panose="020B0604020202020204" pitchFamily="34" charset="0"/>
                <a:cs typeface="Arial" panose="020B0604020202020204" pitchFamily="34" charset="0"/>
              </a:rPr>
              <a:t>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753660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pic>
        <p:nvPicPr>
          <p:cNvPr id="6" name="Picture 5">
            <a:extLst>
              <a:ext uri="{FF2B5EF4-FFF2-40B4-BE49-F238E27FC236}">
                <a16:creationId xmlns:a16="http://schemas.microsoft.com/office/drawing/2014/main" id="{9915EB06-91FE-7FD1-2587-C10E1A8E55FF}"/>
              </a:ext>
            </a:extLst>
          </p:cNvPr>
          <p:cNvPicPr>
            <a:picLocks noChangeAspect="1"/>
          </p:cNvPicPr>
          <p:nvPr/>
        </p:nvPicPr>
        <p:blipFill rotWithShape="1">
          <a:blip r:embed="rId3"/>
          <a:srcRect l="18931" t="28128" r="34779" b="15708"/>
          <a:stretch/>
        </p:blipFill>
        <p:spPr>
          <a:xfrm>
            <a:off x="181626" y="964504"/>
            <a:ext cx="8874692" cy="5376308"/>
          </a:xfrm>
          <a:prstGeom prst="rect">
            <a:avLst/>
          </a:prstGeom>
        </p:spPr>
      </p:pic>
    </p:spTree>
    <p:extLst>
      <p:ext uri="{BB962C8B-B14F-4D97-AF65-F5344CB8AC3E}">
        <p14:creationId xmlns:p14="http://schemas.microsoft.com/office/powerpoint/2010/main" val="3459747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80" name="Google Shape;180;p27"/>
          <p:cNvSpPr txBox="1">
            <a:spLocks noGrp="1"/>
          </p:cNvSpPr>
          <p:nvPr>
            <p:ph type="body" idx="1"/>
          </p:nvPr>
        </p:nvSpPr>
        <p:spPr>
          <a:xfrm>
            <a:off x="157451" y="779489"/>
            <a:ext cx="11733048" cy="562520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Direction: Each question is based on the following alphabet series:</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14</a:t>
            </a:r>
            <a:r>
              <a:rPr lang="en-US" b="1" dirty="0"/>
              <a:t>. How many letter between 7th letter from left and 24th letter from left. </a:t>
            </a:r>
            <a:endParaRPr dirty="0"/>
          </a:p>
          <a:p>
            <a:pPr marL="228600" lvl="0" indent="-228600" algn="l" rtl="0">
              <a:lnSpc>
                <a:spcPct val="90000"/>
              </a:lnSpc>
              <a:spcBef>
                <a:spcPts val="1000"/>
              </a:spcBef>
              <a:spcAft>
                <a:spcPts val="0"/>
              </a:spcAft>
              <a:buClr>
                <a:schemeClr val="dk1"/>
              </a:buClr>
              <a:buSzPts val="2400"/>
              <a:buNone/>
            </a:pPr>
            <a:r>
              <a:rPr lang="en-US" b="1" dirty="0"/>
              <a:t>(a) 17 		(b) 16 		(c) 15 		(d) 20 		(e) None of these</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80" name="Google Shape;180;p27"/>
          <p:cNvSpPr txBox="1">
            <a:spLocks noGrp="1"/>
          </p:cNvSpPr>
          <p:nvPr>
            <p:ph type="body" idx="1"/>
          </p:nvPr>
        </p:nvSpPr>
        <p:spPr>
          <a:xfrm>
            <a:off x="157451" y="704539"/>
            <a:ext cx="11733048" cy="570015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14</a:t>
            </a:r>
            <a:r>
              <a:rPr lang="en-US" b="1" dirty="0">
                <a:latin typeface="Arial" panose="020B0604020202020204" pitchFamily="34" charset="0"/>
                <a:cs typeface="Arial" panose="020B0604020202020204" pitchFamily="34" charset="0"/>
              </a:rPr>
              <a:t>. How many letter between 7th letter from left and 24th letter from left.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17 		</a:t>
            </a:r>
            <a:r>
              <a:rPr lang="en-US" b="1" dirty="0">
                <a:solidFill>
                  <a:srgbClr val="FF0000"/>
                </a:solidFill>
                <a:latin typeface="Arial" panose="020B0604020202020204" pitchFamily="34" charset="0"/>
                <a:cs typeface="Arial" panose="020B0604020202020204" pitchFamily="34" charset="0"/>
              </a:rPr>
              <a:t>(b) 16 	</a:t>
            </a:r>
            <a:r>
              <a:rPr lang="en-US" b="1" dirty="0">
                <a:latin typeface="Arial" panose="020B0604020202020204" pitchFamily="34" charset="0"/>
                <a:cs typeface="Arial" panose="020B0604020202020204" pitchFamily="34" charset="0"/>
              </a:rPr>
              <a:t>	(c) 15 		(d) 20 		(e) None of these</a:t>
            </a: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6527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6" name="Google Shape;186;p28"/>
          <p:cNvSpPr txBox="1">
            <a:spLocks noGrp="1"/>
          </p:cNvSpPr>
          <p:nvPr>
            <p:ph type="body" idx="1"/>
          </p:nvPr>
        </p:nvSpPr>
        <p:spPr>
          <a:xfrm>
            <a:off x="157451" y="764499"/>
            <a:ext cx="11733048" cy="564019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15</a:t>
            </a:r>
            <a:r>
              <a:rPr lang="en-US" b="1" dirty="0">
                <a:latin typeface="Arial" panose="020B0604020202020204" pitchFamily="34" charset="0"/>
                <a:cs typeface="Arial" panose="020B0604020202020204" pitchFamily="34" charset="0"/>
              </a:rPr>
              <a:t>. How many letters between 22nd letter from right and 9th letter from right end in give series.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13 		(b) 14 		(c) 12 		(d) 11 		(e) None of these</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6" name="Google Shape;186;p28"/>
          <p:cNvSpPr txBox="1">
            <a:spLocks noGrp="1"/>
          </p:cNvSpPr>
          <p:nvPr>
            <p:ph type="body" idx="1"/>
          </p:nvPr>
        </p:nvSpPr>
        <p:spPr>
          <a:xfrm>
            <a:off x="157451" y="734519"/>
            <a:ext cx="11733048" cy="567017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15</a:t>
            </a:r>
            <a:r>
              <a:rPr lang="en-US" b="1" dirty="0">
                <a:latin typeface="Arial" panose="020B0604020202020204" pitchFamily="34" charset="0"/>
                <a:cs typeface="Arial" panose="020B0604020202020204" pitchFamily="34" charset="0"/>
              </a:rPr>
              <a:t>. How many letters between 22nd letter from right and 9th letter from right end in give series.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13 		(b) 14 		</a:t>
            </a:r>
            <a:r>
              <a:rPr lang="en-US" b="1" dirty="0">
                <a:solidFill>
                  <a:srgbClr val="FF0000"/>
                </a:solidFill>
                <a:latin typeface="Arial" panose="020B0604020202020204" pitchFamily="34" charset="0"/>
                <a:cs typeface="Arial" panose="020B0604020202020204" pitchFamily="34" charset="0"/>
              </a:rPr>
              <a:t>(c) 12 </a:t>
            </a:r>
            <a:r>
              <a:rPr lang="en-US" b="1" dirty="0">
                <a:latin typeface="Arial" panose="020B0604020202020204" pitchFamily="34" charset="0"/>
                <a:cs typeface="Arial" panose="020B0604020202020204" pitchFamily="34" charset="0"/>
              </a:rPr>
              <a:t>		(d) 11 		(e) None of these</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54646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sp>
        <p:nvSpPr>
          <p:cNvPr id="192" name="Google Shape;192;p29"/>
          <p:cNvSpPr txBox="1">
            <a:spLocks noGrp="1"/>
          </p:cNvSpPr>
          <p:nvPr>
            <p:ph type="body" idx="1"/>
          </p:nvPr>
        </p:nvSpPr>
        <p:spPr>
          <a:xfrm>
            <a:off x="157451" y="704539"/>
            <a:ext cx="11733048" cy="570015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16</a:t>
            </a:r>
            <a:r>
              <a:rPr lang="en-US" b="1" dirty="0">
                <a:latin typeface="Arial" panose="020B0604020202020204" pitchFamily="34" charset="0"/>
                <a:cs typeface="Arial" panose="020B0604020202020204" pitchFamily="34" charset="0"/>
              </a:rPr>
              <a:t>. How many letters are in midway between 5th letter from the left and 4th letter from the right ?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15 		(b) 16 		(c) 17 		(d) 18 		(e) None of these</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sp>
        <p:nvSpPr>
          <p:cNvPr id="192" name="Google Shape;192;p29"/>
          <p:cNvSpPr txBox="1">
            <a:spLocks noGrp="1"/>
          </p:cNvSpPr>
          <p:nvPr>
            <p:ph type="body" idx="1"/>
          </p:nvPr>
        </p:nvSpPr>
        <p:spPr>
          <a:xfrm>
            <a:off x="157451" y="719529"/>
            <a:ext cx="11733048" cy="56851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16</a:t>
            </a:r>
            <a:r>
              <a:rPr lang="en-US" b="1" dirty="0">
                <a:latin typeface="Arial" panose="020B0604020202020204" pitchFamily="34" charset="0"/>
                <a:cs typeface="Arial" panose="020B0604020202020204" pitchFamily="34" charset="0"/>
              </a:rPr>
              <a:t>. How many letters are in midway between 5th letter from the left and 4th letter from the right ?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15 		(b) 16 		</a:t>
            </a:r>
            <a:r>
              <a:rPr lang="en-US" b="1" dirty="0">
                <a:solidFill>
                  <a:srgbClr val="FF0000"/>
                </a:solidFill>
                <a:latin typeface="Arial" panose="020B0604020202020204" pitchFamily="34" charset="0"/>
                <a:cs typeface="Arial" panose="020B0604020202020204" pitchFamily="34" charset="0"/>
              </a:rPr>
              <a:t>(c) 17 	</a:t>
            </a:r>
            <a:r>
              <a:rPr lang="en-US" b="1" dirty="0">
                <a:latin typeface="Arial" panose="020B0604020202020204" pitchFamily="34" charset="0"/>
                <a:cs typeface="Arial" panose="020B0604020202020204" pitchFamily="34" charset="0"/>
              </a:rPr>
              <a:t>	(d) 18 		(e) None of these</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8965643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8" name="Google Shape;198;p30"/>
          <p:cNvSpPr txBox="1">
            <a:spLocks noGrp="1"/>
          </p:cNvSpPr>
          <p:nvPr>
            <p:ph type="body" idx="1"/>
          </p:nvPr>
        </p:nvSpPr>
        <p:spPr>
          <a:xfrm>
            <a:off x="157451" y="764499"/>
            <a:ext cx="11733048" cy="564019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17</a:t>
            </a:r>
            <a:r>
              <a:rPr lang="en-US" b="1" dirty="0">
                <a:latin typeface="Arial" panose="020B0604020202020204" pitchFamily="34" charset="0"/>
                <a:cs typeface="Arial" panose="020B0604020202020204" pitchFamily="34" charset="0"/>
              </a:rPr>
              <a:t>. How many letters between 18th letter from left and 10th letters from right. (a) 7 	(b) 14 		(c) 0 		(d) 8 		(e) None of these</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8" name="Google Shape;198;p30"/>
          <p:cNvSpPr txBox="1">
            <a:spLocks noGrp="1"/>
          </p:cNvSpPr>
          <p:nvPr>
            <p:ph type="body" idx="1"/>
          </p:nvPr>
        </p:nvSpPr>
        <p:spPr>
          <a:xfrm>
            <a:off x="157451" y="719529"/>
            <a:ext cx="11733048" cy="56851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17</a:t>
            </a:r>
            <a:r>
              <a:rPr lang="en-US" b="1" dirty="0">
                <a:latin typeface="Arial" panose="020B0604020202020204" pitchFamily="34" charset="0"/>
                <a:cs typeface="Arial" panose="020B0604020202020204" pitchFamily="34" charset="0"/>
              </a:rPr>
              <a:t>. How many letters between 18th letter from left and 10th letters from right. (a) 7 	(b) 14 		</a:t>
            </a:r>
            <a:r>
              <a:rPr lang="en-US" b="1" dirty="0">
                <a:solidFill>
                  <a:srgbClr val="FF0000"/>
                </a:solidFill>
                <a:latin typeface="Arial" panose="020B0604020202020204" pitchFamily="34" charset="0"/>
                <a:cs typeface="Arial" panose="020B0604020202020204" pitchFamily="34" charset="0"/>
              </a:rPr>
              <a:t>(c) 0 </a:t>
            </a:r>
            <a:r>
              <a:rPr lang="en-US" b="1" dirty="0">
                <a:latin typeface="Arial" panose="020B0604020202020204" pitchFamily="34" charset="0"/>
                <a:cs typeface="Arial" panose="020B0604020202020204" pitchFamily="34" charset="0"/>
              </a:rPr>
              <a:t>		(d) 8 		(e) None of these</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41170332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202"/>
        <p:cNvGrpSpPr/>
        <p:nvPr/>
      </p:nvGrpSpPr>
      <p:grpSpPr>
        <a:xfrm>
          <a:off x="0" y="0"/>
          <a:ext cx="0" cy="0"/>
          <a:chOff x="0" y="0"/>
          <a:chExt cx="0" cy="0"/>
        </a:xfrm>
      </p:grpSpPr>
      <p:sp>
        <p:nvSpPr>
          <p:cNvPr id="204" name="Google Shape;204;p31"/>
          <p:cNvSpPr txBox="1">
            <a:spLocks noGrp="1"/>
          </p:cNvSpPr>
          <p:nvPr>
            <p:ph type="body" idx="1"/>
          </p:nvPr>
        </p:nvSpPr>
        <p:spPr>
          <a:xfrm>
            <a:off x="157451" y="719529"/>
            <a:ext cx="11733048" cy="56851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18</a:t>
            </a:r>
            <a:r>
              <a:rPr lang="en-US" b="1" dirty="0">
                <a:latin typeface="Arial" panose="020B0604020202020204" pitchFamily="34" charset="0"/>
                <a:cs typeface="Arial" panose="020B0604020202020204" pitchFamily="34" charset="0"/>
              </a:rPr>
              <a:t>. How many letters between 22nd letter to the left and 23rd letter from right end.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0 		(b) 17 		(c) 15 		(d) 1 		(e) None of these</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202"/>
        <p:cNvGrpSpPr/>
        <p:nvPr/>
      </p:nvGrpSpPr>
      <p:grpSpPr>
        <a:xfrm>
          <a:off x="0" y="0"/>
          <a:ext cx="0" cy="0"/>
          <a:chOff x="0" y="0"/>
          <a:chExt cx="0" cy="0"/>
        </a:xfrm>
      </p:grpSpPr>
      <p:sp>
        <p:nvSpPr>
          <p:cNvPr id="204" name="Google Shape;204;p31"/>
          <p:cNvSpPr txBox="1">
            <a:spLocks noGrp="1"/>
          </p:cNvSpPr>
          <p:nvPr>
            <p:ph type="body" idx="1"/>
          </p:nvPr>
        </p:nvSpPr>
        <p:spPr>
          <a:xfrm>
            <a:off x="157451" y="749509"/>
            <a:ext cx="11733048" cy="565518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18</a:t>
            </a:r>
            <a:r>
              <a:rPr lang="en-US" b="1" dirty="0">
                <a:latin typeface="Arial" panose="020B0604020202020204" pitchFamily="34" charset="0"/>
                <a:cs typeface="Arial" panose="020B0604020202020204" pitchFamily="34" charset="0"/>
              </a:rPr>
              <a:t>. How many letters between 22nd letter to the left and 23rd letter from right end.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0 		</a:t>
            </a:r>
            <a:r>
              <a:rPr lang="en-US" b="1" dirty="0">
                <a:solidFill>
                  <a:srgbClr val="FF0000"/>
                </a:solidFill>
                <a:latin typeface="Arial" panose="020B0604020202020204" pitchFamily="34" charset="0"/>
                <a:cs typeface="Arial" panose="020B0604020202020204" pitchFamily="34" charset="0"/>
              </a:rPr>
              <a:t>(b) 17 </a:t>
            </a:r>
            <a:r>
              <a:rPr lang="en-US" b="1" dirty="0">
                <a:latin typeface="Arial" panose="020B0604020202020204" pitchFamily="34" charset="0"/>
                <a:cs typeface="Arial" panose="020B0604020202020204" pitchFamily="34" charset="0"/>
              </a:rPr>
              <a:t>		(c) 15 		(d) 1 		(e) None of these</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1739991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2" name="Google Shape;102;p14"/>
          <p:cNvSpPr txBox="1">
            <a:spLocks noGrp="1"/>
          </p:cNvSpPr>
          <p:nvPr>
            <p:ph type="body" idx="1"/>
          </p:nvPr>
        </p:nvSpPr>
        <p:spPr>
          <a:xfrm>
            <a:off x="157451" y="719529"/>
            <a:ext cx="11733048" cy="56851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dirty="0"/>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a:t>
            </a:r>
            <a:r>
              <a:rPr lang="en-US" b="1" dirty="0">
                <a:latin typeface="Arial" panose="020B0604020202020204" pitchFamily="34" charset="0"/>
                <a:cs typeface="Arial" panose="020B0604020202020204" pitchFamily="34" charset="0"/>
              </a:rPr>
              <a:t>1. Which letter is 5th to the left of thirteenth letter from the left end ?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H 		(b) R 		(c) I 		(d) G 		(e) None of these</a:t>
            </a: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13660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208"/>
        <p:cNvGrpSpPr/>
        <p:nvPr/>
      </p:nvGrpSpPr>
      <p:grpSpPr>
        <a:xfrm>
          <a:off x="0" y="0"/>
          <a:ext cx="0" cy="0"/>
          <a:chOff x="0" y="0"/>
          <a:chExt cx="0" cy="0"/>
        </a:xfrm>
      </p:grpSpPr>
      <p:sp>
        <p:nvSpPr>
          <p:cNvPr id="210" name="Google Shape;210;p32"/>
          <p:cNvSpPr txBox="1">
            <a:spLocks noGrp="1"/>
          </p:cNvSpPr>
          <p:nvPr>
            <p:ph type="body" idx="1"/>
          </p:nvPr>
        </p:nvSpPr>
        <p:spPr>
          <a:xfrm>
            <a:off x="157451" y="749509"/>
            <a:ext cx="11733048" cy="565518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19</a:t>
            </a:r>
            <a:r>
              <a:rPr lang="en-US" b="1" dirty="0">
                <a:latin typeface="Arial" panose="020B0604020202020204" pitchFamily="34" charset="0"/>
                <a:cs typeface="Arial" panose="020B0604020202020204" pitchFamily="34" charset="0"/>
              </a:rPr>
              <a:t>. How many letters between 2nd and last vowel of given alphabet.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16 		(b) 15 		(c) 14 		(d) 17 		(e) None of these</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208"/>
        <p:cNvGrpSpPr/>
        <p:nvPr/>
      </p:nvGrpSpPr>
      <p:grpSpPr>
        <a:xfrm>
          <a:off x="0" y="0"/>
          <a:ext cx="0" cy="0"/>
          <a:chOff x="0" y="0"/>
          <a:chExt cx="0" cy="0"/>
        </a:xfrm>
      </p:grpSpPr>
      <p:sp>
        <p:nvSpPr>
          <p:cNvPr id="210" name="Google Shape;210;p32"/>
          <p:cNvSpPr txBox="1">
            <a:spLocks noGrp="1"/>
          </p:cNvSpPr>
          <p:nvPr>
            <p:ph type="body" idx="1"/>
          </p:nvPr>
        </p:nvSpPr>
        <p:spPr>
          <a:xfrm>
            <a:off x="157451" y="779489"/>
            <a:ext cx="11733048" cy="562520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19</a:t>
            </a:r>
            <a:r>
              <a:rPr lang="en-US" b="1" dirty="0">
                <a:latin typeface="Arial" panose="020B0604020202020204" pitchFamily="34" charset="0"/>
                <a:cs typeface="Arial" panose="020B0604020202020204" pitchFamily="34" charset="0"/>
              </a:rPr>
              <a:t>. How many letters between 2nd and last vowel of given alphabet.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16 		</a:t>
            </a:r>
            <a:r>
              <a:rPr lang="en-US" b="1" dirty="0">
                <a:solidFill>
                  <a:srgbClr val="FF0000"/>
                </a:solidFill>
                <a:latin typeface="Arial" panose="020B0604020202020204" pitchFamily="34" charset="0"/>
                <a:cs typeface="Arial" panose="020B0604020202020204" pitchFamily="34" charset="0"/>
              </a:rPr>
              <a:t>(b) 15 </a:t>
            </a:r>
            <a:r>
              <a:rPr lang="en-US" b="1" dirty="0">
                <a:latin typeface="Arial" panose="020B0604020202020204" pitchFamily="34" charset="0"/>
                <a:cs typeface="Arial" panose="020B0604020202020204" pitchFamily="34" charset="0"/>
              </a:rPr>
              <a:t>		(c) 14 		(d) 17 		(e) None of these</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27872781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6" name="Google Shape;216;p33"/>
          <p:cNvSpPr txBox="1">
            <a:spLocks noGrp="1"/>
          </p:cNvSpPr>
          <p:nvPr>
            <p:ph type="body" idx="1"/>
          </p:nvPr>
        </p:nvSpPr>
        <p:spPr>
          <a:xfrm>
            <a:off x="157451" y="719529"/>
            <a:ext cx="11733048" cy="56851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20</a:t>
            </a:r>
            <a:r>
              <a:rPr lang="en-US" b="1" dirty="0">
                <a:latin typeface="Arial" panose="020B0604020202020204" pitchFamily="34" charset="0"/>
                <a:cs typeface="Arial" panose="020B0604020202020204" pitchFamily="34" charset="0"/>
              </a:rPr>
              <a:t>. How many letters between 22nd letter to the left and 3rd vowel from beginning in English alphabet.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13 		(b) 14 		(c) 15 		(d) 11 		(e) None of these</a:t>
            </a:r>
            <a:endParaRPr dirty="0">
              <a:latin typeface="Arial" panose="020B0604020202020204" pitchFamily="34" charset="0"/>
              <a:cs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6" name="Google Shape;216;p33"/>
          <p:cNvSpPr txBox="1">
            <a:spLocks noGrp="1"/>
          </p:cNvSpPr>
          <p:nvPr>
            <p:ph type="body" idx="1"/>
          </p:nvPr>
        </p:nvSpPr>
        <p:spPr>
          <a:xfrm>
            <a:off x="157451" y="689549"/>
            <a:ext cx="11733048" cy="57151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20</a:t>
            </a:r>
            <a:r>
              <a:rPr lang="en-US" b="1" dirty="0">
                <a:latin typeface="Arial" panose="020B0604020202020204" pitchFamily="34" charset="0"/>
                <a:cs typeface="Arial" panose="020B0604020202020204" pitchFamily="34" charset="0"/>
              </a:rPr>
              <a:t>. How many letters between 22nd letter to the left and 3rd vowel from beginning in English alphabet.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13 		(b) 14 		</a:t>
            </a:r>
            <a:r>
              <a:rPr lang="en-US" b="1" dirty="0">
                <a:solidFill>
                  <a:schemeClr val="tx1"/>
                </a:solidFill>
                <a:latin typeface="Arial" panose="020B0604020202020204" pitchFamily="34" charset="0"/>
                <a:cs typeface="Arial" panose="020B0604020202020204" pitchFamily="34" charset="0"/>
              </a:rPr>
              <a:t>(c) 15 </a:t>
            </a:r>
            <a:r>
              <a:rPr lang="en-US" b="1" dirty="0">
                <a:latin typeface="Arial" panose="020B0604020202020204" pitchFamily="34" charset="0"/>
                <a:cs typeface="Arial" panose="020B0604020202020204" pitchFamily="34" charset="0"/>
              </a:rPr>
              <a:t>		(d) 11 		</a:t>
            </a:r>
            <a:r>
              <a:rPr lang="en-US" b="1" dirty="0">
                <a:solidFill>
                  <a:srgbClr val="FF0000"/>
                </a:solidFill>
                <a:latin typeface="Arial" panose="020B0604020202020204" pitchFamily="34" charset="0"/>
                <a:cs typeface="Arial" panose="020B0604020202020204" pitchFamily="34" charset="0"/>
              </a:rPr>
              <a:t>(e) None of these</a:t>
            </a:r>
            <a:endParaRPr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8414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220"/>
        <p:cNvGrpSpPr/>
        <p:nvPr/>
      </p:nvGrpSpPr>
      <p:grpSpPr>
        <a:xfrm>
          <a:off x="0" y="0"/>
          <a:ext cx="0" cy="0"/>
          <a:chOff x="0" y="0"/>
          <a:chExt cx="0" cy="0"/>
        </a:xfrm>
      </p:grpSpPr>
      <p:sp>
        <p:nvSpPr>
          <p:cNvPr id="222" name="Google Shape;222;p34"/>
          <p:cNvSpPr txBox="1">
            <a:spLocks noGrp="1"/>
          </p:cNvSpPr>
          <p:nvPr>
            <p:ph type="body" idx="1"/>
          </p:nvPr>
        </p:nvSpPr>
        <p:spPr>
          <a:xfrm>
            <a:off x="157451" y="659567"/>
            <a:ext cx="11733048" cy="574512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Direction: Each question is based on the following alphabet series:</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21</a:t>
            </a:r>
            <a:r>
              <a:rPr lang="en-US" b="1" dirty="0"/>
              <a:t>. Which letter is between midway of 13th letter from the left and 4th letter from the right ? </a:t>
            </a:r>
            <a:endParaRPr dirty="0"/>
          </a:p>
          <a:p>
            <a:pPr marL="228600" lvl="0" indent="-228600" algn="l" rtl="0">
              <a:lnSpc>
                <a:spcPct val="90000"/>
              </a:lnSpc>
              <a:spcBef>
                <a:spcPts val="1000"/>
              </a:spcBef>
              <a:spcAft>
                <a:spcPts val="0"/>
              </a:spcAft>
              <a:buClr>
                <a:schemeClr val="dk1"/>
              </a:buClr>
              <a:buSzPts val="2400"/>
              <a:buNone/>
            </a:pPr>
            <a:r>
              <a:rPr lang="en-US" b="1" dirty="0"/>
              <a:t>(a) R 		(b) I 		(c) J 		(d) S 		(e)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220"/>
        <p:cNvGrpSpPr/>
        <p:nvPr/>
      </p:nvGrpSpPr>
      <p:grpSpPr>
        <a:xfrm>
          <a:off x="0" y="0"/>
          <a:ext cx="0" cy="0"/>
          <a:chOff x="0" y="0"/>
          <a:chExt cx="0" cy="0"/>
        </a:xfrm>
      </p:grpSpPr>
      <p:sp>
        <p:nvSpPr>
          <p:cNvPr id="222" name="Google Shape;222;p34"/>
          <p:cNvSpPr txBox="1">
            <a:spLocks noGrp="1"/>
          </p:cNvSpPr>
          <p:nvPr>
            <p:ph type="body" idx="1"/>
          </p:nvPr>
        </p:nvSpPr>
        <p:spPr>
          <a:xfrm>
            <a:off x="157451" y="764499"/>
            <a:ext cx="11733048" cy="564019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Direction: Each question is based on the following alphabet series:</a:t>
            </a:r>
            <a:endParaRPr dirty="0"/>
          </a:p>
          <a:p>
            <a:pPr marL="228600" lvl="0" indent="-228600" algn="l" rtl="0">
              <a:lnSpc>
                <a:spcPct val="90000"/>
              </a:lnSpc>
              <a:spcBef>
                <a:spcPts val="1000"/>
              </a:spcBef>
              <a:spcAft>
                <a:spcPts val="0"/>
              </a:spcAft>
              <a:buClr>
                <a:schemeClr val="dk1"/>
              </a:buClr>
              <a:buSzPts val="2400"/>
              <a:buNone/>
            </a:pPr>
            <a:r>
              <a:rPr lang="en-US" b="1" dirty="0"/>
              <a:t>			A B C D E F G H I J K L M N O P Q R S T U V W X Y Z</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21</a:t>
            </a:r>
            <a:r>
              <a:rPr lang="en-US" b="1" dirty="0"/>
              <a:t>. Which letter is between midway of 13th letter from the left and 4th letter from the right ? </a:t>
            </a:r>
            <a:endParaRPr dirty="0"/>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(a) R </a:t>
            </a:r>
            <a:r>
              <a:rPr lang="en-US" b="1" dirty="0"/>
              <a:t>		(b) I 		(c) J 		(d) S 		(e)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42685382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226"/>
        <p:cNvGrpSpPr/>
        <p:nvPr/>
      </p:nvGrpSpPr>
      <p:grpSpPr>
        <a:xfrm>
          <a:off x="0" y="0"/>
          <a:ext cx="0" cy="0"/>
          <a:chOff x="0" y="0"/>
          <a:chExt cx="0" cy="0"/>
        </a:xfrm>
      </p:grpSpPr>
      <p:sp>
        <p:nvSpPr>
          <p:cNvPr id="228" name="Google Shape;228;p35"/>
          <p:cNvSpPr txBox="1">
            <a:spLocks noGrp="1"/>
          </p:cNvSpPr>
          <p:nvPr>
            <p:ph type="body" idx="1"/>
          </p:nvPr>
        </p:nvSpPr>
        <p:spPr>
          <a:xfrm>
            <a:off x="157451" y="704539"/>
            <a:ext cx="11733048" cy="570015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22</a:t>
            </a:r>
            <a:r>
              <a:rPr lang="en-US" b="1" dirty="0">
                <a:latin typeface="Arial" panose="020B0604020202020204" pitchFamily="34" charset="0"/>
                <a:cs typeface="Arial" panose="020B0604020202020204" pitchFamily="34" charset="0"/>
              </a:rPr>
              <a:t>. Which letter is exactly between the 7th letter from the left and 23th letter from left end.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O 		(b) P 		(c) N 		(d) L 		(e) None of these</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226"/>
        <p:cNvGrpSpPr/>
        <p:nvPr/>
      </p:nvGrpSpPr>
      <p:grpSpPr>
        <a:xfrm>
          <a:off x="0" y="0"/>
          <a:ext cx="0" cy="0"/>
          <a:chOff x="0" y="0"/>
          <a:chExt cx="0" cy="0"/>
        </a:xfrm>
      </p:grpSpPr>
      <p:sp>
        <p:nvSpPr>
          <p:cNvPr id="228" name="Google Shape;228;p35"/>
          <p:cNvSpPr txBox="1">
            <a:spLocks noGrp="1"/>
          </p:cNvSpPr>
          <p:nvPr>
            <p:ph type="body" idx="1"/>
          </p:nvPr>
        </p:nvSpPr>
        <p:spPr>
          <a:xfrm>
            <a:off x="157451" y="704539"/>
            <a:ext cx="11733048" cy="570015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22</a:t>
            </a:r>
            <a:r>
              <a:rPr lang="en-US" b="1" dirty="0">
                <a:latin typeface="Arial" panose="020B0604020202020204" pitchFamily="34" charset="0"/>
                <a:cs typeface="Arial" panose="020B0604020202020204" pitchFamily="34" charset="0"/>
              </a:rPr>
              <a:t>. Which letter is exactly between the 7th letter from the left and 23th letter from left end.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latin typeface="Arial" panose="020B0604020202020204" pitchFamily="34" charset="0"/>
                <a:cs typeface="Arial" panose="020B0604020202020204" pitchFamily="34" charset="0"/>
              </a:rPr>
              <a:t>(a) O </a:t>
            </a:r>
            <a:r>
              <a:rPr lang="en-US" b="1" dirty="0">
                <a:latin typeface="Arial" panose="020B0604020202020204" pitchFamily="34" charset="0"/>
                <a:cs typeface="Arial" panose="020B0604020202020204" pitchFamily="34" charset="0"/>
              </a:rPr>
              <a:t>		(b) P 		(c) N 		(d) L 		(e) None of these</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28057742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232"/>
        <p:cNvGrpSpPr/>
        <p:nvPr/>
      </p:nvGrpSpPr>
      <p:grpSpPr>
        <a:xfrm>
          <a:off x="0" y="0"/>
          <a:ext cx="0" cy="0"/>
          <a:chOff x="0" y="0"/>
          <a:chExt cx="0" cy="0"/>
        </a:xfrm>
      </p:grpSpPr>
      <p:sp>
        <p:nvSpPr>
          <p:cNvPr id="234" name="Google Shape;234;p36"/>
          <p:cNvSpPr txBox="1">
            <a:spLocks noGrp="1"/>
          </p:cNvSpPr>
          <p:nvPr>
            <p:ph type="body" idx="1"/>
          </p:nvPr>
        </p:nvSpPr>
        <p:spPr>
          <a:xfrm>
            <a:off x="157451" y="689549"/>
            <a:ext cx="11733048" cy="57151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2</a:t>
            </a:r>
            <a:r>
              <a:rPr lang="en-US" b="1" dirty="0">
                <a:latin typeface="Arial" panose="020B0604020202020204" pitchFamily="34" charset="0"/>
                <a:cs typeface="Arial" panose="020B0604020202020204" pitchFamily="34" charset="0"/>
              </a:rPr>
              <a:t>3. Which letter/s is/are exactly between the 7th letter from the left and 20th letter from left end.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M, N 	(b) M 		(c) N 		(d) N, P 	(e) None of these</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t>
            </a:r>
            <a:endParaRPr dirty="0">
              <a:latin typeface="Arial" panose="020B0604020202020204" pitchFamily="34" charset="0"/>
              <a:cs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232"/>
        <p:cNvGrpSpPr/>
        <p:nvPr/>
      </p:nvGrpSpPr>
      <p:grpSpPr>
        <a:xfrm>
          <a:off x="0" y="0"/>
          <a:ext cx="0" cy="0"/>
          <a:chOff x="0" y="0"/>
          <a:chExt cx="0" cy="0"/>
        </a:xfrm>
      </p:grpSpPr>
      <p:sp>
        <p:nvSpPr>
          <p:cNvPr id="234" name="Google Shape;234;p36"/>
          <p:cNvSpPr txBox="1">
            <a:spLocks noGrp="1"/>
          </p:cNvSpPr>
          <p:nvPr>
            <p:ph type="body" idx="1"/>
          </p:nvPr>
        </p:nvSpPr>
        <p:spPr>
          <a:xfrm>
            <a:off x="157451" y="106017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2</a:t>
            </a:r>
            <a:r>
              <a:rPr lang="en-US" b="1" dirty="0">
                <a:latin typeface="Arial" panose="020B0604020202020204" pitchFamily="34" charset="0"/>
                <a:cs typeface="Arial" panose="020B0604020202020204" pitchFamily="34" charset="0"/>
              </a:rPr>
              <a:t>3. Which letter/s is/are exactly between the 7th letter from the left and 20th letter from left end.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latin typeface="Arial" panose="020B0604020202020204" pitchFamily="34" charset="0"/>
                <a:cs typeface="Arial" panose="020B0604020202020204" pitchFamily="34" charset="0"/>
              </a:rPr>
              <a:t>(a) M, N </a:t>
            </a:r>
            <a:r>
              <a:rPr lang="en-US" b="1" dirty="0">
                <a:latin typeface="Arial" panose="020B0604020202020204" pitchFamily="34" charset="0"/>
                <a:cs typeface="Arial" panose="020B0604020202020204" pitchFamily="34" charset="0"/>
              </a:rPr>
              <a:t>	(b) M 		(c) N 		(d) N, P 	(e) None of these</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3629173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2" name="Google Shape;102;p14"/>
          <p:cNvSpPr txBox="1">
            <a:spLocks noGrp="1"/>
          </p:cNvSpPr>
          <p:nvPr>
            <p:ph type="body" idx="1"/>
          </p:nvPr>
        </p:nvSpPr>
        <p:spPr>
          <a:xfrm>
            <a:off x="157451" y="749509"/>
            <a:ext cx="11733048" cy="565518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dirty="0"/>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a:t>
            </a:r>
            <a:r>
              <a:rPr lang="en-US" b="1" dirty="0">
                <a:latin typeface="Arial" panose="020B0604020202020204" pitchFamily="34" charset="0"/>
                <a:cs typeface="Arial" panose="020B0604020202020204" pitchFamily="34" charset="0"/>
              </a:rPr>
              <a:t>1. Which letter is 5th to the left of thirteenth letter from the left end ?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latin typeface="Arial" panose="020B0604020202020204" pitchFamily="34" charset="0"/>
                <a:cs typeface="Arial" panose="020B0604020202020204" pitchFamily="34" charset="0"/>
              </a:rPr>
              <a:t>(a) H </a:t>
            </a:r>
            <a:r>
              <a:rPr lang="en-US" b="1" dirty="0">
                <a:latin typeface="Arial" panose="020B0604020202020204" pitchFamily="34" charset="0"/>
                <a:cs typeface="Arial" panose="020B0604020202020204" pitchFamily="34" charset="0"/>
              </a:rPr>
              <a:t>		(b) R 		(c) I 		(d) G 		(e) None of these</a:t>
            </a: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3801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238"/>
        <p:cNvGrpSpPr/>
        <p:nvPr/>
      </p:nvGrpSpPr>
      <p:grpSpPr>
        <a:xfrm>
          <a:off x="0" y="0"/>
          <a:ext cx="0" cy="0"/>
          <a:chOff x="0" y="0"/>
          <a:chExt cx="0" cy="0"/>
        </a:xfrm>
      </p:grpSpPr>
      <p:sp>
        <p:nvSpPr>
          <p:cNvPr id="240" name="Google Shape;240;p37"/>
          <p:cNvSpPr txBox="1">
            <a:spLocks noGrp="1"/>
          </p:cNvSpPr>
          <p:nvPr>
            <p:ph type="body" idx="1"/>
          </p:nvPr>
        </p:nvSpPr>
        <p:spPr>
          <a:xfrm>
            <a:off x="157451" y="704539"/>
            <a:ext cx="11733048" cy="570015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2</a:t>
            </a:r>
            <a:r>
              <a:rPr lang="en-US" b="1" dirty="0">
                <a:latin typeface="Arial" panose="020B0604020202020204" pitchFamily="34" charset="0"/>
                <a:cs typeface="Arial" panose="020B0604020202020204" pitchFamily="34" charset="0"/>
              </a:rPr>
              <a:t>4. Which letter is exactly between the 6th letter from the left and 18th letter from left end.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L 		(b) N 		(c) O 		(d) P 		(e) None of these</a:t>
            </a:r>
            <a:r>
              <a:rPr lang="en-US" b="1" dirty="0">
                <a:latin typeface="Arial" panose="020B0604020202020204" pitchFamily="34" charset="0"/>
                <a:ea typeface="Arial Black"/>
                <a:cs typeface="Arial" panose="020B0604020202020204" pitchFamily="34" charset="0"/>
                <a:sym typeface="Arial Black"/>
              </a:rPr>
              <a:t> </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238"/>
        <p:cNvGrpSpPr/>
        <p:nvPr/>
      </p:nvGrpSpPr>
      <p:grpSpPr>
        <a:xfrm>
          <a:off x="0" y="0"/>
          <a:ext cx="0" cy="0"/>
          <a:chOff x="0" y="0"/>
          <a:chExt cx="0" cy="0"/>
        </a:xfrm>
      </p:grpSpPr>
      <p:sp>
        <p:nvSpPr>
          <p:cNvPr id="240" name="Google Shape;240;p37"/>
          <p:cNvSpPr txBox="1">
            <a:spLocks noGrp="1"/>
          </p:cNvSpPr>
          <p:nvPr>
            <p:ph type="body" idx="1"/>
          </p:nvPr>
        </p:nvSpPr>
        <p:spPr>
          <a:xfrm>
            <a:off x="157451" y="734519"/>
            <a:ext cx="11733048" cy="567017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2</a:t>
            </a:r>
            <a:r>
              <a:rPr lang="en-US" b="1" dirty="0">
                <a:latin typeface="Arial" panose="020B0604020202020204" pitchFamily="34" charset="0"/>
                <a:cs typeface="Arial" panose="020B0604020202020204" pitchFamily="34" charset="0"/>
              </a:rPr>
              <a:t>4. Which letter is exactly between the 6th letter from the left and 18th letter from left end.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latin typeface="Arial" panose="020B0604020202020204" pitchFamily="34" charset="0"/>
                <a:cs typeface="Arial" panose="020B0604020202020204" pitchFamily="34" charset="0"/>
              </a:rPr>
              <a:t>(a) L </a:t>
            </a:r>
            <a:r>
              <a:rPr lang="en-US" b="1" dirty="0">
                <a:latin typeface="Arial" panose="020B0604020202020204" pitchFamily="34" charset="0"/>
                <a:cs typeface="Arial" panose="020B0604020202020204" pitchFamily="34" charset="0"/>
              </a:rPr>
              <a:t>		(b) N 		</a:t>
            </a:r>
            <a:r>
              <a:rPr lang="en-US" b="1" dirty="0">
                <a:solidFill>
                  <a:schemeClr val="tx1"/>
                </a:solidFill>
                <a:latin typeface="Arial" panose="020B0604020202020204" pitchFamily="34" charset="0"/>
                <a:cs typeface="Arial" panose="020B0604020202020204" pitchFamily="34" charset="0"/>
              </a:rPr>
              <a:t>(c) O </a:t>
            </a:r>
            <a:r>
              <a:rPr lang="en-US" b="1" dirty="0">
                <a:solidFill>
                  <a:srgbClr val="FF0000"/>
                </a:solidFill>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	(d) P 		(e) None of these</a:t>
            </a:r>
            <a:r>
              <a:rPr lang="en-US" b="1" dirty="0">
                <a:latin typeface="Arial" panose="020B0604020202020204" pitchFamily="34" charset="0"/>
                <a:ea typeface="Arial Black"/>
                <a:cs typeface="Arial" panose="020B0604020202020204" pitchFamily="34" charset="0"/>
                <a:sym typeface="Arial Black"/>
              </a:rPr>
              <a:t> </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16456347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244"/>
        <p:cNvGrpSpPr/>
        <p:nvPr/>
      </p:nvGrpSpPr>
      <p:grpSpPr>
        <a:xfrm>
          <a:off x="0" y="0"/>
          <a:ext cx="0" cy="0"/>
          <a:chOff x="0" y="0"/>
          <a:chExt cx="0" cy="0"/>
        </a:xfrm>
      </p:grpSpPr>
      <p:sp>
        <p:nvSpPr>
          <p:cNvPr id="246" name="Google Shape;246;p38"/>
          <p:cNvSpPr txBox="1">
            <a:spLocks noGrp="1"/>
          </p:cNvSpPr>
          <p:nvPr>
            <p:ph type="body" idx="1"/>
          </p:nvPr>
        </p:nvSpPr>
        <p:spPr>
          <a:xfrm>
            <a:off x="157451" y="689549"/>
            <a:ext cx="11733048" cy="57151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2</a:t>
            </a:r>
            <a:r>
              <a:rPr lang="en-US" b="1" dirty="0">
                <a:latin typeface="Arial" panose="020B0604020202020204" pitchFamily="34" charset="0"/>
                <a:cs typeface="Arial" panose="020B0604020202020204" pitchFamily="34" charset="0"/>
              </a:rPr>
              <a:t>5. If the letters from T to Z are interchanged by the letters A to G in such a way that A takes the position of T and so on, then which will be the third letter to the left of 18th letter from the right ?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Y 		(b) U 		(c) C 		(d) S 		(e) None of these</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244"/>
        <p:cNvGrpSpPr/>
        <p:nvPr/>
      </p:nvGrpSpPr>
      <p:grpSpPr>
        <a:xfrm>
          <a:off x="0" y="0"/>
          <a:ext cx="0" cy="0"/>
          <a:chOff x="0" y="0"/>
          <a:chExt cx="0" cy="0"/>
        </a:xfrm>
      </p:grpSpPr>
      <p:sp>
        <p:nvSpPr>
          <p:cNvPr id="246" name="Google Shape;246;p38"/>
          <p:cNvSpPr txBox="1">
            <a:spLocks noGrp="1"/>
          </p:cNvSpPr>
          <p:nvPr>
            <p:ph type="body" idx="1"/>
          </p:nvPr>
        </p:nvSpPr>
        <p:spPr>
          <a:xfrm>
            <a:off x="157451" y="674557"/>
            <a:ext cx="11733048" cy="573013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2</a:t>
            </a:r>
            <a:r>
              <a:rPr lang="en-US" b="1" dirty="0">
                <a:latin typeface="Arial" panose="020B0604020202020204" pitchFamily="34" charset="0"/>
                <a:cs typeface="Arial" panose="020B0604020202020204" pitchFamily="34" charset="0"/>
              </a:rPr>
              <a:t>5. If the letters from T to Z are interchanged by the letters A to G in such a way that A takes the position of T and so on, then which will be the third letter to the left of 18th letter from the right ?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latin typeface="Arial" panose="020B0604020202020204" pitchFamily="34" charset="0"/>
                <a:cs typeface="Arial" panose="020B0604020202020204" pitchFamily="34" charset="0"/>
              </a:rPr>
              <a:t>(a) Y </a:t>
            </a:r>
            <a:r>
              <a:rPr lang="en-US" b="1" dirty="0">
                <a:latin typeface="Arial" panose="020B0604020202020204" pitchFamily="34" charset="0"/>
                <a:cs typeface="Arial" panose="020B0604020202020204" pitchFamily="34" charset="0"/>
              </a:rPr>
              <a:t>		(b) U 		(c) C 		(d) S 		(e) None of these</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20770569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sp>
        <p:nvSpPr>
          <p:cNvPr id="252" name="Google Shape;252;p39"/>
          <p:cNvSpPr txBox="1">
            <a:spLocks noGrp="1"/>
          </p:cNvSpPr>
          <p:nvPr>
            <p:ph type="body" idx="1"/>
          </p:nvPr>
        </p:nvSpPr>
        <p:spPr>
          <a:xfrm>
            <a:off x="157451" y="704539"/>
            <a:ext cx="11733048" cy="570015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26</a:t>
            </a:r>
            <a:r>
              <a:rPr lang="en-US" b="1" dirty="0">
                <a:latin typeface="Arial" panose="020B0604020202020204" pitchFamily="34" charset="0"/>
                <a:cs typeface="Arial" panose="020B0604020202020204" pitchFamily="34" charset="0"/>
              </a:rPr>
              <a:t>. If the first 5 letters are written in reversed order, then the next five letters are written in reversed order and so on, which is 7th letter to the right of 9th letter from the left ?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T 		(b) S 		(c) P 		(d) Q 		(e) None of these</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sp>
        <p:nvSpPr>
          <p:cNvPr id="252" name="Google Shape;252;p39"/>
          <p:cNvSpPr txBox="1">
            <a:spLocks noGrp="1"/>
          </p:cNvSpPr>
          <p:nvPr>
            <p:ph type="body" idx="1"/>
          </p:nvPr>
        </p:nvSpPr>
        <p:spPr>
          <a:xfrm>
            <a:off x="157451" y="689549"/>
            <a:ext cx="11733048" cy="57151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26</a:t>
            </a:r>
            <a:r>
              <a:rPr lang="en-US" b="1" dirty="0">
                <a:latin typeface="Arial" panose="020B0604020202020204" pitchFamily="34" charset="0"/>
                <a:cs typeface="Arial" panose="020B0604020202020204" pitchFamily="34" charset="0"/>
              </a:rPr>
              <a:t>. If the first 5 letters are written in reversed order, then the next five letters are written in reversed order and so on, which is 7th letter to the right of 9th letter from the left ?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latin typeface="Arial" panose="020B0604020202020204" pitchFamily="34" charset="0"/>
                <a:cs typeface="Arial" panose="020B0604020202020204" pitchFamily="34" charset="0"/>
              </a:rPr>
              <a:t>(a) T </a:t>
            </a:r>
            <a:r>
              <a:rPr lang="en-US" b="1" dirty="0">
                <a:latin typeface="Arial" panose="020B0604020202020204" pitchFamily="34" charset="0"/>
                <a:cs typeface="Arial" panose="020B0604020202020204" pitchFamily="34" charset="0"/>
              </a:rPr>
              <a:t>		</a:t>
            </a:r>
            <a:r>
              <a:rPr lang="en-US" b="1" dirty="0">
                <a:solidFill>
                  <a:schemeClr val="tx1"/>
                </a:solidFill>
                <a:latin typeface="Arial" panose="020B0604020202020204" pitchFamily="34" charset="0"/>
                <a:cs typeface="Arial" panose="020B0604020202020204" pitchFamily="34" charset="0"/>
              </a:rPr>
              <a:t>(b) S </a:t>
            </a:r>
            <a:r>
              <a:rPr lang="en-US" b="1" dirty="0">
                <a:solidFill>
                  <a:srgbClr val="FF0000"/>
                </a:solidFill>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	(c) P 		(d) Q 		(e) None of these</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21687032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256"/>
        <p:cNvGrpSpPr/>
        <p:nvPr/>
      </p:nvGrpSpPr>
      <p:grpSpPr>
        <a:xfrm>
          <a:off x="0" y="0"/>
          <a:ext cx="0" cy="0"/>
          <a:chOff x="0" y="0"/>
          <a:chExt cx="0" cy="0"/>
        </a:xfrm>
      </p:grpSpPr>
      <p:sp>
        <p:nvSpPr>
          <p:cNvPr id="258" name="Google Shape;258;p40"/>
          <p:cNvSpPr txBox="1">
            <a:spLocks noGrp="1"/>
          </p:cNvSpPr>
          <p:nvPr>
            <p:ph type="body" idx="1"/>
          </p:nvPr>
        </p:nvSpPr>
        <p:spPr>
          <a:xfrm>
            <a:off x="157451" y="689549"/>
            <a:ext cx="11733048" cy="57151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27</a:t>
            </a:r>
            <a:r>
              <a:rPr lang="en-US" b="1" dirty="0">
                <a:latin typeface="Arial" panose="020B0604020202020204" pitchFamily="34" charset="0"/>
                <a:cs typeface="Arial" panose="020B0604020202020204" pitchFamily="34" charset="0"/>
              </a:rPr>
              <a:t>. If the first 6 letters are written in reversed order, then the next 5 letters are written in reversed order and again next 6 letters are written in reversed order then which letter is midway between 7th letter from the left and 12th letter from the right?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G 		(b) T 		(c) H 		(d) U 		(e) None of these</a:t>
            </a:r>
            <a:endParaRPr dirty="0">
              <a:latin typeface="Arial" panose="020B0604020202020204" pitchFamily="34" charset="0"/>
              <a:cs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256"/>
        <p:cNvGrpSpPr/>
        <p:nvPr/>
      </p:nvGrpSpPr>
      <p:grpSpPr>
        <a:xfrm>
          <a:off x="0" y="0"/>
          <a:ext cx="0" cy="0"/>
          <a:chOff x="0" y="0"/>
          <a:chExt cx="0" cy="0"/>
        </a:xfrm>
      </p:grpSpPr>
      <p:sp>
        <p:nvSpPr>
          <p:cNvPr id="258" name="Google Shape;258;p40"/>
          <p:cNvSpPr txBox="1">
            <a:spLocks noGrp="1"/>
          </p:cNvSpPr>
          <p:nvPr>
            <p:ph type="body" idx="1"/>
          </p:nvPr>
        </p:nvSpPr>
        <p:spPr>
          <a:xfrm>
            <a:off x="157451" y="674557"/>
            <a:ext cx="11733048" cy="573013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27</a:t>
            </a:r>
            <a:r>
              <a:rPr lang="en-US" b="1" dirty="0">
                <a:latin typeface="Arial" panose="020B0604020202020204" pitchFamily="34" charset="0"/>
                <a:cs typeface="Arial" panose="020B0604020202020204" pitchFamily="34" charset="0"/>
              </a:rPr>
              <a:t>. If the first 6 letters are written in reversed order, then the next 5 letters are written in reversed order and again next 6 letters are written in reversed order then which letter is midway between 7th letter from the left and 12th letter from the right?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latin typeface="Arial" panose="020B0604020202020204" pitchFamily="34" charset="0"/>
                <a:cs typeface="Arial" panose="020B0604020202020204" pitchFamily="34" charset="0"/>
              </a:rPr>
              <a:t>(a) G </a:t>
            </a:r>
            <a:r>
              <a:rPr lang="en-US" b="1" dirty="0">
                <a:latin typeface="Arial" panose="020B0604020202020204" pitchFamily="34" charset="0"/>
                <a:cs typeface="Arial" panose="020B0604020202020204" pitchFamily="34" charset="0"/>
              </a:rPr>
              <a:t>		(b) T 		(c) H 		(d) U 		(e) None of these</a:t>
            </a: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19749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4" name="Google Shape;264;p41"/>
          <p:cNvSpPr txBox="1">
            <a:spLocks noGrp="1"/>
          </p:cNvSpPr>
          <p:nvPr>
            <p:ph type="body" idx="1"/>
          </p:nvPr>
        </p:nvSpPr>
        <p:spPr>
          <a:xfrm>
            <a:off x="157451" y="629587"/>
            <a:ext cx="11733048" cy="577510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solidFill>
                  <a:schemeClr val="tx1"/>
                </a:solidFill>
                <a:latin typeface="Arial" panose="020B0604020202020204" pitchFamily="34" charset="0"/>
                <a:cs typeface="Arial" panose="020B0604020202020204" pitchFamily="34" charset="0"/>
              </a:rPr>
              <a:t>Direction: Each question is based on the following alphabet series:</a:t>
            </a:r>
            <a:endParaRPr dirty="0">
              <a:solidFill>
                <a:schemeClr val="tx1"/>
              </a:solidFill>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solidFill>
                  <a:schemeClr val="tx1"/>
                </a:solidFill>
                <a:latin typeface="Arial" panose="020B0604020202020204" pitchFamily="34" charset="0"/>
                <a:cs typeface="Arial" panose="020B0604020202020204" pitchFamily="34" charset="0"/>
              </a:rPr>
              <a:t>			A B C D E F G H I J K L M N O P Q R S T U V W X Y Z</a:t>
            </a:r>
            <a:endParaRPr b="1" dirty="0">
              <a:solidFill>
                <a:schemeClr val="tx1"/>
              </a:solidFill>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solidFill>
                  <a:schemeClr val="tx1"/>
                </a:solidFill>
                <a:latin typeface="Arial" panose="020B0604020202020204" pitchFamily="34" charset="0"/>
                <a:ea typeface="Arial Black"/>
                <a:cs typeface="Arial" panose="020B0604020202020204" pitchFamily="34" charset="0"/>
                <a:sym typeface="Arial Black"/>
              </a:rPr>
              <a:t>Q 28</a:t>
            </a:r>
            <a:r>
              <a:rPr lang="en-US" b="1" dirty="0">
                <a:solidFill>
                  <a:schemeClr val="tx1"/>
                </a:solidFill>
                <a:latin typeface="Arial" panose="020B0604020202020204" pitchFamily="34" charset="0"/>
                <a:cs typeface="Arial" panose="020B0604020202020204" pitchFamily="34" charset="0"/>
              </a:rPr>
              <a:t>. If the first 5 letters are fixed next 12 letter written in reversed order and remaining letters are also fixed. Then how many letters are at the same place when its written in alphabetical order. </a:t>
            </a:r>
            <a:endParaRPr dirty="0">
              <a:solidFill>
                <a:schemeClr val="tx1"/>
              </a:solidFill>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solidFill>
                  <a:schemeClr val="tx1"/>
                </a:solidFill>
                <a:latin typeface="Arial" panose="020B0604020202020204" pitchFamily="34" charset="0"/>
                <a:cs typeface="Arial" panose="020B0604020202020204" pitchFamily="34" charset="0"/>
              </a:rPr>
              <a:t>(a) 5 		(b) 7 		(c) 6 		(d) 8 		(e) None of these</a:t>
            </a:r>
            <a:r>
              <a:rPr lang="en-US" b="1" dirty="0">
                <a:solidFill>
                  <a:schemeClr val="tx1"/>
                </a:solidFill>
                <a:latin typeface="Arial" panose="020B0604020202020204" pitchFamily="34" charset="0"/>
                <a:ea typeface="Arial Black"/>
                <a:cs typeface="Arial" panose="020B0604020202020204" pitchFamily="34" charset="0"/>
                <a:sym typeface="Arial Black"/>
              </a:rPr>
              <a:t> </a:t>
            </a:r>
            <a:endParaRPr b="1" dirty="0">
              <a:solidFill>
                <a:schemeClr val="tx1"/>
              </a:solidFill>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4" name="Google Shape;264;p41"/>
          <p:cNvSpPr txBox="1">
            <a:spLocks noGrp="1"/>
          </p:cNvSpPr>
          <p:nvPr>
            <p:ph type="body" idx="1"/>
          </p:nvPr>
        </p:nvSpPr>
        <p:spPr>
          <a:xfrm>
            <a:off x="157451" y="734519"/>
            <a:ext cx="11733048" cy="567017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28</a:t>
            </a:r>
            <a:r>
              <a:rPr lang="en-US" b="1" dirty="0">
                <a:latin typeface="Arial" panose="020B0604020202020204" pitchFamily="34" charset="0"/>
                <a:cs typeface="Arial" panose="020B0604020202020204" pitchFamily="34" charset="0"/>
              </a:rPr>
              <a:t>. If the first 5 letters are fixed next 12 letter written in reversed order and remaining letters are also fixed. Then how many letters are at the same place when its written in alphabetical order.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5 		(b) 7 		</a:t>
            </a:r>
            <a:r>
              <a:rPr lang="en-US" b="1" dirty="0">
                <a:solidFill>
                  <a:schemeClr val="tx1"/>
                </a:solidFill>
                <a:latin typeface="Arial" panose="020B0604020202020204" pitchFamily="34" charset="0"/>
                <a:cs typeface="Arial" panose="020B0604020202020204" pitchFamily="34" charset="0"/>
              </a:rPr>
              <a:t>(c) 6 </a:t>
            </a:r>
            <a:r>
              <a:rPr lang="en-US" b="1" dirty="0">
                <a:latin typeface="Arial" panose="020B0604020202020204" pitchFamily="34" charset="0"/>
                <a:cs typeface="Arial" panose="020B0604020202020204" pitchFamily="34" charset="0"/>
              </a:rPr>
              <a:t>		(d) 8 		</a:t>
            </a:r>
            <a:r>
              <a:rPr lang="en-US" b="1" dirty="0">
                <a:solidFill>
                  <a:srgbClr val="FF0000"/>
                </a:solidFill>
                <a:latin typeface="Arial" panose="020B0604020202020204" pitchFamily="34" charset="0"/>
                <a:cs typeface="Arial" panose="020B0604020202020204" pitchFamily="34" charset="0"/>
              </a:rPr>
              <a:t>(e) None of these</a:t>
            </a:r>
            <a:r>
              <a:rPr lang="en-US" b="1" dirty="0">
                <a:solidFill>
                  <a:srgbClr val="FF0000"/>
                </a:solidFill>
                <a:latin typeface="Arial" panose="020B0604020202020204" pitchFamily="34" charset="0"/>
                <a:ea typeface="Arial Black"/>
                <a:cs typeface="Arial" panose="020B0604020202020204" pitchFamily="34" charset="0"/>
                <a:sym typeface="Arial Black"/>
              </a:rPr>
              <a:t> </a:t>
            </a:r>
            <a:endParaRPr b="1" dirty="0">
              <a:solidFill>
                <a:srgbClr val="FF0000"/>
              </a:solidFill>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3385274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8" name="Google Shape;108;p15"/>
          <p:cNvSpPr txBox="1">
            <a:spLocks noGrp="1"/>
          </p:cNvSpPr>
          <p:nvPr>
            <p:ph type="body" idx="1"/>
          </p:nvPr>
        </p:nvSpPr>
        <p:spPr>
          <a:xfrm>
            <a:off x="157451" y="749509"/>
            <a:ext cx="11733048" cy="565518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dirty="0"/>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a:t>
            </a:r>
            <a:r>
              <a:rPr lang="en-US" b="1" dirty="0">
                <a:latin typeface="Arial" panose="020B0604020202020204" pitchFamily="34" charset="0"/>
                <a:cs typeface="Arial" panose="020B0604020202020204" pitchFamily="34" charset="0"/>
              </a:rPr>
              <a:t>2. Which letter is 6th to the right of twelfth letter from the right end ?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T 		(b) U 		(c) F 		(d) R 		(e) None of these</a:t>
            </a:r>
            <a:endParaRPr dirty="0">
              <a:latin typeface="Arial" panose="020B0604020202020204" pitchFamily="34" charset="0"/>
              <a:cs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70" name="Google Shape;270;p42"/>
          <p:cNvSpPr txBox="1">
            <a:spLocks noGrp="1"/>
          </p:cNvSpPr>
          <p:nvPr>
            <p:ph type="body" idx="1"/>
          </p:nvPr>
        </p:nvSpPr>
        <p:spPr>
          <a:xfrm>
            <a:off x="157451" y="689549"/>
            <a:ext cx="11733048" cy="57151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29</a:t>
            </a:r>
            <a:r>
              <a:rPr lang="en-US" b="1" dirty="0">
                <a:latin typeface="Arial" panose="020B0604020202020204" pitchFamily="34" charset="0"/>
                <a:cs typeface="Arial" panose="020B0604020202020204" pitchFamily="34" charset="0"/>
              </a:rPr>
              <a:t>. If the first ten letters of the given alphabet are written in the reversed </a:t>
            </a:r>
            <a:r>
              <a:rPr lang="en-US" b="1" dirty="0" err="1">
                <a:latin typeface="Arial" panose="020B0604020202020204" pitchFamily="34" charset="0"/>
                <a:cs typeface="Arial" panose="020B0604020202020204" pitchFamily="34" charset="0"/>
              </a:rPr>
              <a:t>oder</a:t>
            </a:r>
            <a:r>
              <a:rPr lang="en-US" b="1" dirty="0">
                <a:latin typeface="Arial" panose="020B0604020202020204" pitchFamily="34" charset="0"/>
                <a:cs typeface="Arial" panose="020B0604020202020204" pitchFamily="34" charset="0"/>
              </a:rPr>
              <a:t>. Which of the following letters will be the seventh to the left of the twelfth letter from the right end.</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(b) I 		(c) H 		(d) C 		(e) None of these</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70" name="Google Shape;270;p42"/>
          <p:cNvSpPr txBox="1">
            <a:spLocks noGrp="1"/>
          </p:cNvSpPr>
          <p:nvPr>
            <p:ph type="body" idx="1"/>
          </p:nvPr>
        </p:nvSpPr>
        <p:spPr>
          <a:xfrm>
            <a:off x="157451" y="659567"/>
            <a:ext cx="11733048" cy="574512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29</a:t>
            </a:r>
            <a:r>
              <a:rPr lang="en-US" b="1" dirty="0">
                <a:latin typeface="Arial" panose="020B0604020202020204" pitchFamily="34" charset="0"/>
                <a:cs typeface="Arial" panose="020B0604020202020204" pitchFamily="34" charset="0"/>
              </a:rPr>
              <a:t>. If the first ten letters of the given alphabet are written in the reversed </a:t>
            </a:r>
            <a:r>
              <a:rPr lang="en-US" b="1" dirty="0" err="1">
                <a:latin typeface="Arial" panose="020B0604020202020204" pitchFamily="34" charset="0"/>
                <a:cs typeface="Arial" panose="020B0604020202020204" pitchFamily="34" charset="0"/>
              </a:rPr>
              <a:t>oder</a:t>
            </a:r>
            <a:r>
              <a:rPr lang="en-US" b="1" dirty="0">
                <a:latin typeface="Arial" panose="020B0604020202020204" pitchFamily="34" charset="0"/>
                <a:cs typeface="Arial" panose="020B0604020202020204" pitchFamily="34" charset="0"/>
              </a:rPr>
              <a:t>. Which of the following letters will be the seventh to the left of the twelfth letter from the right end.</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(b) I 		(c) H 		</a:t>
            </a:r>
            <a:r>
              <a:rPr lang="en-US" b="1" dirty="0">
                <a:solidFill>
                  <a:srgbClr val="FF0000"/>
                </a:solidFill>
                <a:latin typeface="Arial" panose="020B0604020202020204" pitchFamily="34" charset="0"/>
                <a:cs typeface="Arial" panose="020B0604020202020204" pitchFamily="34" charset="0"/>
              </a:rPr>
              <a:t>(d) C </a:t>
            </a:r>
            <a:r>
              <a:rPr lang="en-US" b="1" dirty="0">
                <a:latin typeface="Arial" panose="020B0604020202020204" pitchFamily="34" charset="0"/>
                <a:cs typeface="Arial" panose="020B0604020202020204" pitchFamily="34" charset="0"/>
              </a:rPr>
              <a:t>		(e) None of these</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23593263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274"/>
        <p:cNvGrpSpPr/>
        <p:nvPr/>
      </p:nvGrpSpPr>
      <p:grpSpPr>
        <a:xfrm>
          <a:off x="0" y="0"/>
          <a:ext cx="0" cy="0"/>
          <a:chOff x="0" y="0"/>
          <a:chExt cx="0" cy="0"/>
        </a:xfrm>
      </p:grpSpPr>
      <p:sp>
        <p:nvSpPr>
          <p:cNvPr id="276" name="Google Shape;276;p43"/>
          <p:cNvSpPr txBox="1">
            <a:spLocks noGrp="1"/>
          </p:cNvSpPr>
          <p:nvPr>
            <p:ph type="body" idx="1"/>
          </p:nvPr>
        </p:nvSpPr>
        <p:spPr>
          <a:xfrm>
            <a:off x="157451" y="674557"/>
            <a:ext cx="11733048" cy="573013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30</a:t>
            </a:r>
            <a:r>
              <a:rPr lang="en-US" b="1" dirty="0">
                <a:latin typeface="Arial" panose="020B0604020202020204" pitchFamily="34" charset="0"/>
                <a:cs typeface="Arial" panose="020B0604020202020204" pitchFamily="34" charset="0"/>
              </a:rPr>
              <a:t>. If every alternate letter, starting with A, is removed from the alphabet, which letter among the remaining letters would be the third to the right of the fifth letter from the right?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X 		(b) V 		(c) L 		(d) J 		(e) None of these</a:t>
            </a:r>
            <a:r>
              <a:rPr lang="en-US" b="1" dirty="0">
                <a:latin typeface="Arial" panose="020B0604020202020204" pitchFamily="34" charset="0"/>
                <a:ea typeface="Arial Black"/>
                <a:cs typeface="Arial" panose="020B0604020202020204" pitchFamily="34" charset="0"/>
                <a:sym typeface="Arial Black"/>
              </a:rPr>
              <a:t> </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274"/>
        <p:cNvGrpSpPr/>
        <p:nvPr/>
      </p:nvGrpSpPr>
      <p:grpSpPr>
        <a:xfrm>
          <a:off x="0" y="0"/>
          <a:ext cx="0" cy="0"/>
          <a:chOff x="0" y="0"/>
          <a:chExt cx="0" cy="0"/>
        </a:xfrm>
      </p:grpSpPr>
      <p:sp>
        <p:nvSpPr>
          <p:cNvPr id="276" name="Google Shape;276;p43"/>
          <p:cNvSpPr txBox="1">
            <a:spLocks noGrp="1"/>
          </p:cNvSpPr>
          <p:nvPr>
            <p:ph type="body" idx="1"/>
          </p:nvPr>
        </p:nvSpPr>
        <p:spPr>
          <a:xfrm>
            <a:off x="157451" y="689549"/>
            <a:ext cx="11733048" cy="57151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30</a:t>
            </a:r>
            <a:r>
              <a:rPr lang="en-US" b="1" dirty="0">
                <a:latin typeface="Arial" panose="020B0604020202020204" pitchFamily="34" charset="0"/>
                <a:cs typeface="Arial" panose="020B0604020202020204" pitchFamily="34" charset="0"/>
              </a:rPr>
              <a:t>. If every alternate letter, starting with A, is removed from the alphabet, which letter among the remaining letters would be the third to the right of the fifth letter from the right?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latin typeface="Arial" panose="020B0604020202020204" pitchFamily="34" charset="0"/>
                <a:cs typeface="Arial" panose="020B0604020202020204" pitchFamily="34" charset="0"/>
              </a:rPr>
              <a:t>(a) X </a:t>
            </a:r>
            <a:r>
              <a:rPr lang="en-US" b="1" dirty="0">
                <a:latin typeface="Arial" panose="020B0604020202020204" pitchFamily="34" charset="0"/>
                <a:cs typeface="Arial" panose="020B0604020202020204" pitchFamily="34" charset="0"/>
              </a:rPr>
              <a:t>		(b) V 		(c) L 		(d) J 		(e) None of these</a:t>
            </a:r>
            <a:r>
              <a:rPr lang="en-US" b="1" dirty="0">
                <a:latin typeface="Arial" panose="020B0604020202020204" pitchFamily="34" charset="0"/>
                <a:ea typeface="Arial Black"/>
                <a:cs typeface="Arial" panose="020B0604020202020204" pitchFamily="34" charset="0"/>
                <a:sym typeface="Arial Black"/>
              </a:rPr>
              <a:t> </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36520971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2" name="Google Shape;102;p14"/>
          <p:cNvSpPr txBox="1">
            <a:spLocks noGrp="1"/>
          </p:cNvSpPr>
          <p:nvPr>
            <p:ph type="body" idx="1"/>
          </p:nvPr>
        </p:nvSpPr>
        <p:spPr>
          <a:xfrm>
            <a:off x="1297320" y="2613406"/>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sz="4800" b="1" dirty="0">
                <a:solidFill>
                  <a:srgbClr val="FF0000"/>
                </a:solidFill>
                <a:latin typeface="Arial Black"/>
                <a:ea typeface="Arial Black"/>
                <a:cs typeface="Arial Black"/>
                <a:sym typeface="Arial Black"/>
              </a:rPr>
              <a:t>			  </a:t>
            </a:r>
            <a:r>
              <a:rPr lang="en-US" sz="5400" b="1" dirty="0">
                <a:solidFill>
                  <a:srgbClr val="FF0000"/>
                </a:solidFill>
                <a:latin typeface="Arial Black"/>
                <a:ea typeface="Arial Black"/>
                <a:cs typeface="Arial Black"/>
                <a:sym typeface="Arial Black"/>
              </a:rPr>
              <a:t>THANK YOU</a:t>
            </a:r>
            <a:endParaRPr sz="5400" dirty="0">
              <a:solidFill>
                <a:srgbClr val="FF0000"/>
              </a:solidFill>
            </a:endParaRPr>
          </a:p>
        </p:txBody>
      </p:sp>
    </p:spTree>
    <p:extLst>
      <p:ext uri="{BB962C8B-B14F-4D97-AF65-F5344CB8AC3E}">
        <p14:creationId xmlns:p14="http://schemas.microsoft.com/office/powerpoint/2010/main" val="4106451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8" name="Google Shape;108;p15"/>
          <p:cNvSpPr txBox="1">
            <a:spLocks noGrp="1"/>
          </p:cNvSpPr>
          <p:nvPr>
            <p:ph type="body" idx="1"/>
          </p:nvPr>
        </p:nvSpPr>
        <p:spPr>
          <a:xfrm>
            <a:off x="157451" y="749509"/>
            <a:ext cx="11733048" cy="565518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dirty="0"/>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a:t>
            </a:r>
            <a:r>
              <a:rPr lang="en-US" b="1" dirty="0">
                <a:latin typeface="Arial" panose="020B0604020202020204" pitchFamily="34" charset="0"/>
                <a:cs typeface="Arial" panose="020B0604020202020204" pitchFamily="34" charset="0"/>
              </a:rPr>
              <a:t>2. Which letter is 6th to the right of twelfth letter from the right end ?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T 		</a:t>
            </a:r>
            <a:r>
              <a:rPr lang="en-US" b="1" dirty="0">
                <a:solidFill>
                  <a:srgbClr val="FF0000"/>
                </a:solidFill>
                <a:latin typeface="Arial" panose="020B0604020202020204" pitchFamily="34" charset="0"/>
                <a:cs typeface="Arial" panose="020B0604020202020204" pitchFamily="34" charset="0"/>
              </a:rPr>
              <a:t>(b) U </a:t>
            </a:r>
            <a:r>
              <a:rPr lang="en-US" b="1" dirty="0">
                <a:latin typeface="Arial" panose="020B0604020202020204" pitchFamily="34" charset="0"/>
                <a:cs typeface="Arial" panose="020B0604020202020204" pitchFamily="34" charset="0"/>
              </a:rPr>
              <a:t>		(c) F 		(d) R 		(e) None of these</a:t>
            </a: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4090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4" name="Google Shape;114;p16"/>
          <p:cNvSpPr txBox="1">
            <a:spLocks noGrp="1"/>
          </p:cNvSpPr>
          <p:nvPr>
            <p:ph type="body" idx="1"/>
          </p:nvPr>
        </p:nvSpPr>
        <p:spPr>
          <a:xfrm>
            <a:off x="157451" y="749509"/>
            <a:ext cx="11733048" cy="565518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dirty="0"/>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a:t>
            </a:r>
            <a:r>
              <a:rPr lang="en-US" b="1" dirty="0">
                <a:latin typeface="Arial" panose="020B0604020202020204" pitchFamily="34" charset="0"/>
                <a:cs typeface="Arial" panose="020B0604020202020204" pitchFamily="34" charset="0"/>
              </a:rPr>
              <a:t>3. Which letter is Seventh to the right of thirteenth letter from the left end ? (a) U 	(b) G 		(c) T 		(d) V 		(e) None of these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4" name="Google Shape;114;p16"/>
          <p:cNvSpPr txBox="1">
            <a:spLocks noGrp="1"/>
          </p:cNvSpPr>
          <p:nvPr>
            <p:ph type="body" idx="1"/>
          </p:nvPr>
        </p:nvSpPr>
        <p:spPr>
          <a:xfrm>
            <a:off x="157451" y="749509"/>
            <a:ext cx="11733048" cy="565518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ALPHABET TEST</a:t>
            </a:r>
            <a:endParaRPr dirty="0"/>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Direction: Each question is based on the following alphabet series</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		       	A B C D E F G H I J K L M N O P Q R S T U V W X Y Z</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a:t>
            </a:r>
            <a:r>
              <a:rPr lang="en-US" b="1" dirty="0">
                <a:latin typeface="Arial" panose="020B0604020202020204" pitchFamily="34" charset="0"/>
                <a:cs typeface="Arial" panose="020B0604020202020204" pitchFamily="34" charset="0"/>
              </a:rPr>
              <a:t>3. Which letter is Seventh to the right of thirteenth letter from the left end ? (a) U 	(b) G 		</a:t>
            </a:r>
            <a:r>
              <a:rPr lang="en-US" b="1" dirty="0">
                <a:solidFill>
                  <a:srgbClr val="FF0000"/>
                </a:solidFill>
                <a:latin typeface="Arial" panose="020B0604020202020204" pitchFamily="34" charset="0"/>
                <a:cs typeface="Arial" panose="020B0604020202020204" pitchFamily="34" charset="0"/>
              </a:rPr>
              <a:t>(c) T </a:t>
            </a:r>
            <a:r>
              <a:rPr lang="en-US" b="1" dirty="0">
                <a:latin typeface="Arial" panose="020B0604020202020204" pitchFamily="34" charset="0"/>
                <a:cs typeface="Arial" panose="020B0604020202020204" pitchFamily="34" charset="0"/>
              </a:rPr>
              <a:t>		(d) V 		(e) None of these </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355496452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6243</Words>
  <Application>Microsoft Office PowerPoint</Application>
  <PresentationFormat>Widescreen</PresentationFormat>
  <Paragraphs>439</Paragraphs>
  <Slides>64</Slides>
  <Notes>64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Calibri</vt:lpstr>
      <vt:lpstr>Arial Black</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REASONING</dc:title>
  <cp:lastModifiedBy>DELL</cp:lastModifiedBy>
  <cp:revision>10</cp:revision>
  <dcterms:modified xsi:type="dcterms:W3CDTF">2024-02-21T08:23:28Z</dcterms:modified>
</cp:coreProperties>
</file>