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Lst>
  <p:sldSz cy="6858000" cx="12192000"/>
  <p:notesSz cx="6858000" cy="9144000"/>
  <p:embeddedFontLst>
    <p:embeddedFont>
      <p:font typeface="Arial Black"/>
      <p:regular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88" roundtripDataSignature="AMtx7mjVFr7RyNfOUlMjp4aexl0M1a92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slide" Target="slides/slide79.xml"/><Relationship Id="rId83" Type="http://schemas.openxmlformats.org/officeDocument/2006/relationships/slide" Target="slides/slide78.xml"/><Relationship Id="rId42" Type="http://schemas.openxmlformats.org/officeDocument/2006/relationships/slide" Target="slides/slide37.xml"/><Relationship Id="rId86" Type="http://schemas.openxmlformats.org/officeDocument/2006/relationships/slide" Target="slides/slide81.xml"/><Relationship Id="rId41" Type="http://schemas.openxmlformats.org/officeDocument/2006/relationships/slide" Target="slides/slide36.xml"/><Relationship Id="rId85" Type="http://schemas.openxmlformats.org/officeDocument/2006/relationships/slide" Target="slides/slide80.xml"/><Relationship Id="rId44" Type="http://schemas.openxmlformats.org/officeDocument/2006/relationships/slide" Target="slides/slide39.xml"/><Relationship Id="rId88" Type="http://customschemas.google.com/relationships/presentationmetadata" Target="metadata"/><Relationship Id="rId43" Type="http://schemas.openxmlformats.org/officeDocument/2006/relationships/slide" Target="slides/slide38.xml"/><Relationship Id="rId87" Type="http://schemas.openxmlformats.org/officeDocument/2006/relationships/font" Target="fonts/ArialBlack-regular.fntdata"/><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3" name="Google Shape;17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5" name="Google Shape;215;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5" name="Google Shape;24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1" name="Google Shape;251;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7" name="Google Shape;25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3" name="Google Shape;263;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9" name="Google Shape;26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5" name="Google Shape;30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1" name="Google Shape;311;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3" name="Google Shape;323;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9" name="Google Shape;32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5" name="Google Shape;335;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1" name="Google Shape;34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7" name="Google Shape;347;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3" name="Google Shape;353;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9" name="Google Shape;359;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5" name="Google Shape;36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1" name="Google Shape;371;p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7" name="Google Shape;37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3" name="Google Shape;383;p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9" name="Google Shape;38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5" name="Google Shape;395;p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1" name="Google Shape;40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7" name="Google Shape;407;p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3" name="Google Shape;41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9" name="Google Shape;419;p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5" name="Google Shape;425;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1" name="Google Shape;431;p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7" name="Google Shape;43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3" name="Google Shape;443;p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9" name="Google Shape;449;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5" name="Google Shape;455;p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1" name="Google Shape;461;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67" name="Google Shape;467;p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3" name="Google Shape;47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79" name="Google Shape;479;p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5" name="Google Shape;485;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1" name="Google Shape;491;p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7" name="Google Shape;497;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3" name="Google Shape;503;p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09" name="Google Shape;509;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5" name="Google Shape;515;p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1" name="Google Shape;521;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7" name="Google Shape;527;p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3" name="Google Shape;533;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9" name="Google Shape;539;p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5" name="Google Shape;545;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1" name="Google Shape;551;p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7" name="Google Shape;557;p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3" name="Google Shape;563;p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f70943e388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8" name="Google Shape;568;g1f70943e38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3" name="Google Shape;573;p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1" name="Shape 11"/>
        <p:cNvGrpSpPr/>
        <p:nvPr/>
      </p:nvGrpSpPr>
      <p:grpSpPr>
        <a:xfrm>
          <a:off x="0" y="0"/>
          <a:ext cx="0" cy="0"/>
          <a:chOff x="0" y="0"/>
          <a:chExt cx="0" cy="0"/>
        </a:xfrm>
      </p:grpSpPr>
      <p:sp>
        <p:nvSpPr>
          <p:cNvPr id="12" name="Google Shape;12;p39"/>
          <p:cNvSpPr/>
          <p:nvPr/>
        </p:nvSpPr>
        <p:spPr>
          <a:xfrm>
            <a:off x="4005792" y="1338792"/>
            <a:ext cx="4180416" cy="4180416"/>
          </a:xfrm>
          <a:prstGeom prst="rect">
            <a:avLst/>
          </a:prstGeom>
          <a:blipFill rotWithShape="1">
            <a:blip r:embed="rId2">
              <a:alphaModFix amt="10000"/>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 name="Google Shape;13;p39"/>
          <p:cNvSpPr/>
          <p:nvPr/>
        </p:nvSpPr>
        <p:spPr>
          <a:xfrm flipH="1" rot="10800000">
            <a:off x="5191124" y="6439955"/>
            <a:ext cx="6997050" cy="420957"/>
          </a:xfrm>
          <a:custGeom>
            <a:rect b="b" l="l" r="r" t="t"/>
            <a:pathLst>
              <a:path extrusionOk="0" h="474402" w="699705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 name="Google Shape;14;p39"/>
          <p:cNvSpPr/>
          <p:nvPr/>
        </p:nvSpPr>
        <p:spPr>
          <a:xfrm>
            <a:off x="1" y="6439956"/>
            <a:ext cx="5490211" cy="418044"/>
          </a:xfrm>
          <a:custGeom>
            <a:rect b="b" l="l" r="r" t="t"/>
            <a:pathLst>
              <a:path extrusionOk="0" h="473605" w="5490211">
                <a:moveTo>
                  <a:pt x="0" y="0"/>
                </a:moveTo>
                <a:lnTo>
                  <a:pt x="5490211" y="0"/>
                </a:lnTo>
                <a:lnTo>
                  <a:pt x="5215520" y="473605"/>
                </a:lnTo>
                <a:lnTo>
                  <a:pt x="0" y="473605"/>
                </a:lnTo>
                <a:close/>
              </a:path>
            </a:pathLst>
          </a:custGeom>
          <a:solidFill>
            <a:srgbClr val="FE64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 name="Google Shape;15;p39"/>
          <p:cNvSpPr/>
          <p:nvPr/>
        </p:nvSpPr>
        <p:spPr>
          <a:xfrm>
            <a:off x="0" y="0"/>
            <a:ext cx="12192000" cy="1016000"/>
          </a:xfrm>
          <a:prstGeom prst="rect">
            <a:avLst/>
          </a:prstGeom>
          <a:gradFill>
            <a:gsLst>
              <a:gs pos="0">
                <a:srgbClr val="FE6400"/>
              </a:gs>
              <a:gs pos="100000">
                <a:srgbClr val="108EFC"/>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 name="Google Shape;16;p39"/>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3600"/>
              <a:buFont typeface="Arial"/>
              <a:buNone/>
              <a:defRPr b="1" sz="36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9"/>
          <p:cNvSpPr txBox="1"/>
          <p:nvPr/>
        </p:nvSpPr>
        <p:spPr>
          <a:xfrm>
            <a:off x="355600" y="5683515"/>
            <a:ext cx="11582400"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888888"/>
              </a:solidFill>
              <a:latin typeface="Calibri"/>
              <a:ea typeface="Calibri"/>
              <a:cs typeface="Calibri"/>
              <a:sym typeface="Calibri"/>
            </a:endParaRPr>
          </a:p>
        </p:txBody>
      </p:sp>
      <p:sp>
        <p:nvSpPr>
          <p:cNvPr id="18" name="Google Shape;18;p39"/>
          <p:cNvSpPr txBox="1"/>
          <p:nvPr/>
        </p:nvSpPr>
        <p:spPr>
          <a:xfrm>
            <a:off x="1118954" y="6464312"/>
            <a:ext cx="339490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  Classes by Anuj Sir </a:t>
            </a:r>
            <a:endParaRPr b="0" i="0" sz="1400" u="none" cap="none" strike="noStrike">
              <a:solidFill>
                <a:srgbClr val="000000"/>
              </a:solidFill>
              <a:latin typeface="Arial"/>
              <a:ea typeface="Arial"/>
              <a:cs typeface="Arial"/>
              <a:sym typeface="Arial"/>
            </a:endParaRPr>
          </a:p>
        </p:txBody>
      </p:sp>
      <p:sp>
        <p:nvSpPr>
          <p:cNvPr id="19" name="Google Shape;19;p39"/>
          <p:cNvSpPr txBox="1"/>
          <p:nvPr/>
        </p:nvSpPr>
        <p:spPr>
          <a:xfrm>
            <a:off x="6252259" y="6464312"/>
            <a:ext cx="563494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a:ea typeface="Arial"/>
                <a:cs typeface="Arial"/>
                <a:sym typeface="Arial"/>
              </a:rPr>
              <a:t>For more tutorials Visit now www.testurprep.com</a:t>
            </a:r>
            <a:endParaRPr b="0" i="0" sz="1400" u="none" cap="none" strike="noStrike">
              <a:solidFill>
                <a:srgbClr val="000000"/>
              </a:solidFill>
              <a:latin typeface="Arial"/>
              <a:ea typeface="Arial"/>
              <a:cs typeface="Arial"/>
              <a:sym typeface="Arial"/>
            </a:endParaRPr>
          </a:p>
        </p:txBody>
      </p:sp>
      <p:sp>
        <p:nvSpPr>
          <p:cNvPr id="20" name="Google Shape;20;p39"/>
          <p:cNvSpPr/>
          <p:nvPr/>
        </p:nvSpPr>
        <p:spPr>
          <a:xfrm>
            <a:off x="158099" y="144860"/>
            <a:ext cx="727726" cy="727726"/>
          </a:xfrm>
          <a:prstGeom prst="ellipse">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 name="Google Shape;21;p39"/>
          <p:cNvSpPr/>
          <p:nvPr/>
        </p:nvSpPr>
        <p:spPr>
          <a:xfrm>
            <a:off x="11311874" y="144860"/>
            <a:ext cx="727726" cy="727726"/>
          </a:xfrm>
          <a:prstGeom prst="ellipse">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 name="Google Shape;22;p39"/>
          <p:cNvSpPr txBox="1"/>
          <p:nvPr>
            <p:ph idx="1" type="body"/>
          </p:nvPr>
        </p:nvSpPr>
        <p:spPr>
          <a:xfrm>
            <a:off x="254000" y="1199620"/>
            <a:ext cx="11684000" cy="499163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77" name="Shape 77"/>
        <p:cNvGrpSpPr/>
        <p:nvPr/>
      </p:nvGrpSpPr>
      <p:grpSpPr>
        <a:xfrm>
          <a:off x="0" y="0"/>
          <a:ext cx="0" cy="0"/>
          <a:chOff x="0" y="0"/>
          <a:chExt cx="0" cy="0"/>
        </a:xfrm>
      </p:grpSpPr>
      <p:sp>
        <p:nvSpPr>
          <p:cNvPr id="78" name="Google Shape;78;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3" name="Shape 83"/>
        <p:cNvGrpSpPr/>
        <p:nvPr/>
      </p:nvGrpSpPr>
      <p:grpSpPr>
        <a:xfrm>
          <a:off x="0" y="0"/>
          <a:ext cx="0" cy="0"/>
          <a:chOff x="0" y="0"/>
          <a:chExt cx="0" cy="0"/>
        </a:xfrm>
      </p:grpSpPr>
      <p:sp>
        <p:nvSpPr>
          <p:cNvPr id="84" name="Google Shape;84;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3" name="Shape 23"/>
        <p:cNvGrpSpPr/>
        <p:nvPr/>
      </p:nvGrpSpPr>
      <p:grpSpPr>
        <a:xfrm>
          <a:off x="0" y="0"/>
          <a:ext cx="0" cy="0"/>
          <a:chOff x="0" y="0"/>
          <a:chExt cx="0" cy="0"/>
        </a:xfrm>
      </p:grpSpPr>
      <p:sp>
        <p:nvSpPr>
          <p:cNvPr id="24" name="Google Shape;24;p4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6" name="Google Shape;26;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showMasterSp="0">
  <p:cSld name="1_Title and Content">
    <p:spTree>
      <p:nvGrpSpPr>
        <p:cNvPr id="29" name="Shape 29"/>
        <p:cNvGrpSpPr/>
        <p:nvPr/>
      </p:nvGrpSpPr>
      <p:grpSpPr>
        <a:xfrm>
          <a:off x="0" y="0"/>
          <a:ext cx="0" cy="0"/>
          <a:chOff x="0" y="0"/>
          <a:chExt cx="0" cy="0"/>
        </a:xfrm>
      </p:grpSpPr>
      <p:sp>
        <p:nvSpPr>
          <p:cNvPr id="30" name="Google Shape;30;p41"/>
          <p:cNvSpPr txBox="1"/>
          <p:nvPr>
            <p:ph type="title"/>
          </p:nvPr>
        </p:nvSpPr>
        <p:spPr>
          <a:xfrm>
            <a:off x="304800" y="270933"/>
            <a:ext cx="11582400" cy="74506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600"/>
              <a:buFont typeface="Arial"/>
              <a:buNone/>
              <a:defRPr b="1" sz="3600">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1"/>
          <p:cNvSpPr txBox="1"/>
          <p:nvPr>
            <p:ph idx="1" type="body"/>
          </p:nvPr>
        </p:nvSpPr>
        <p:spPr>
          <a:xfrm>
            <a:off x="304800" y="1185333"/>
            <a:ext cx="11582400" cy="499163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latin typeface="Arial"/>
                <a:ea typeface="Arial"/>
                <a:cs typeface="Arial"/>
                <a:sym typeface="Arial"/>
              </a:defRPr>
            </a:lvl1pPr>
            <a:lvl2pPr indent="-381000" lvl="1" marL="914400" algn="l">
              <a:lnSpc>
                <a:spcPct val="90000"/>
              </a:lnSpc>
              <a:spcBef>
                <a:spcPts val="500"/>
              </a:spcBef>
              <a:spcAft>
                <a:spcPts val="0"/>
              </a:spcAft>
              <a:buClr>
                <a:schemeClr val="dk1"/>
              </a:buClr>
              <a:buSzPts val="2400"/>
              <a:buChar char="•"/>
              <a:defRPr>
                <a:latin typeface="Arial"/>
                <a:ea typeface="Arial"/>
                <a:cs typeface="Arial"/>
                <a:sym typeface="Arial"/>
              </a:defRPr>
            </a:lvl2pPr>
            <a:lvl3pPr indent="-355600" lvl="2" marL="1371600" algn="l">
              <a:lnSpc>
                <a:spcPct val="90000"/>
              </a:lnSpc>
              <a:spcBef>
                <a:spcPts val="500"/>
              </a:spcBef>
              <a:spcAft>
                <a:spcPts val="0"/>
              </a:spcAft>
              <a:buClr>
                <a:schemeClr val="dk1"/>
              </a:buClr>
              <a:buSzPts val="2000"/>
              <a:buChar char="•"/>
              <a:defRPr>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1"/>
          <p:cNvSpPr txBox="1"/>
          <p:nvPr>
            <p:ph idx="10" type="dt"/>
          </p:nvPr>
        </p:nvSpPr>
        <p:spPr>
          <a:xfrm>
            <a:off x="304800" y="6380692"/>
            <a:ext cx="3276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41"/>
          <p:cNvSpPr txBox="1"/>
          <p:nvPr>
            <p:ph idx="11" type="ftr"/>
          </p:nvPr>
        </p:nvSpPr>
        <p:spPr>
          <a:xfrm>
            <a:off x="4038600" y="6380691"/>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1"/>
          <p:cNvSpPr txBox="1"/>
          <p:nvPr>
            <p:ph idx="12" type="sldNum"/>
          </p:nvPr>
        </p:nvSpPr>
        <p:spPr>
          <a:xfrm>
            <a:off x="8610599" y="6356350"/>
            <a:ext cx="32765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41"/>
          <p:cNvSpPr/>
          <p:nvPr/>
        </p:nvSpPr>
        <p:spPr>
          <a:xfrm>
            <a:off x="3706812" y="981604"/>
            <a:ext cx="4879976" cy="4879976"/>
          </a:xfrm>
          <a:prstGeom prst="rect">
            <a:avLst/>
          </a:prstGeom>
          <a:blipFill rotWithShape="1">
            <a:blip r:embed="rId2">
              <a:alphaModFix amt="32000"/>
            </a:blip>
            <a:stretch>
              <a:fillRect b="0" l="0" r="0" t="0"/>
            </a:stretch>
          </a:blip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6" name="Shape 36"/>
        <p:cNvGrpSpPr/>
        <p:nvPr/>
      </p:nvGrpSpPr>
      <p:grpSpPr>
        <a:xfrm>
          <a:off x="0" y="0"/>
          <a:ext cx="0" cy="0"/>
          <a:chOff x="0" y="0"/>
          <a:chExt cx="0" cy="0"/>
        </a:xfrm>
      </p:grpSpPr>
      <p:sp>
        <p:nvSpPr>
          <p:cNvPr id="37" name="Google Shape;37;p4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2" name="Shape 42"/>
        <p:cNvGrpSpPr/>
        <p:nvPr/>
      </p:nvGrpSpPr>
      <p:grpSpPr>
        <a:xfrm>
          <a:off x="0" y="0"/>
          <a:ext cx="0" cy="0"/>
          <a:chOff x="0" y="0"/>
          <a:chExt cx="0" cy="0"/>
        </a:xfrm>
      </p:grpSpPr>
      <p:sp>
        <p:nvSpPr>
          <p:cNvPr id="43" name="Google Shape;43;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4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4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49" name="Shape 49"/>
        <p:cNvGrpSpPr/>
        <p:nvPr/>
      </p:nvGrpSpPr>
      <p:grpSpPr>
        <a:xfrm>
          <a:off x="0" y="0"/>
          <a:ext cx="0" cy="0"/>
          <a:chOff x="0" y="0"/>
          <a:chExt cx="0" cy="0"/>
        </a:xfrm>
      </p:grpSpPr>
      <p:sp>
        <p:nvSpPr>
          <p:cNvPr id="50" name="Google Shape;50;p4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4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4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4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4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58" name="Shape 58"/>
        <p:cNvGrpSpPr/>
        <p:nvPr/>
      </p:nvGrpSpPr>
      <p:grpSpPr>
        <a:xfrm>
          <a:off x="0" y="0"/>
          <a:ext cx="0" cy="0"/>
          <a:chOff x="0" y="0"/>
          <a:chExt cx="0" cy="0"/>
        </a:xfrm>
      </p:grpSpPr>
      <p:sp>
        <p:nvSpPr>
          <p:cNvPr id="59" name="Google Shape;59;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3" name="Shape 63"/>
        <p:cNvGrpSpPr/>
        <p:nvPr/>
      </p:nvGrpSpPr>
      <p:grpSpPr>
        <a:xfrm>
          <a:off x="0" y="0"/>
          <a:ext cx="0" cy="0"/>
          <a:chOff x="0" y="0"/>
          <a:chExt cx="0" cy="0"/>
        </a:xfrm>
      </p:grpSpPr>
      <p:sp>
        <p:nvSpPr>
          <p:cNvPr id="64" name="Google Shape;64;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4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6" name="Google Shape;66;p4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7" name="Google Shape;67;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0" name="Shape 70"/>
        <p:cNvGrpSpPr/>
        <p:nvPr/>
      </p:nvGrpSpPr>
      <p:grpSpPr>
        <a:xfrm>
          <a:off x="0" y="0"/>
          <a:ext cx="0" cy="0"/>
          <a:chOff x="0" y="0"/>
          <a:chExt cx="0" cy="0"/>
        </a:xfrm>
      </p:grpSpPr>
      <p:sp>
        <p:nvSpPr>
          <p:cNvPr id="71" name="Google Shape;71;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8"/>
          <p:cNvSpPr/>
          <p:nvPr>
            <p:ph idx="2" type="pic"/>
          </p:nvPr>
        </p:nvSpPr>
        <p:spPr>
          <a:xfrm>
            <a:off x="5183188" y="987425"/>
            <a:ext cx="6172200" cy="4873625"/>
          </a:xfrm>
          <a:prstGeom prst="rect">
            <a:avLst/>
          </a:prstGeom>
          <a:noFill/>
          <a:ln>
            <a:noFill/>
          </a:ln>
        </p:spPr>
      </p:sp>
      <p:sp>
        <p:nvSpPr>
          <p:cNvPr id="73" name="Google Shape;73;p4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1"/>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94" name="Google Shape;94;p1"/>
          <p:cNvSpPr txBox="1"/>
          <p:nvPr>
            <p:ph idx="1" type="body"/>
          </p:nvPr>
        </p:nvSpPr>
        <p:spPr>
          <a:xfrm>
            <a:off x="0" y="787791"/>
            <a:ext cx="12192000" cy="56287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latin typeface="Arial Black"/>
                <a:ea typeface="Arial Black"/>
                <a:cs typeface="Arial Black"/>
                <a:sym typeface="Arial Black"/>
              </a:rPr>
              <a:t> </a:t>
            </a:r>
            <a:r>
              <a:rPr b="1" lang="en-US"/>
              <a:t> </a:t>
            </a:r>
            <a:endParaRPr b="1"/>
          </a:p>
        </p:txBody>
      </p:sp>
      <p:sp>
        <p:nvSpPr>
          <p:cNvPr id="95" name="Google Shape;95;p1"/>
          <p:cNvSpPr txBox="1"/>
          <p:nvPr/>
        </p:nvSpPr>
        <p:spPr>
          <a:xfrm>
            <a:off x="2243138" y="3186679"/>
            <a:ext cx="9124171"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6000" u="none" cap="none" strike="noStrike">
                <a:solidFill>
                  <a:srgbClr val="FF0000"/>
                </a:solidFill>
                <a:latin typeface="Arial Black"/>
                <a:ea typeface="Arial Black"/>
                <a:cs typeface="Arial Black"/>
                <a:sym typeface="Arial Black"/>
              </a:rPr>
              <a:t>PIPE AND CISTERN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0" name="Shape 150"/>
        <p:cNvGrpSpPr/>
        <p:nvPr/>
      </p:nvGrpSpPr>
      <p:grpSpPr>
        <a:xfrm>
          <a:off x="0" y="0"/>
          <a:ext cx="0" cy="0"/>
          <a:chOff x="0" y="0"/>
          <a:chExt cx="0" cy="0"/>
        </a:xfrm>
      </p:grpSpPr>
      <p:sp>
        <p:nvSpPr>
          <p:cNvPr id="151" name="Google Shape;151;p4"/>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152" name="Google Shape;152;p4"/>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4. A fill pipe can fill 3/5 of cistern in 21 minutes. In how many minutes, it can fill 3/7 of the cistern. </a:t>
            </a:r>
            <a:endParaRPr/>
          </a:p>
          <a:p>
            <a:pPr indent="-457200" lvl="0" marL="457200" rtl="0" algn="l">
              <a:lnSpc>
                <a:spcPct val="90000"/>
              </a:lnSpc>
              <a:spcBef>
                <a:spcPts val="1000"/>
              </a:spcBef>
              <a:spcAft>
                <a:spcPts val="0"/>
              </a:spcAft>
              <a:buClr>
                <a:schemeClr val="dk1"/>
              </a:buClr>
              <a:buSzPts val="2400"/>
              <a:buAutoNum type="arabicParenBoth"/>
            </a:pPr>
            <a:r>
              <a:rPr b="1" lang="en-US"/>
              <a:t>12 minutes 	(2) 18 minutes 	(3) 15 minutes 	(4) 17 minutes </a:t>
            </a:r>
            <a:endParaRPr/>
          </a:p>
          <a:p>
            <a:pPr indent="-457200" lvl="0" marL="457200" rtl="0" algn="l">
              <a:lnSpc>
                <a:spcPct val="90000"/>
              </a:lnSpc>
              <a:spcBef>
                <a:spcPts val="1000"/>
              </a:spcBef>
              <a:spcAft>
                <a:spcPts val="0"/>
              </a:spcAft>
              <a:buClr>
                <a:schemeClr val="dk1"/>
              </a:buClr>
              <a:buSzPts val="2400"/>
              <a:buNone/>
            </a:pPr>
            <a:r>
              <a:rPr b="1" lang="en-US"/>
              <a:t>(5) None of these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6" name="Shape 156"/>
        <p:cNvGrpSpPr/>
        <p:nvPr/>
      </p:nvGrpSpPr>
      <p:grpSpPr>
        <a:xfrm>
          <a:off x="0" y="0"/>
          <a:ext cx="0" cy="0"/>
          <a:chOff x="0" y="0"/>
          <a:chExt cx="0" cy="0"/>
        </a:xfrm>
      </p:grpSpPr>
      <p:sp>
        <p:nvSpPr>
          <p:cNvPr id="157" name="Google Shape;157;p57"/>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158" name="Google Shape;158;p57"/>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4. A fill pipe can fill 3/5 of cistern in 21 minutes. In how many minutes, it can fill 3/7 of the cistern. </a:t>
            </a:r>
            <a:endParaRPr/>
          </a:p>
          <a:p>
            <a:pPr indent="-457200" lvl="0" marL="457200" rtl="0" algn="l">
              <a:lnSpc>
                <a:spcPct val="90000"/>
              </a:lnSpc>
              <a:spcBef>
                <a:spcPts val="1000"/>
              </a:spcBef>
              <a:spcAft>
                <a:spcPts val="0"/>
              </a:spcAft>
              <a:buClr>
                <a:schemeClr val="dk1"/>
              </a:buClr>
              <a:buSzPts val="2400"/>
              <a:buAutoNum type="arabicParenBoth"/>
            </a:pPr>
            <a:r>
              <a:rPr b="1" lang="en-US"/>
              <a:t>12 minutes 	(2) 18 minutes 	</a:t>
            </a:r>
            <a:r>
              <a:rPr b="1" lang="en-US">
                <a:solidFill>
                  <a:srgbClr val="FF0000"/>
                </a:solidFill>
              </a:rPr>
              <a:t>(3) 15 minutes </a:t>
            </a:r>
            <a:r>
              <a:rPr b="1" lang="en-US"/>
              <a:t>	(4) 17 minutes </a:t>
            </a:r>
            <a:endParaRPr/>
          </a:p>
          <a:p>
            <a:pPr indent="-457200" lvl="0" marL="457200" rtl="0" algn="l">
              <a:lnSpc>
                <a:spcPct val="90000"/>
              </a:lnSpc>
              <a:spcBef>
                <a:spcPts val="1000"/>
              </a:spcBef>
              <a:spcAft>
                <a:spcPts val="0"/>
              </a:spcAft>
              <a:buClr>
                <a:schemeClr val="dk1"/>
              </a:buClr>
              <a:buSzPts val="2400"/>
              <a:buNone/>
            </a:pPr>
            <a:r>
              <a:rPr b="1" lang="en-US"/>
              <a:t>(5) None of these </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2" name="Shape 162"/>
        <p:cNvGrpSpPr/>
        <p:nvPr/>
      </p:nvGrpSpPr>
      <p:grpSpPr>
        <a:xfrm>
          <a:off x="0" y="0"/>
          <a:ext cx="0" cy="0"/>
          <a:chOff x="0" y="0"/>
          <a:chExt cx="0" cy="0"/>
        </a:xfrm>
      </p:grpSpPr>
      <p:sp>
        <p:nvSpPr>
          <p:cNvPr id="163" name="Google Shape;163;p5"/>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164" name="Google Shape;164;p5"/>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5. A pipe can empty a tank in 15 hrs and another pipe can empty it in 10 hours. If both the pipes are opened simultaneously, find the time in which a full tank is emptied. </a:t>
            </a:r>
            <a:endParaRPr/>
          </a:p>
          <a:p>
            <a:pPr indent="-228600" lvl="0" marL="228600" rtl="0" algn="l">
              <a:lnSpc>
                <a:spcPct val="90000"/>
              </a:lnSpc>
              <a:spcBef>
                <a:spcPts val="1000"/>
              </a:spcBef>
              <a:spcAft>
                <a:spcPts val="0"/>
              </a:spcAft>
              <a:buClr>
                <a:schemeClr val="dk1"/>
              </a:buClr>
              <a:buSzPts val="2400"/>
              <a:buNone/>
            </a:pPr>
            <a:r>
              <a:rPr b="1" lang="en-US"/>
              <a:t>(1) 8 hrs 	(2) 6 hrs 	(3) 4 hrs 	(4) 5 hrs 	(5) None of these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8" name="Shape 168"/>
        <p:cNvGrpSpPr/>
        <p:nvPr/>
      </p:nvGrpSpPr>
      <p:grpSpPr>
        <a:xfrm>
          <a:off x="0" y="0"/>
          <a:ext cx="0" cy="0"/>
          <a:chOff x="0" y="0"/>
          <a:chExt cx="0" cy="0"/>
        </a:xfrm>
      </p:grpSpPr>
      <p:sp>
        <p:nvSpPr>
          <p:cNvPr id="169" name="Google Shape;169;p58"/>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170" name="Google Shape;170;p58"/>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5. A pipe can empty a tank in 15 hrs and another pipe can empty it in 10 hours. If both the pipes are opened simultaneously, find the time in which a full tank is emptied. </a:t>
            </a:r>
            <a:endParaRPr/>
          </a:p>
          <a:p>
            <a:pPr indent="-228600" lvl="0" marL="228600" rtl="0" algn="l">
              <a:lnSpc>
                <a:spcPct val="90000"/>
              </a:lnSpc>
              <a:spcBef>
                <a:spcPts val="1000"/>
              </a:spcBef>
              <a:spcAft>
                <a:spcPts val="0"/>
              </a:spcAft>
              <a:buClr>
                <a:schemeClr val="dk1"/>
              </a:buClr>
              <a:buSzPts val="2400"/>
              <a:buNone/>
            </a:pPr>
            <a:r>
              <a:rPr b="1" lang="en-US"/>
              <a:t>(1) 8 hrs 	</a:t>
            </a:r>
            <a:r>
              <a:rPr b="1" lang="en-US">
                <a:solidFill>
                  <a:srgbClr val="FF0000"/>
                </a:solidFill>
              </a:rPr>
              <a:t>(2) 6 hrs </a:t>
            </a:r>
            <a:r>
              <a:rPr b="1" lang="en-US"/>
              <a:t>	(3) 4 hrs 	(4) 5 hrs 	(5) None of these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4" name="Shape 174"/>
        <p:cNvGrpSpPr/>
        <p:nvPr/>
      </p:nvGrpSpPr>
      <p:grpSpPr>
        <a:xfrm>
          <a:off x="0" y="0"/>
          <a:ext cx="0" cy="0"/>
          <a:chOff x="0" y="0"/>
          <a:chExt cx="0" cy="0"/>
        </a:xfrm>
      </p:grpSpPr>
      <p:sp>
        <p:nvSpPr>
          <p:cNvPr id="175" name="Google Shape;175;p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176" name="Google Shape;176;p6"/>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6. Two pipes A and B can fill a tank in 30 minutes and 15 minutes respectively. If both the pipes are opened simultaneously, how much time will be taken to fill the tank? </a:t>
            </a:r>
            <a:endParaRPr/>
          </a:p>
          <a:p>
            <a:pPr indent="-457200" lvl="0" marL="457200" rtl="0" algn="l">
              <a:lnSpc>
                <a:spcPct val="90000"/>
              </a:lnSpc>
              <a:spcBef>
                <a:spcPts val="1000"/>
              </a:spcBef>
              <a:spcAft>
                <a:spcPts val="0"/>
              </a:spcAft>
              <a:buClr>
                <a:schemeClr val="dk1"/>
              </a:buClr>
              <a:buSzPts val="2400"/>
              <a:buAutoNum type="arabicParenBoth"/>
            </a:pPr>
            <a:r>
              <a:rPr b="1" lang="en-US"/>
              <a:t>10 minutes 	(2) 12 minutes 	(3) 8 minutes 	(4) 9 minutes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0" name="Shape 180"/>
        <p:cNvGrpSpPr/>
        <p:nvPr/>
      </p:nvGrpSpPr>
      <p:grpSpPr>
        <a:xfrm>
          <a:off x="0" y="0"/>
          <a:ext cx="0" cy="0"/>
          <a:chOff x="0" y="0"/>
          <a:chExt cx="0" cy="0"/>
        </a:xfrm>
      </p:grpSpPr>
      <p:sp>
        <p:nvSpPr>
          <p:cNvPr id="181" name="Google Shape;181;p59"/>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182" name="Google Shape;182;p59"/>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6. Two pipes A and B can fill a tank in 30 minutes and 15 minutes respectively. If both the pipes are opened simultaneously, how much time will be taken to fill the tank? </a:t>
            </a:r>
            <a:endParaRPr/>
          </a:p>
          <a:p>
            <a:pPr indent="-457200" lvl="0" marL="457200" rtl="0" algn="l">
              <a:lnSpc>
                <a:spcPct val="90000"/>
              </a:lnSpc>
              <a:spcBef>
                <a:spcPts val="1000"/>
              </a:spcBef>
              <a:spcAft>
                <a:spcPts val="0"/>
              </a:spcAft>
              <a:buClr>
                <a:schemeClr val="dk1"/>
              </a:buClr>
              <a:buSzPts val="2400"/>
              <a:buAutoNum type="arabicParenBoth"/>
            </a:pPr>
            <a:r>
              <a:rPr b="1" lang="en-US">
                <a:solidFill>
                  <a:srgbClr val="FF0000"/>
                </a:solidFill>
              </a:rPr>
              <a:t>10 minutes </a:t>
            </a:r>
            <a:r>
              <a:rPr b="1" lang="en-US"/>
              <a:t>	(2) 12 minutes 	(3) 8 minutes 	(4) 9 minutes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6" name="Shape 186"/>
        <p:cNvGrpSpPr/>
        <p:nvPr/>
      </p:nvGrpSpPr>
      <p:grpSpPr>
        <a:xfrm>
          <a:off x="0" y="0"/>
          <a:ext cx="0" cy="0"/>
          <a:chOff x="0" y="0"/>
          <a:chExt cx="0" cy="0"/>
        </a:xfrm>
      </p:grpSpPr>
      <p:sp>
        <p:nvSpPr>
          <p:cNvPr id="187" name="Google Shape;187;p7"/>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188" name="Google Shape;188;p7"/>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7. There is a leak in the bottom of a cistern. When the cistern is thoroughly repaired, it would be filled in 12 minutes. It now takes 18 minutes longer. If the cistern is full, how long would the leak take to empty the cistern? </a:t>
            </a:r>
            <a:endParaRPr/>
          </a:p>
          <a:p>
            <a:pPr indent="-457200" lvl="0" marL="457200" rtl="0" algn="l">
              <a:lnSpc>
                <a:spcPct val="90000"/>
              </a:lnSpc>
              <a:spcBef>
                <a:spcPts val="1000"/>
              </a:spcBef>
              <a:spcAft>
                <a:spcPts val="0"/>
              </a:spcAft>
              <a:buClr>
                <a:schemeClr val="dk1"/>
              </a:buClr>
              <a:buSzPts val="2400"/>
              <a:buAutoNum type="arabicParenBoth"/>
            </a:pPr>
            <a:r>
              <a:rPr b="1" lang="en-US"/>
              <a:t>20 minutes 	(2) 24 minutes 	(3) 26 minutes 	(4) 30 minutes </a:t>
            </a:r>
            <a:endParaRPr/>
          </a:p>
          <a:p>
            <a:pPr indent="-457200" lvl="0" marL="457200" rtl="0" algn="l">
              <a:lnSpc>
                <a:spcPct val="90000"/>
              </a:lnSpc>
              <a:spcBef>
                <a:spcPts val="1000"/>
              </a:spcBef>
              <a:spcAft>
                <a:spcPts val="0"/>
              </a:spcAft>
              <a:buClr>
                <a:schemeClr val="dk1"/>
              </a:buClr>
              <a:buSzPts val="2400"/>
              <a:buNone/>
            </a:pPr>
            <a:r>
              <a:rPr b="1" lang="en-US"/>
              <a:t>(5) None of these </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 </a:t>
            </a:r>
            <a:r>
              <a:rPr b="1" lang="en-US"/>
              <a:t> </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2" name="Shape 192"/>
        <p:cNvGrpSpPr/>
        <p:nvPr/>
      </p:nvGrpSpPr>
      <p:grpSpPr>
        <a:xfrm>
          <a:off x="0" y="0"/>
          <a:ext cx="0" cy="0"/>
          <a:chOff x="0" y="0"/>
          <a:chExt cx="0" cy="0"/>
        </a:xfrm>
      </p:grpSpPr>
      <p:sp>
        <p:nvSpPr>
          <p:cNvPr id="193" name="Google Shape;193;p60"/>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194" name="Google Shape;194;p60"/>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7. There is a leak in the bottom of a cistern. When the cistern is thoroughly repaired, it would be filled in 12 minutes. It now takes 18 minutes longer. If the cistern is full, how long would the leak take to empty the cistern? </a:t>
            </a:r>
            <a:endParaRPr/>
          </a:p>
          <a:p>
            <a:pPr indent="-457200" lvl="0" marL="457200" rtl="0" algn="l">
              <a:lnSpc>
                <a:spcPct val="90000"/>
              </a:lnSpc>
              <a:spcBef>
                <a:spcPts val="1000"/>
              </a:spcBef>
              <a:spcAft>
                <a:spcPts val="0"/>
              </a:spcAft>
              <a:buClr>
                <a:schemeClr val="dk1"/>
              </a:buClr>
              <a:buSzPts val="2400"/>
              <a:buAutoNum type="arabicParenBoth"/>
            </a:pPr>
            <a:r>
              <a:rPr b="1" lang="en-US">
                <a:solidFill>
                  <a:srgbClr val="FF0000"/>
                </a:solidFill>
              </a:rPr>
              <a:t>20 minutes </a:t>
            </a:r>
            <a:r>
              <a:rPr b="1" lang="en-US"/>
              <a:t>	(2) 24 minutes 	(3) 26 minutes 	(4) 30 minutes </a:t>
            </a:r>
            <a:endParaRPr/>
          </a:p>
          <a:p>
            <a:pPr indent="-457200" lvl="0" marL="457200" rtl="0" algn="l">
              <a:lnSpc>
                <a:spcPct val="90000"/>
              </a:lnSpc>
              <a:spcBef>
                <a:spcPts val="1000"/>
              </a:spcBef>
              <a:spcAft>
                <a:spcPts val="0"/>
              </a:spcAft>
              <a:buClr>
                <a:schemeClr val="dk1"/>
              </a:buClr>
              <a:buSzPts val="2400"/>
              <a:buNone/>
            </a:pPr>
            <a:r>
              <a:rPr b="1" lang="en-US"/>
              <a:t>(5) None of these </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 </a:t>
            </a:r>
            <a:r>
              <a:rPr b="1" lang="en-US"/>
              <a:t> </a:t>
            </a:r>
            <a:endParaRPr b="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8" name="Shape 198"/>
        <p:cNvGrpSpPr/>
        <p:nvPr/>
      </p:nvGrpSpPr>
      <p:grpSpPr>
        <a:xfrm>
          <a:off x="0" y="0"/>
          <a:ext cx="0" cy="0"/>
          <a:chOff x="0" y="0"/>
          <a:chExt cx="0" cy="0"/>
        </a:xfrm>
      </p:grpSpPr>
      <p:sp>
        <p:nvSpPr>
          <p:cNvPr id="199" name="Google Shape;199;p8"/>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200" name="Google Shape;200;p8"/>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8. Tap A can fill a water tank in 25 minutes, tap B can fill the same tank in 40 minutes and tap C can empty the tank in 30 minutes. If all the three taps are opened together, in how many minutes will the tank be completely filled up or emptied? </a:t>
            </a:r>
            <a:endParaRPr/>
          </a:p>
          <a:p>
            <a:pPr indent="-228600" lvl="0" marL="228600" rtl="0" algn="l">
              <a:lnSpc>
                <a:spcPct val="90000"/>
              </a:lnSpc>
              <a:spcBef>
                <a:spcPts val="1000"/>
              </a:spcBef>
              <a:spcAft>
                <a:spcPts val="0"/>
              </a:spcAft>
              <a:buClr>
                <a:schemeClr val="dk1"/>
              </a:buClr>
              <a:buSzPts val="2400"/>
              <a:buNone/>
            </a:pPr>
            <a:r>
              <a:rPr b="1" lang="en-US"/>
              <a:t>(1) 3(2/13)	(2) 15(5/13)	  (3) 8(2/13)	    (4) 31(11/19)	(5) None of these </a:t>
            </a:r>
            <a:endParaRPr b="1"/>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4" name="Shape 204"/>
        <p:cNvGrpSpPr/>
        <p:nvPr/>
      </p:nvGrpSpPr>
      <p:grpSpPr>
        <a:xfrm>
          <a:off x="0" y="0"/>
          <a:ext cx="0" cy="0"/>
          <a:chOff x="0" y="0"/>
          <a:chExt cx="0" cy="0"/>
        </a:xfrm>
      </p:grpSpPr>
      <p:sp>
        <p:nvSpPr>
          <p:cNvPr id="205" name="Google Shape;205;p61"/>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206" name="Google Shape;206;p61"/>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8. Tap A can fill a water tank in 25 minutes, tap B can fill the same tank in 40 minutes and tap C can empty the tank in 30 minutes. If all the three taps are opened together, in how many minutes will the tank be completely filled up or emptied? </a:t>
            </a:r>
            <a:endParaRPr/>
          </a:p>
          <a:p>
            <a:pPr indent="-228600" lvl="0" marL="228600" rtl="0" algn="l">
              <a:lnSpc>
                <a:spcPct val="90000"/>
              </a:lnSpc>
              <a:spcBef>
                <a:spcPts val="1000"/>
              </a:spcBef>
              <a:spcAft>
                <a:spcPts val="0"/>
              </a:spcAft>
              <a:buClr>
                <a:schemeClr val="dk1"/>
              </a:buClr>
              <a:buSzPts val="2400"/>
              <a:buNone/>
            </a:pPr>
            <a:r>
              <a:rPr b="1" lang="en-US"/>
              <a:t>(1) 3(2/13)	(2) 15(5/13)	  (3) 8(2/13)	</a:t>
            </a:r>
            <a:r>
              <a:rPr b="1" lang="en-US">
                <a:solidFill>
                  <a:srgbClr val="FF0000"/>
                </a:solidFill>
              </a:rPr>
              <a:t>    (4) 31(11/19)</a:t>
            </a:r>
            <a:r>
              <a:rPr b="1" lang="en-US"/>
              <a:t>	(5) None of these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9" name="Shape 99"/>
        <p:cNvGrpSpPr/>
        <p:nvPr/>
      </p:nvGrpSpPr>
      <p:grpSpPr>
        <a:xfrm>
          <a:off x="0" y="0"/>
          <a:ext cx="0" cy="0"/>
          <a:chOff x="0" y="0"/>
          <a:chExt cx="0" cy="0"/>
        </a:xfrm>
      </p:grpSpPr>
      <p:sp>
        <p:nvSpPr>
          <p:cNvPr id="100" name="Google Shape;100;p51"/>
          <p:cNvSpPr txBox="1"/>
          <p:nvPr>
            <p:ph type="title"/>
          </p:nvPr>
        </p:nvSpPr>
        <p:spPr>
          <a:xfrm>
            <a:off x="254000" y="133350"/>
            <a:ext cx="11684000" cy="67125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101" name="Google Shape;101;p51"/>
          <p:cNvSpPr txBox="1"/>
          <p:nvPr>
            <p:ph idx="1" type="body"/>
          </p:nvPr>
        </p:nvSpPr>
        <p:spPr>
          <a:xfrm>
            <a:off x="0" y="787791"/>
            <a:ext cx="12192000" cy="56287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latin typeface="Arial Black"/>
                <a:ea typeface="Arial Black"/>
                <a:cs typeface="Arial Black"/>
                <a:sym typeface="Arial Black"/>
              </a:rPr>
              <a:t> </a:t>
            </a:r>
            <a:r>
              <a:rPr b="1" lang="en-US"/>
              <a:t> </a:t>
            </a:r>
            <a:endParaRPr b="1"/>
          </a:p>
        </p:txBody>
      </p:sp>
      <p:sp>
        <p:nvSpPr>
          <p:cNvPr id="102" name="Google Shape;102;p51"/>
          <p:cNvSpPr txBox="1"/>
          <p:nvPr/>
        </p:nvSpPr>
        <p:spPr>
          <a:xfrm>
            <a:off x="0" y="858129"/>
            <a:ext cx="12192000" cy="289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Pipes and Cistern – Topic and Concept</a:t>
            </a:r>
            <a:endParaRPr/>
          </a:p>
          <a:p>
            <a:pPr indent="0" lvl="0" marL="0" marR="0" rtl="0" algn="l">
              <a:lnSpc>
                <a:spcPct val="100000"/>
              </a:lnSpc>
              <a:spcBef>
                <a:spcPts val="0"/>
              </a:spcBef>
              <a:spcAft>
                <a:spcPts val="0"/>
              </a:spcAft>
              <a:buNone/>
            </a:pPr>
            <a:r>
              <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INLET: An inlet is a pipe which is connected to the tank and with the help of this pipe, the tank is filled.</a:t>
            </a:r>
            <a:endParaRPr/>
          </a:p>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OUTLET/LEAK: An outlet is a pipe which is connected to the tank. This pipe drains out water from the tank and the tank gets emptied if this pipe is opened.</a:t>
            </a:r>
            <a:endParaRPr/>
          </a:p>
          <a:p>
            <a:pPr indent="0" lvl="0" marL="0" marR="0" rtl="0" algn="l">
              <a:lnSpc>
                <a:spcPct val="100000"/>
              </a:lnSpc>
              <a:spcBef>
                <a:spcPts val="0"/>
              </a:spcBef>
              <a:spcAft>
                <a:spcPts val="0"/>
              </a:spcAft>
              <a:buNone/>
            </a:pPr>
            <a:r>
              <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Arial"/>
              <a:ea typeface="Arial"/>
              <a:cs typeface="Arial"/>
              <a:sym typeface="Arial"/>
            </a:endParaRPr>
          </a:p>
        </p:txBody>
      </p:sp>
      <p:sp>
        <p:nvSpPr>
          <p:cNvPr id="103" name="Google Shape;103;p51"/>
          <p:cNvSpPr txBox="1"/>
          <p:nvPr/>
        </p:nvSpPr>
        <p:spPr>
          <a:xfrm>
            <a:off x="4684542" y="2504049"/>
            <a:ext cx="1847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0" name="Shape 210"/>
        <p:cNvGrpSpPr/>
        <p:nvPr/>
      </p:nvGrpSpPr>
      <p:grpSpPr>
        <a:xfrm>
          <a:off x="0" y="0"/>
          <a:ext cx="0" cy="0"/>
          <a:chOff x="0" y="0"/>
          <a:chExt cx="0" cy="0"/>
        </a:xfrm>
      </p:grpSpPr>
      <p:sp>
        <p:nvSpPr>
          <p:cNvPr id="211" name="Google Shape;211;p9"/>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212" name="Google Shape;212;p9"/>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9. Two pipes A and B can fill a cistern in 24 minutes and 30 minutes respectively. There is also an outlet C. If all the three pipes are opened together, the tank is full in 20 minutes. How much time will be taken by C to empty the full tank? </a:t>
            </a:r>
            <a:endParaRPr/>
          </a:p>
          <a:p>
            <a:pPr indent="-228600" lvl="0" marL="228600" rtl="0" algn="l">
              <a:lnSpc>
                <a:spcPct val="90000"/>
              </a:lnSpc>
              <a:spcBef>
                <a:spcPts val="1000"/>
              </a:spcBef>
              <a:spcAft>
                <a:spcPts val="0"/>
              </a:spcAft>
              <a:buClr>
                <a:schemeClr val="dk1"/>
              </a:buClr>
              <a:buSzPts val="2400"/>
              <a:buNone/>
            </a:pPr>
            <a:r>
              <a:rPr b="1" lang="en-US"/>
              <a:t>(1) 30 min 	(2) 40 min 	(3) 45 min 	(4) 1 hour 	(5) None of these</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6" name="Shape 216"/>
        <p:cNvGrpSpPr/>
        <p:nvPr/>
      </p:nvGrpSpPr>
      <p:grpSpPr>
        <a:xfrm>
          <a:off x="0" y="0"/>
          <a:ext cx="0" cy="0"/>
          <a:chOff x="0" y="0"/>
          <a:chExt cx="0" cy="0"/>
        </a:xfrm>
      </p:grpSpPr>
      <p:sp>
        <p:nvSpPr>
          <p:cNvPr id="217" name="Google Shape;217;p6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218" name="Google Shape;218;p62"/>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9. Two pipes A and B can fill a cistern in 24 minutes and 30 minutes respectively. There is also an outlet C. If all the three pipes are opened together, the tank is full in 20 minutes. How much time will be taken by C to empty the full tank? </a:t>
            </a:r>
            <a:endParaRPr/>
          </a:p>
          <a:p>
            <a:pPr indent="-228600" lvl="0" marL="228600" rtl="0" algn="l">
              <a:lnSpc>
                <a:spcPct val="90000"/>
              </a:lnSpc>
              <a:spcBef>
                <a:spcPts val="1000"/>
              </a:spcBef>
              <a:spcAft>
                <a:spcPts val="0"/>
              </a:spcAft>
              <a:buClr>
                <a:schemeClr val="dk1"/>
              </a:buClr>
              <a:buSzPts val="2400"/>
              <a:buNone/>
            </a:pPr>
            <a:r>
              <a:rPr b="1" lang="en-US"/>
              <a:t>(1</a:t>
            </a:r>
            <a:r>
              <a:rPr b="1" lang="en-US">
                <a:solidFill>
                  <a:schemeClr val="dk1"/>
                </a:solidFill>
              </a:rPr>
              <a:t>) 30 min </a:t>
            </a:r>
            <a:r>
              <a:rPr b="1" lang="en-US"/>
              <a:t>	(</a:t>
            </a:r>
            <a:r>
              <a:rPr b="1" lang="en-US">
                <a:solidFill>
                  <a:srgbClr val="FF0000"/>
                </a:solidFill>
              </a:rPr>
              <a:t>2) 40 min </a:t>
            </a:r>
            <a:r>
              <a:rPr b="1" lang="en-US"/>
              <a:t>	(3) 45 min 	(4) 1 hour 	(5) None of these</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2" name="Shape 222"/>
        <p:cNvGrpSpPr/>
        <p:nvPr/>
      </p:nvGrpSpPr>
      <p:grpSpPr>
        <a:xfrm>
          <a:off x="0" y="0"/>
          <a:ext cx="0" cy="0"/>
          <a:chOff x="0" y="0"/>
          <a:chExt cx="0" cy="0"/>
        </a:xfrm>
      </p:grpSpPr>
      <p:sp>
        <p:nvSpPr>
          <p:cNvPr id="223" name="Google Shape;223;p10"/>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224" name="Google Shape;224;p10"/>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10. In what time would a cistern be filled by three pipes whose diameters are 1 cm, 3 cm, 4 cm, running together, when the largest alone fill it in 26 minutes, the amount of water flowing in by each pipe being proportional to the square of its diameter? </a:t>
            </a:r>
            <a:endParaRPr/>
          </a:p>
          <a:p>
            <a:pPr indent="-457200" lvl="0" marL="457200" rtl="0" algn="l">
              <a:lnSpc>
                <a:spcPct val="90000"/>
              </a:lnSpc>
              <a:spcBef>
                <a:spcPts val="1000"/>
              </a:spcBef>
              <a:spcAft>
                <a:spcPts val="0"/>
              </a:spcAft>
              <a:buClr>
                <a:schemeClr val="dk1"/>
              </a:buClr>
              <a:buSzPts val="2400"/>
              <a:buAutoNum type="arabicParenBoth"/>
            </a:pPr>
            <a:r>
              <a:rPr b="1" lang="en-US"/>
              <a:t>20 minutes 	(2) 24 minutes 	(3) 16 minutes 	(4) 12 minutes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8" name="Shape 228"/>
        <p:cNvGrpSpPr/>
        <p:nvPr/>
      </p:nvGrpSpPr>
      <p:grpSpPr>
        <a:xfrm>
          <a:off x="0" y="0"/>
          <a:ext cx="0" cy="0"/>
          <a:chOff x="0" y="0"/>
          <a:chExt cx="0" cy="0"/>
        </a:xfrm>
      </p:grpSpPr>
      <p:sp>
        <p:nvSpPr>
          <p:cNvPr id="229" name="Google Shape;229;p63"/>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230" name="Google Shape;230;p63"/>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10. In what time would a cistern be filled by three pipes whose diameters are 1 cm, 3 cm, 4 cm, running together, when the largest alone fill it in 26 minutes, the amount of water flowing in by each pipe being proportional to the square of its diameter? </a:t>
            </a:r>
            <a:endParaRPr/>
          </a:p>
          <a:p>
            <a:pPr indent="-457200" lvl="0" marL="457200" rtl="0" algn="l">
              <a:lnSpc>
                <a:spcPct val="90000"/>
              </a:lnSpc>
              <a:spcBef>
                <a:spcPts val="1000"/>
              </a:spcBef>
              <a:spcAft>
                <a:spcPts val="0"/>
              </a:spcAft>
              <a:buClr>
                <a:schemeClr val="dk1"/>
              </a:buClr>
              <a:buSzPts val="2400"/>
              <a:buAutoNum type="arabicParenBoth"/>
            </a:pPr>
            <a:r>
              <a:rPr b="1" lang="en-US"/>
              <a:t>20 minutes 	(2) 24 minutes </a:t>
            </a:r>
            <a:r>
              <a:rPr b="1" lang="en-US">
                <a:solidFill>
                  <a:srgbClr val="FF0000"/>
                </a:solidFill>
              </a:rPr>
              <a:t>	(3) 16 minutes </a:t>
            </a:r>
            <a:r>
              <a:rPr b="1" lang="en-US"/>
              <a:t>	(4) 12 minutes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4" name="Shape 234"/>
        <p:cNvGrpSpPr/>
        <p:nvPr/>
      </p:nvGrpSpPr>
      <p:grpSpPr>
        <a:xfrm>
          <a:off x="0" y="0"/>
          <a:ext cx="0" cy="0"/>
          <a:chOff x="0" y="0"/>
          <a:chExt cx="0" cy="0"/>
        </a:xfrm>
      </p:grpSpPr>
      <p:sp>
        <p:nvSpPr>
          <p:cNvPr id="235" name="Google Shape;235;p11"/>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236" name="Google Shape;236;p11"/>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11. Two pipes A and B can fill a tank in 36 minutes and 48 minutes respectively. If both the pipes are opened simultaneously, after how much time should B be closed so that the tank is full in 27 minutes? </a:t>
            </a:r>
            <a:endParaRPr/>
          </a:p>
          <a:p>
            <a:pPr indent="-228600" lvl="0" marL="228600" rtl="0" algn="l">
              <a:lnSpc>
                <a:spcPct val="90000"/>
              </a:lnSpc>
              <a:spcBef>
                <a:spcPts val="1000"/>
              </a:spcBef>
              <a:spcAft>
                <a:spcPts val="0"/>
              </a:spcAft>
              <a:buClr>
                <a:schemeClr val="dk1"/>
              </a:buClr>
              <a:buSzPts val="2400"/>
              <a:buNone/>
            </a:pPr>
            <a:r>
              <a:rPr b="1" lang="en-US"/>
              <a:t>(1) 10 min 	(2) 12 min 	(3) 14 min 	(4) 16 min 	(5) None of these</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0" name="Shape 240"/>
        <p:cNvGrpSpPr/>
        <p:nvPr/>
      </p:nvGrpSpPr>
      <p:grpSpPr>
        <a:xfrm>
          <a:off x="0" y="0"/>
          <a:ext cx="0" cy="0"/>
          <a:chOff x="0" y="0"/>
          <a:chExt cx="0" cy="0"/>
        </a:xfrm>
      </p:grpSpPr>
      <p:sp>
        <p:nvSpPr>
          <p:cNvPr id="241" name="Google Shape;241;p64"/>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242" name="Google Shape;242;p64"/>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11. Two pipes A and B can fill a tank in 36 minutes and 48 minutes respectively. If both the pipes are opened simultaneously, after how much time should B be closed so that the tank is full in 27 minutes? </a:t>
            </a:r>
            <a:endParaRPr/>
          </a:p>
          <a:p>
            <a:pPr indent="-228600" lvl="0" marL="228600" rtl="0" algn="l">
              <a:lnSpc>
                <a:spcPct val="90000"/>
              </a:lnSpc>
              <a:spcBef>
                <a:spcPts val="1000"/>
              </a:spcBef>
              <a:spcAft>
                <a:spcPts val="0"/>
              </a:spcAft>
              <a:buClr>
                <a:schemeClr val="dk1"/>
              </a:buClr>
              <a:buSzPts val="2400"/>
              <a:buNone/>
            </a:pPr>
            <a:r>
              <a:rPr b="1" lang="en-US"/>
              <a:t>(1) 10 min 	</a:t>
            </a:r>
            <a:r>
              <a:rPr b="1" lang="en-US">
                <a:solidFill>
                  <a:srgbClr val="FF0000"/>
                </a:solidFill>
              </a:rPr>
              <a:t>(2) 12 min </a:t>
            </a:r>
            <a:r>
              <a:rPr b="1" lang="en-US"/>
              <a:t>	(3) 14 min 	(4) 16 min 	(5) None of these</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6" name="Shape 246"/>
        <p:cNvGrpSpPr/>
        <p:nvPr/>
      </p:nvGrpSpPr>
      <p:grpSpPr>
        <a:xfrm>
          <a:off x="0" y="0"/>
          <a:ext cx="0" cy="0"/>
          <a:chOff x="0" y="0"/>
          <a:chExt cx="0" cy="0"/>
        </a:xfrm>
      </p:grpSpPr>
      <p:sp>
        <p:nvSpPr>
          <p:cNvPr id="247" name="Google Shape;247;p1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248" name="Google Shape;248;p12"/>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12. Two pipes P and Q would fill a cistern in 12 and 16 minutes respectively. Both pipes being opened, find when the first pipe must be turned off so that the cistern may be just filled in 8 minutes. </a:t>
            </a:r>
            <a:endParaRPr/>
          </a:p>
          <a:p>
            <a:pPr indent="-457200" lvl="0" marL="457200" rtl="0" algn="l">
              <a:lnSpc>
                <a:spcPct val="90000"/>
              </a:lnSpc>
              <a:spcBef>
                <a:spcPts val="1000"/>
              </a:spcBef>
              <a:spcAft>
                <a:spcPts val="0"/>
              </a:spcAft>
              <a:buClr>
                <a:schemeClr val="dk1"/>
              </a:buClr>
              <a:buSzPts val="2400"/>
              <a:buAutoNum type="arabicParenBoth"/>
            </a:pPr>
            <a:r>
              <a:rPr b="1" lang="en-US"/>
              <a:t>15 minutes 	(2) 8 minutes 	(3) 6 minutes 	(4) 10 minutes </a:t>
            </a:r>
            <a:endParaRPr/>
          </a:p>
          <a:p>
            <a:pPr indent="-457200" lvl="0" marL="457200" rtl="0" algn="l">
              <a:lnSpc>
                <a:spcPct val="90000"/>
              </a:lnSpc>
              <a:spcBef>
                <a:spcPts val="1000"/>
              </a:spcBef>
              <a:spcAft>
                <a:spcPts val="0"/>
              </a:spcAft>
              <a:buClr>
                <a:schemeClr val="dk1"/>
              </a:buClr>
              <a:buSzPts val="2400"/>
              <a:buNone/>
            </a:pPr>
            <a:r>
              <a:rPr b="1" lang="en-US"/>
              <a:t>(5) None of these</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 </a:t>
            </a:r>
            <a:r>
              <a:rPr b="1" lang="en-US"/>
              <a:t> </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2" name="Shape 252"/>
        <p:cNvGrpSpPr/>
        <p:nvPr/>
      </p:nvGrpSpPr>
      <p:grpSpPr>
        <a:xfrm>
          <a:off x="0" y="0"/>
          <a:ext cx="0" cy="0"/>
          <a:chOff x="0" y="0"/>
          <a:chExt cx="0" cy="0"/>
        </a:xfrm>
      </p:grpSpPr>
      <p:sp>
        <p:nvSpPr>
          <p:cNvPr id="253" name="Google Shape;253;p65"/>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254" name="Google Shape;254;p65"/>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12. Two pipes P and Q would fill a cistern in 12 and 16 minutes respectively. Both pipes being opened, find when the first pipe must be turned off so that the cistern may be just filled in 8 minutes. </a:t>
            </a:r>
            <a:endParaRPr/>
          </a:p>
          <a:p>
            <a:pPr indent="-457200" lvl="0" marL="457200" rtl="0" algn="l">
              <a:lnSpc>
                <a:spcPct val="90000"/>
              </a:lnSpc>
              <a:spcBef>
                <a:spcPts val="1000"/>
              </a:spcBef>
              <a:spcAft>
                <a:spcPts val="0"/>
              </a:spcAft>
              <a:buClr>
                <a:schemeClr val="dk1"/>
              </a:buClr>
              <a:buSzPts val="2400"/>
              <a:buAutoNum type="arabicParenBoth"/>
            </a:pPr>
            <a:r>
              <a:rPr b="1" lang="en-US"/>
              <a:t>15 minutes 	(2) 8 minutes 	</a:t>
            </a:r>
            <a:r>
              <a:rPr b="1" lang="en-US">
                <a:solidFill>
                  <a:srgbClr val="FF0000"/>
                </a:solidFill>
              </a:rPr>
              <a:t>(3) 6 minutes </a:t>
            </a:r>
            <a:r>
              <a:rPr b="1" lang="en-US"/>
              <a:t>	(4) 10 minutes </a:t>
            </a:r>
            <a:endParaRPr/>
          </a:p>
          <a:p>
            <a:pPr indent="-457200" lvl="0" marL="457200" rtl="0" algn="l">
              <a:lnSpc>
                <a:spcPct val="90000"/>
              </a:lnSpc>
              <a:spcBef>
                <a:spcPts val="1000"/>
              </a:spcBef>
              <a:spcAft>
                <a:spcPts val="0"/>
              </a:spcAft>
              <a:buClr>
                <a:schemeClr val="dk1"/>
              </a:buClr>
              <a:buSzPts val="2400"/>
              <a:buNone/>
            </a:pPr>
            <a:r>
              <a:rPr b="1" lang="en-US"/>
              <a:t>(5) None of these</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 </a:t>
            </a:r>
            <a:r>
              <a:rPr b="1" lang="en-US"/>
              <a:t> </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8" name="Shape 258"/>
        <p:cNvGrpSpPr/>
        <p:nvPr/>
      </p:nvGrpSpPr>
      <p:grpSpPr>
        <a:xfrm>
          <a:off x="0" y="0"/>
          <a:ext cx="0" cy="0"/>
          <a:chOff x="0" y="0"/>
          <a:chExt cx="0" cy="0"/>
        </a:xfrm>
      </p:grpSpPr>
      <p:sp>
        <p:nvSpPr>
          <p:cNvPr id="259" name="Google Shape;259;p13"/>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260" name="Google Shape;260;p13"/>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13. If two pipes function simultaneously, the reservoir is filled in 6 hrs. One pipe fills the reservoir 5 hours faster than the other. How many hours does the faster pipe take to fill the reservoir? </a:t>
            </a:r>
            <a:endParaRPr/>
          </a:p>
          <a:p>
            <a:pPr indent="-457200" lvl="0" marL="457200" rtl="0" algn="l">
              <a:lnSpc>
                <a:spcPct val="90000"/>
              </a:lnSpc>
              <a:spcBef>
                <a:spcPts val="1000"/>
              </a:spcBef>
              <a:spcAft>
                <a:spcPts val="0"/>
              </a:spcAft>
              <a:buClr>
                <a:schemeClr val="dk1"/>
              </a:buClr>
              <a:buSzPts val="2400"/>
              <a:buAutoNum type="arabicParenBoth"/>
            </a:pPr>
            <a:r>
              <a:rPr b="1" lang="en-US"/>
              <a:t>20 hours 		(2) 10 hours 		(3) 15 hours 		(4) 12 hours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4" name="Shape 264"/>
        <p:cNvGrpSpPr/>
        <p:nvPr/>
      </p:nvGrpSpPr>
      <p:grpSpPr>
        <a:xfrm>
          <a:off x="0" y="0"/>
          <a:ext cx="0" cy="0"/>
          <a:chOff x="0" y="0"/>
          <a:chExt cx="0" cy="0"/>
        </a:xfrm>
      </p:grpSpPr>
      <p:sp>
        <p:nvSpPr>
          <p:cNvPr id="265" name="Google Shape;265;p6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266" name="Google Shape;266;p66"/>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13. If two pipes function simultaneously, the reservoir is filled in 6 hrs. One pipe fills the reservoir 5 hours faster than the other. How many hours does the faster pipe take to fill the reservoir? </a:t>
            </a:r>
            <a:endParaRPr/>
          </a:p>
          <a:p>
            <a:pPr indent="-457200" lvl="0" marL="457200" rtl="0" algn="l">
              <a:lnSpc>
                <a:spcPct val="90000"/>
              </a:lnSpc>
              <a:spcBef>
                <a:spcPts val="1000"/>
              </a:spcBef>
              <a:spcAft>
                <a:spcPts val="0"/>
              </a:spcAft>
              <a:buClr>
                <a:schemeClr val="dk1"/>
              </a:buClr>
              <a:buSzPts val="2400"/>
              <a:buAutoNum type="arabicParenBoth"/>
            </a:pPr>
            <a:r>
              <a:rPr b="1" lang="en-US"/>
              <a:t>20 hours 		</a:t>
            </a:r>
            <a:r>
              <a:rPr b="1" lang="en-US">
                <a:solidFill>
                  <a:srgbClr val="FF0000"/>
                </a:solidFill>
              </a:rPr>
              <a:t>(2) 10 hours </a:t>
            </a:r>
            <a:r>
              <a:rPr b="1" lang="en-US"/>
              <a:t>		(3) 15 hours 		(4) 12 hours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7" name="Shape 107"/>
        <p:cNvGrpSpPr/>
        <p:nvPr/>
      </p:nvGrpSpPr>
      <p:grpSpPr>
        <a:xfrm>
          <a:off x="0" y="0"/>
          <a:ext cx="0" cy="0"/>
          <a:chOff x="0" y="0"/>
          <a:chExt cx="0" cy="0"/>
        </a:xfrm>
      </p:grpSpPr>
      <p:sp>
        <p:nvSpPr>
          <p:cNvPr id="108" name="Google Shape;108;p5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109" name="Google Shape;109;p52"/>
          <p:cNvSpPr txBox="1"/>
          <p:nvPr>
            <p:ph idx="1" type="body"/>
          </p:nvPr>
        </p:nvSpPr>
        <p:spPr>
          <a:xfrm>
            <a:off x="0" y="787791"/>
            <a:ext cx="12192000" cy="56287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latin typeface="Arial Black"/>
                <a:ea typeface="Arial Black"/>
                <a:cs typeface="Arial Black"/>
                <a:sym typeface="Arial Black"/>
              </a:rPr>
              <a:t> </a:t>
            </a:r>
            <a:r>
              <a:rPr b="1" lang="en-US"/>
              <a:t> </a:t>
            </a:r>
            <a:endParaRPr b="1"/>
          </a:p>
        </p:txBody>
      </p:sp>
      <p:sp>
        <p:nvSpPr>
          <p:cNvPr id="110" name="Google Shape;110;p52"/>
          <p:cNvSpPr txBox="1"/>
          <p:nvPr/>
        </p:nvSpPr>
        <p:spPr>
          <a:xfrm>
            <a:off x="0" y="787791"/>
            <a:ext cx="12191999" cy="41549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Formulae</a:t>
            </a:r>
            <a:endParaRPr/>
          </a:p>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If a pipe can fill a tank in a hrs, then the part filled in 1 hr =1/a.</a:t>
            </a:r>
            <a:endParaRPr/>
          </a:p>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If a pipe can empty a tank in b hrs, then the part of the full tank emptied in 1 hr = 1/b.</a:t>
            </a:r>
            <a:endParaRPr/>
          </a:p>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If a pipe can fill a tank in a hrs and the another pipe can empty the full tank in b hrs, then the net part filled in 1 hr, when both the pipes are opened =[1/a - 1/b] ∴ Time taken to fill the tank, when both the pipes are opened = ab/(b - a)</a:t>
            </a:r>
            <a:endParaRPr/>
          </a:p>
          <a:p>
            <a:pPr indent="0" lvl="0" marL="0" marR="0" rtl="0" algn="l">
              <a:lnSpc>
                <a:spcPct val="100000"/>
              </a:lnSpc>
              <a:spcBef>
                <a:spcPts val="0"/>
              </a:spcBef>
              <a:spcAft>
                <a:spcPts val="0"/>
              </a:spcAft>
              <a:buNone/>
            </a:pPr>
            <a:r>
              <a:rPr b="1" i="0" lang="en-US" sz="2400" u="none" cap="none" strike="noStrike">
                <a:solidFill>
                  <a:srgbClr val="000000"/>
                </a:solidFill>
                <a:latin typeface="Arial"/>
                <a:ea typeface="Arial"/>
                <a:cs typeface="Arial"/>
                <a:sym typeface="Arial"/>
              </a:rPr>
              <a:t>If a pipe can fill a tank in a hrs and another can fill the same tank in b hrs, then the net part filled in 1 hr, when both pipes are opened = [1/a + 1/b] ∴ Time taken to fill the tank = ab/(a + b)</a:t>
            </a:r>
            <a:endParaRPr/>
          </a:p>
          <a:p>
            <a:pPr indent="0" lvl="0" marL="0" marR="0" rtl="0" algn="l">
              <a:lnSpc>
                <a:spcPct val="100000"/>
              </a:lnSpc>
              <a:spcBef>
                <a:spcPts val="0"/>
              </a:spcBef>
              <a:spcAft>
                <a:spcPts val="0"/>
              </a:spcAft>
              <a:buNone/>
            </a:pPr>
            <a:r>
              <a:t/>
            </a:r>
            <a:endParaRPr b="1" i="0" sz="24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0" name="Shape 270"/>
        <p:cNvGrpSpPr/>
        <p:nvPr/>
      </p:nvGrpSpPr>
      <p:grpSpPr>
        <a:xfrm>
          <a:off x="0" y="0"/>
          <a:ext cx="0" cy="0"/>
          <a:chOff x="0" y="0"/>
          <a:chExt cx="0" cy="0"/>
        </a:xfrm>
      </p:grpSpPr>
      <p:sp>
        <p:nvSpPr>
          <p:cNvPr id="271" name="Google Shape;271;p14"/>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272" name="Google Shape;272;p14"/>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14. Three pipes A, B and C can fill a cistern in 36 minutes. After working together for 12 minutes, C is closed and A and B fill the cistern in 48 minutes. Then find the time in which the cistern can be filled by pipe C. </a:t>
            </a:r>
            <a:endParaRPr/>
          </a:p>
          <a:p>
            <a:pPr indent="-457200" lvl="0" marL="457200" rtl="0" algn="l">
              <a:lnSpc>
                <a:spcPct val="90000"/>
              </a:lnSpc>
              <a:spcBef>
                <a:spcPts val="1000"/>
              </a:spcBef>
              <a:spcAft>
                <a:spcPts val="0"/>
              </a:spcAft>
              <a:buClr>
                <a:schemeClr val="dk1"/>
              </a:buClr>
              <a:buSzPts val="2400"/>
              <a:buAutoNum type="arabicParenBoth"/>
            </a:pPr>
            <a:r>
              <a:rPr b="1" lang="en-US"/>
              <a:t>72 minutes 	(2) 60 minutes 	(3) 48 minutes 	(4) 64 minutes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6" name="Shape 276"/>
        <p:cNvGrpSpPr/>
        <p:nvPr/>
      </p:nvGrpSpPr>
      <p:grpSpPr>
        <a:xfrm>
          <a:off x="0" y="0"/>
          <a:ext cx="0" cy="0"/>
          <a:chOff x="0" y="0"/>
          <a:chExt cx="0" cy="0"/>
        </a:xfrm>
      </p:grpSpPr>
      <p:sp>
        <p:nvSpPr>
          <p:cNvPr id="277" name="Google Shape;277;p67"/>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278" name="Google Shape;278;p67"/>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14. Three pipes A, B and C can fill a cistern in 36 minutes. After working together for 12 minutes, C is closed and A and B fill the cistern in 48 minutes. Then find the time in which the cistern can be filled by pipe C. </a:t>
            </a:r>
            <a:endParaRPr/>
          </a:p>
          <a:p>
            <a:pPr indent="-457200" lvl="0" marL="457200" rtl="0" algn="l">
              <a:lnSpc>
                <a:spcPct val="90000"/>
              </a:lnSpc>
              <a:spcBef>
                <a:spcPts val="1000"/>
              </a:spcBef>
              <a:spcAft>
                <a:spcPts val="0"/>
              </a:spcAft>
              <a:buClr>
                <a:schemeClr val="dk1"/>
              </a:buClr>
              <a:buSzPts val="2400"/>
              <a:buAutoNum type="arabicParenBoth"/>
            </a:pPr>
            <a:r>
              <a:rPr b="1" lang="en-US">
                <a:solidFill>
                  <a:srgbClr val="FF0000"/>
                </a:solidFill>
              </a:rPr>
              <a:t>72 minutes </a:t>
            </a:r>
            <a:r>
              <a:rPr b="1" lang="en-US"/>
              <a:t>	(2) 60 minutes 	(3) 48 minutes 	(4) 64 minutes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2" name="Shape 282"/>
        <p:cNvGrpSpPr/>
        <p:nvPr/>
      </p:nvGrpSpPr>
      <p:grpSpPr>
        <a:xfrm>
          <a:off x="0" y="0"/>
          <a:ext cx="0" cy="0"/>
          <a:chOff x="0" y="0"/>
          <a:chExt cx="0" cy="0"/>
        </a:xfrm>
      </p:grpSpPr>
      <p:sp>
        <p:nvSpPr>
          <p:cNvPr id="283" name="Google Shape;283;p15"/>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284" name="Google Shape;284;p15"/>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15. Three pipes A, B and C can fill a cistern in 18 minutes. After working together for 6 minutes, C is closed and A and B fill the cistern in 24 minutes. Then find the time in which the cistern can be filled by pipe C. </a:t>
            </a:r>
            <a:endParaRPr/>
          </a:p>
          <a:p>
            <a:pPr indent="-457200" lvl="0" marL="457200" rtl="0" algn="l">
              <a:lnSpc>
                <a:spcPct val="90000"/>
              </a:lnSpc>
              <a:spcBef>
                <a:spcPts val="1000"/>
              </a:spcBef>
              <a:spcAft>
                <a:spcPts val="0"/>
              </a:spcAft>
              <a:buClr>
                <a:schemeClr val="dk1"/>
              </a:buClr>
              <a:buSzPts val="2400"/>
              <a:buAutoNum type="arabicParenBoth"/>
            </a:pPr>
            <a:r>
              <a:rPr b="1" lang="en-US"/>
              <a:t>30 minutes 	(2) 24 minutes 	(3) 36 minutes 	(4) 45 minutes </a:t>
            </a:r>
            <a:endParaRPr/>
          </a:p>
          <a:p>
            <a:pPr indent="-457200" lvl="0" marL="457200" rtl="0" algn="l">
              <a:lnSpc>
                <a:spcPct val="90000"/>
              </a:lnSpc>
              <a:spcBef>
                <a:spcPts val="1000"/>
              </a:spcBef>
              <a:spcAft>
                <a:spcPts val="0"/>
              </a:spcAft>
              <a:buClr>
                <a:schemeClr val="dk1"/>
              </a:buClr>
              <a:buSzPts val="2400"/>
              <a:buNone/>
            </a:pPr>
            <a:r>
              <a:rPr b="1" lang="en-US"/>
              <a:t>(5) None of these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8" name="Shape 288"/>
        <p:cNvGrpSpPr/>
        <p:nvPr/>
      </p:nvGrpSpPr>
      <p:grpSpPr>
        <a:xfrm>
          <a:off x="0" y="0"/>
          <a:ext cx="0" cy="0"/>
          <a:chOff x="0" y="0"/>
          <a:chExt cx="0" cy="0"/>
        </a:xfrm>
      </p:grpSpPr>
      <p:sp>
        <p:nvSpPr>
          <p:cNvPr id="289" name="Google Shape;289;p68"/>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290" name="Google Shape;290;p68"/>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15. Three pipes A, B and C can fill a cistern in 18 minutes. After working together for 6 minutes, C is closed and A and B fill the cistern in 24 minutes. Then find the time in which the cistern can be filled by pipe C. </a:t>
            </a:r>
            <a:endParaRPr/>
          </a:p>
          <a:p>
            <a:pPr indent="-457200" lvl="0" marL="457200" rtl="0" algn="l">
              <a:lnSpc>
                <a:spcPct val="90000"/>
              </a:lnSpc>
              <a:spcBef>
                <a:spcPts val="1000"/>
              </a:spcBef>
              <a:spcAft>
                <a:spcPts val="0"/>
              </a:spcAft>
              <a:buClr>
                <a:schemeClr val="dk1"/>
              </a:buClr>
              <a:buSzPts val="2400"/>
              <a:buAutoNum type="arabicParenBoth"/>
            </a:pPr>
            <a:r>
              <a:rPr b="1" lang="en-US"/>
              <a:t>30 minutes 	(2) 24 minutes 	</a:t>
            </a:r>
            <a:r>
              <a:rPr b="1" lang="en-US">
                <a:solidFill>
                  <a:srgbClr val="FF0000"/>
                </a:solidFill>
              </a:rPr>
              <a:t>(3) 36 minutes </a:t>
            </a:r>
            <a:r>
              <a:rPr b="1" lang="en-US"/>
              <a:t>	(4) 45 minutes </a:t>
            </a:r>
            <a:endParaRPr/>
          </a:p>
          <a:p>
            <a:pPr indent="-457200" lvl="0" marL="457200" rtl="0" algn="l">
              <a:lnSpc>
                <a:spcPct val="90000"/>
              </a:lnSpc>
              <a:spcBef>
                <a:spcPts val="1000"/>
              </a:spcBef>
              <a:spcAft>
                <a:spcPts val="0"/>
              </a:spcAft>
              <a:buClr>
                <a:schemeClr val="dk1"/>
              </a:buClr>
              <a:buSzPts val="2400"/>
              <a:buNone/>
            </a:pPr>
            <a:r>
              <a:rPr b="1" lang="en-US"/>
              <a:t>(5) None of these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296" name="Google Shape;296;p16"/>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16. Three pipes A, B and C are connected to a tank. A and B together can fill the tank in 60 minutes, B and C together in 40 minutes and C and A together in 30 minutes. In how much time will each pipe fill the tank separately? </a:t>
            </a:r>
            <a:endParaRPr b="1"/>
          </a:p>
          <a:p>
            <a:pPr indent="-457200" lvl="0" marL="457200" rtl="0" algn="l">
              <a:lnSpc>
                <a:spcPct val="90000"/>
              </a:lnSpc>
              <a:spcBef>
                <a:spcPts val="1000"/>
              </a:spcBef>
              <a:spcAft>
                <a:spcPts val="0"/>
              </a:spcAft>
              <a:buClr>
                <a:schemeClr val="dk1"/>
              </a:buClr>
              <a:buSzPts val="2400"/>
              <a:buAutoNum type="arabicParenBoth"/>
            </a:pPr>
            <a:r>
              <a:rPr b="1" lang="en-US"/>
              <a:t>80 min, 240 min, 48 min </a:t>
            </a:r>
            <a:endParaRPr b="1"/>
          </a:p>
          <a:p>
            <a:pPr indent="-457200" lvl="0" marL="457200" rtl="0" algn="l">
              <a:lnSpc>
                <a:spcPct val="90000"/>
              </a:lnSpc>
              <a:spcBef>
                <a:spcPts val="1000"/>
              </a:spcBef>
              <a:spcAft>
                <a:spcPts val="0"/>
              </a:spcAft>
              <a:buClr>
                <a:schemeClr val="dk1"/>
              </a:buClr>
              <a:buSzPts val="2400"/>
              <a:buAutoNum type="arabicParenBoth"/>
            </a:pPr>
            <a:r>
              <a:rPr b="1" lang="en-US"/>
              <a:t>(2) 40 min, 120 min, 24 min </a:t>
            </a:r>
            <a:endParaRPr b="1"/>
          </a:p>
          <a:p>
            <a:pPr indent="-457200" lvl="0" marL="457200" rtl="0" algn="l">
              <a:lnSpc>
                <a:spcPct val="90000"/>
              </a:lnSpc>
              <a:spcBef>
                <a:spcPts val="1000"/>
              </a:spcBef>
              <a:spcAft>
                <a:spcPts val="0"/>
              </a:spcAft>
              <a:buClr>
                <a:schemeClr val="dk1"/>
              </a:buClr>
              <a:buSzPts val="2400"/>
              <a:buAutoNum type="arabicParenBoth"/>
            </a:pPr>
            <a:r>
              <a:rPr b="1" lang="en-US"/>
              <a:t>(3) 60 min, 250 min, 64 min </a:t>
            </a:r>
            <a:endParaRPr b="1"/>
          </a:p>
          <a:p>
            <a:pPr indent="-457200" lvl="0" marL="457200" rtl="0" algn="l">
              <a:lnSpc>
                <a:spcPct val="90000"/>
              </a:lnSpc>
              <a:spcBef>
                <a:spcPts val="1000"/>
              </a:spcBef>
              <a:spcAft>
                <a:spcPts val="0"/>
              </a:spcAft>
              <a:buClr>
                <a:schemeClr val="dk1"/>
              </a:buClr>
              <a:buSzPts val="2400"/>
              <a:buAutoNum type="arabicParenBoth"/>
            </a:pPr>
            <a:r>
              <a:rPr b="1" lang="en-US"/>
              <a:t>(4) 65 min, 240 min, 64 min </a:t>
            </a:r>
            <a:endParaRPr b="1"/>
          </a:p>
          <a:p>
            <a:pPr indent="-457200" lvl="0" marL="457200" rtl="0" algn="l">
              <a:lnSpc>
                <a:spcPct val="90000"/>
              </a:lnSpc>
              <a:spcBef>
                <a:spcPts val="1000"/>
              </a:spcBef>
              <a:spcAft>
                <a:spcPts val="0"/>
              </a:spcAft>
              <a:buClr>
                <a:schemeClr val="dk1"/>
              </a:buClr>
              <a:buSzPts val="2400"/>
              <a:buAutoNum type="arabicParenBoth"/>
            </a:pPr>
            <a:r>
              <a:rPr b="1" lang="en-US"/>
              <a:t>(5) None of these</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0" name="Shape 300"/>
        <p:cNvGrpSpPr/>
        <p:nvPr/>
      </p:nvGrpSpPr>
      <p:grpSpPr>
        <a:xfrm>
          <a:off x="0" y="0"/>
          <a:ext cx="0" cy="0"/>
          <a:chOff x="0" y="0"/>
          <a:chExt cx="0" cy="0"/>
        </a:xfrm>
      </p:grpSpPr>
      <p:sp>
        <p:nvSpPr>
          <p:cNvPr id="301" name="Google Shape;301;p69"/>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302" name="Google Shape;302;p69"/>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16. Three pipes A, B and C are connected to a tank. A and B together can fill the tank in 60 minutes, B and C together in 40 minutes and C and A together in 30 minutes. In how much time will each pipe fill the tank separately? </a:t>
            </a:r>
            <a:endParaRPr b="1"/>
          </a:p>
          <a:p>
            <a:pPr indent="-457200" lvl="0" marL="457200" rtl="0" algn="l">
              <a:lnSpc>
                <a:spcPct val="90000"/>
              </a:lnSpc>
              <a:spcBef>
                <a:spcPts val="1000"/>
              </a:spcBef>
              <a:spcAft>
                <a:spcPts val="0"/>
              </a:spcAft>
              <a:buClr>
                <a:schemeClr val="dk1"/>
              </a:buClr>
              <a:buSzPts val="2400"/>
              <a:buAutoNum type="arabicParenBoth"/>
            </a:pPr>
            <a:r>
              <a:rPr b="1" lang="en-US">
                <a:solidFill>
                  <a:srgbClr val="FF0000"/>
                </a:solidFill>
              </a:rPr>
              <a:t>80 min, 240 min, 48 min </a:t>
            </a:r>
            <a:endParaRPr b="1">
              <a:solidFill>
                <a:srgbClr val="FF0000"/>
              </a:solidFill>
            </a:endParaRPr>
          </a:p>
          <a:p>
            <a:pPr indent="-457200" lvl="0" marL="457200" rtl="0" algn="l">
              <a:lnSpc>
                <a:spcPct val="90000"/>
              </a:lnSpc>
              <a:spcBef>
                <a:spcPts val="1000"/>
              </a:spcBef>
              <a:spcAft>
                <a:spcPts val="0"/>
              </a:spcAft>
              <a:buClr>
                <a:schemeClr val="dk1"/>
              </a:buClr>
              <a:buSzPts val="2400"/>
              <a:buAutoNum type="arabicParenBoth"/>
            </a:pPr>
            <a:r>
              <a:rPr b="1" lang="en-US"/>
              <a:t>(2) 40 min, 120 min, 24 min </a:t>
            </a:r>
            <a:endParaRPr b="1"/>
          </a:p>
          <a:p>
            <a:pPr indent="-457200" lvl="0" marL="457200" rtl="0" algn="l">
              <a:lnSpc>
                <a:spcPct val="90000"/>
              </a:lnSpc>
              <a:spcBef>
                <a:spcPts val="1000"/>
              </a:spcBef>
              <a:spcAft>
                <a:spcPts val="0"/>
              </a:spcAft>
              <a:buClr>
                <a:schemeClr val="dk1"/>
              </a:buClr>
              <a:buSzPts val="2400"/>
              <a:buAutoNum type="arabicParenBoth"/>
            </a:pPr>
            <a:r>
              <a:rPr b="1" lang="en-US"/>
              <a:t>(3) 60 min, 250 min, 64 min </a:t>
            </a:r>
            <a:endParaRPr b="1"/>
          </a:p>
          <a:p>
            <a:pPr indent="-457200" lvl="0" marL="457200" rtl="0" algn="l">
              <a:lnSpc>
                <a:spcPct val="90000"/>
              </a:lnSpc>
              <a:spcBef>
                <a:spcPts val="1000"/>
              </a:spcBef>
              <a:spcAft>
                <a:spcPts val="0"/>
              </a:spcAft>
              <a:buClr>
                <a:schemeClr val="dk1"/>
              </a:buClr>
              <a:buSzPts val="2400"/>
              <a:buAutoNum type="arabicParenBoth"/>
            </a:pPr>
            <a:r>
              <a:rPr b="1" lang="en-US"/>
              <a:t>(4) 65 min, 240 min, 64 min </a:t>
            </a:r>
            <a:endParaRPr b="1"/>
          </a:p>
          <a:p>
            <a:pPr indent="-457200" lvl="0" marL="457200" rtl="0" algn="l">
              <a:lnSpc>
                <a:spcPct val="90000"/>
              </a:lnSpc>
              <a:spcBef>
                <a:spcPts val="1000"/>
              </a:spcBef>
              <a:spcAft>
                <a:spcPts val="0"/>
              </a:spcAft>
              <a:buClr>
                <a:schemeClr val="dk1"/>
              </a:buClr>
              <a:buSzPts val="2400"/>
              <a:buAutoNum type="arabicParenBoth"/>
            </a:pPr>
            <a:r>
              <a:rPr b="1" lang="en-US"/>
              <a:t>(5) None of these</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6" name="Shape 306"/>
        <p:cNvGrpSpPr/>
        <p:nvPr/>
      </p:nvGrpSpPr>
      <p:grpSpPr>
        <a:xfrm>
          <a:off x="0" y="0"/>
          <a:ext cx="0" cy="0"/>
          <a:chOff x="0" y="0"/>
          <a:chExt cx="0" cy="0"/>
        </a:xfrm>
      </p:grpSpPr>
      <p:sp>
        <p:nvSpPr>
          <p:cNvPr id="307" name="Google Shape;307;p17"/>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308" name="Google Shape;308;p17"/>
          <p:cNvSpPr txBox="1"/>
          <p:nvPr>
            <p:ph idx="1" type="body"/>
          </p:nvPr>
        </p:nvSpPr>
        <p:spPr>
          <a:xfrm>
            <a:off x="204952" y="1072055"/>
            <a:ext cx="12133510"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17. Three pipes A, B and C are connected to a tank. A and B together can fill the tank in 12 hrs, B and C together in 20 hrs and C and A together in 15 hrs. In how much time will each pipe fill the tank separately? </a:t>
            </a:r>
            <a:endParaRPr/>
          </a:p>
          <a:p>
            <a:pPr indent="-457200" lvl="0" marL="457200" rtl="0" algn="l">
              <a:lnSpc>
                <a:spcPct val="90000"/>
              </a:lnSpc>
              <a:spcBef>
                <a:spcPts val="1000"/>
              </a:spcBef>
              <a:spcAft>
                <a:spcPts val="0"/>
              </a:spcAft>
              <a:buClr>
                <a:schemeClr val="dk1"/>
              </a:buClr>
              <a:buSzPts val="2400"/>
              <a:buAutoNum type="arabicParenBoth"/>
            </a:pPr>
            <a:r>
              <a:rPr b="1" lang="en-US"/>
              <a:t>10 hrs, 15 hrs, 30 hrs 	     (2) 20 hrs, 15 hrs, 60 hrs      (3) 20 hrs, 30 hrs, 60 hrs </a:t>
            </a:r>
            <a:endParaRPr/>
          </a:p>
          <a:p>
            <a:pPr indent="-457200" lvl="0" marL="457200" rtl="0" algn="l">
              <a:lnSpc>
                <a:spcPct val="90000"/>
              </a:lnSpc>
              <a:spcBef>
                <a:spcPts val="1000"/>
              </a:spcBef>
              <a:spcAft>
                <a:spcPts val="0"/>
              </a:spcAft>
              <a:buClr>
                <a:schemeClr val="dk1"/>
              </a:buClr>
              <a:buSzPts val="2400"/>
              <a:buNone/>
            </a:pPr>
            <a:r>
              <a:rPr b="1" lang="en-US"/>
              <a:t>(4) 20 hrs, 30 hrs, 45 hrs       (5) None of these</a:t>
            </a: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 </a:t>
            </a:r>
            <a:r>
              <a:rPr b="1" lang="en-US"/>
              <a:t> </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2" name="Shape 312"/>
        <p:cNvGrpSpPr/>
        <p:nvPr/>
      </p:nvGrpSpPr>
      <p:grpSpPr>
        <a:xfrm>
          <a:off x="0" y="0"/>
          <a:ext cx="0" cy="0"/>
          <a:chOff x="0" y="0"/>
          <a:chExt cx="0" cy="0"/>
        </a:xfrm>
      </p:grpSpPr>
      <p:sp>
        <p:nvSpPr>
          <p:cNvPr id="313" name="Google Shape;313;p70"/>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314" name="Google Shape;314;p70"/>
          <p:cNvSpPr txBox="1"/>
          <p:nvPr>
            <p:ph idx="1" type="body"/>
          </p:nvPr>
        </p:nvSpPr>
        <p:spPr>
          <a:xfrm>
            <a:off x="204952" y="1072055"/>
            <a:ext cx="12133510"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17. Three pipes A, B and C are connected to a tank. A and B together can fill the tank in 12 hrs, B and C together in 20 hrs and C and A together in 15 hrs. In how much time will each pipe fill the tank separately? </a:t>
            </a:r>
            <a:endParaRPr/>
          </a:p>
          <a:p>
            <a:pPr indent="-457200" lvl="0" marL="457200" rtl="0" algn="l">
              <a:lnSpc>
                <a:spcPct val="90000"/>
              </a:lnSpc>
              <a:spcBef>
                <a:spcPts val="1000"/>
              </a:spcBef>
              <a:spcAft>
                <a:spcPts val="0"/>
              </a:spcAft>
              <a:buClr>
                <a:schemeClr val="dk1"/>
              </a:buClr>
              <a:buSzPts val="2400"/>
              <a:buAutoNum type="arabicParenBoth"/>
            </a:pPr>
            <a:r>
              <a:rPr b="1" lang="en-US"/>
              <a:t>10 hrs, 15 hrs, 30 hrs 	     (2) 20 hrs, 15 hrs, 60 hrs      </a:t>
            </a:r>
            <a:r>
              <a:rPr b="1" lang="en-US">
                <a:solidFill>
                  <a:srgbClr val="FF0000"/>
                </a:solidFill>
              </a:rPr>
              <a:t>(3) 20 hrs, 30 hrs, 60 hrs</a:t>
            </a:r>
            <a:r>
              <a:rPr b="1" lang="en-US"/>
              <a:t> </a:t>
            </a:r>
            <a:endParaRPr/>
          </a:p>
          <a:p>
            <a:pPr indent="-457200" lvl="0" marL="457200" rtl="0" algn="l">
              <a:lnSpc>
                <a:spcPct val="90000"/>
              </a:lnSpc>
              <a:spcBef>
                <a:spcPts val="1000"/>
              </a:spcBef>
              <a:spcAft>
                <a:spcPts val="0"/>
              </a:spcAft>
              <a:buClr>
                <a:schemeClr val="dk1"/>
              </a:buClr>
              <a:buSzPts val="2400"/>
              <a:buNone/>
            </a:pPr>
            <a:r>
              <a:rPr b="1" lang="en-US"/>
              <a:t>(4) 20 hrs, 30 hrs, 45 hrs       (5) None of these</a:t>
            </a: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 </a:t>
            </a:r>
            <a:r>
              <a:rPr b="1" lang="en-US"/>
              <a:t> </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8" name="Shape 318"/>
        <p:cNvGrpSpPr/>
        <p:nvPr/>
      </p:nvGrpSpPr>
      <p:grpSpPr>
        <a:xfrm>
          <a:off x="0" y="0"/>
          <a:ext cx="0" cy="0"/>
          <a:chOff x="0" y="0"/>
          <a:chExt cx="0" cy="0"/>
        </a:xfrm>
      </p:grpSpPr>
      <p:sp>
        <p:nvSpPr>
          <p:cNvPr id="319" name="Google Shape;319;p18"/>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320" name="Google Shape;320;p18"/>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18. Two pipes can separately fill a tank in 10 hrs and 15 hrs respectively. Both the pipes are opened to fill the tank but when the tank is 1/6 full a leak develops in the tank through which 1/6 of the water supplied by both the pipes leak out. What is the total time taken to fill the tank? </a:t>
            </a:r>
            <a:endParaRPr/>
          </a:p>
          <a:p>
            <a:pPr indent="-228600" lvl="0" marL="228600" rtl="0" algn="l">
              <a:lnSpc>
                <a:spcPct val="90000"/>
              </a:lnSpc>
              <a:spcBef>
                <a:spcPts val="1000"/>
              </a:spcBef>
              <a:spcAft>
                <a:spcPts val="0"/>
              </a:spcAft>
              <a:buClr>
                <a:schemeClr val="dk1"/>
              </a:buClr>
              <a:buSzPts val="2400"/>
              <a:buNone/>
            </a:pPr>
            <a:r>
              <a:rPr b="1" lang="en-US"/>
              <a:t>(1) 7 hrs 	(2) 5 hrs 	(3) 6 hrs 	(4) 9 hrs 	(5) None of these</a:t>
            </a:r>
            <a:r>
              <a:rPr b="1" lang="en-US">
                <a:latin typeface="Arial Black"/>
                <a:ea typeface="Arial Black"/>
                <a:cs typeface="Arial Black"/>
                <a:sym typeface="Arial Black"/>
              </a:rPr>
              <a:t> </a:t>
            </a:r>
            <a:r>
              <a:rPr b="1" lang="en-US"/>
              <a:t> </a:t>
            </a:r>
            <a:endParaRPr b="1"/>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4" name="Shape 324"/>
        <p:cNvGrpSpPr/>
        <p:nvPr/>
      </p:nvGrpSpPr>
      <p:grpSpPr>
        <a:xfrm>
          <a:off x="0" y="0"/>
          <a:ext cx="0" cy="0"/>
          <a:chOff x="0" y="0"/>
          <a:chExt cx="0" cy="0"/>
        </a:xfrm>
      </p:grpSpPr>
      <p:sp>
        <p:nvSpPr>
          <p:cNvPr id="325" name="Google Shape;325;p71"/>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326" name="Google Shape;326;p71"/>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18. Two pipes can separately fill a tank in 10 hrs and 15 hrs respectively. Both the pipes are opened to fill the tank but when the tank is 1/6 full a leak develops in the tank through which 1/6 of the water supplied by both the pipes leak out. What is the total time taken to fill the tank? </a:t>
            </a:r>
            <a:endParaRPr/>
          </a:p>
          <a:p>
            <a:pPr indent="-228600" lvl="0" marL="228600" rtl="0" algn="l">
              <a:lnSpc>
                <a:spcPct val="90000"/>
              </a:lnSpc>
              <a:spcBef>
                <a:spcPts val="1000"/>
              </a:spcBef>
              <a:spcAft>
                <a:spcPts val="0"/>
              </a:spcAft>
              <a:buClr>
                <a:schemeClr val="dk1"/>
              </a:buClr>
              <a:buSzPts val="2400"/>
              <a:buNone/>
            </a:pPr>
            <a:r>
              <a:rPr b="1" lang="en-US">
                <a:solidFill>
                  <a:srgbClr val="FF0000"/>
                </a:solidFill>
              </a:rPr>
              <a:t>(1) 7 hrs </a:t>
            </a:r>
            <a:r>
              <a:rPr b="1" lang="en-US"/>
              <a:t>	(2) 5 hrs 	(3) 6 hrs 	(4) 9 hrs 	(5) None of these</a:t>
            </a:r>
            <a:r>
              <a:rPr b="1" lang="en-US">
                <a:latin typeface="Arial Black"/>
                <a:ea typeface="Arial Black"/>
                <a:cs typeface="Arial Black"/>
                <a:sym typeface="Arial Black"/>
              </a:rPr>
              <a:t> </a:t>
            </a:r>
            <a:r>
              <a:rPr b="1" lang="en-US"/>
              <a:t>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4" name="Shape 114"/>
        <p:cNvGrpSpPr/>
        <p:nvPr/>
      </p:nvGrpSpPr>
      <p:grpSpPr>
        <a:xfrm>
          <a:off x="0" y="0"/>
          <a:ext cx="0" cy="0"/>
          <a:chOff x="0" y="0"/>
          <a:chExt cx="0" cy="0"/>
        </a:xfrm>
      </p:grpSpPr>
      <p:sp>
        <p:nvSpPr>
          <p:cNvPr id="115" name="Google Shape;115;p53"/>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116" name="Google Shape;116;p53"/>
          <p:cNvSpPr txBox="1"/>
          <p:nvPr>
            <p:ph idx="1" type="body"/>
          </p:nvPr>
        </p:nvSpPr>
        <p:spPr>
          <a:xfrm>
            <a:off x="204952" y="1072055"/>
            <a:ext cx="1221663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 A pipe can fill a cistern in 25 hours. Find the part of tank filled in 5 hours. </a:t>
            </a:r>
            <a:endParaRPr/>
          </a:p>
          <a:p>
            <a:pPr indent="-228600" lvl="0" marL="228600" rtl="0" algn="l">
              <a:lnSpc>
                <a:spcPct val="90000"/>
              </a:lnSpc>
              <a:spcBef>
                <a:spcPts val="1000"/>
              </a:spcBef>
              <a:spcAft>
                <a:spcPts val="0"/>
              </a:spcAft>
              <a:buClr>
                <a:schemeClr val="dk1"/>
              </a:buClr>
              <a:buSzPts val="2400"/>
              <a:buNone/>
            </a:pPr>
            <a:r>
              <a:rPr b="1" lang="en-US"/>
              <a:t>(1) 1/25 	(2) 1/5 	(3) 1/10 	(4) Data inadequate 	(5) None of these</a:t>
            </a:r>
            <a:r>
              <a:rPr b="1" lang="en-US">
                <a:latin typeface="Arial Black"/>
                <a:ea typeface="Arial Black"/>
                <a:cs typeface="Arial Black"/>
                <a:sym typeface="Arial Black"/>
              </a:rPr>
              <a:t> </a:t>
            </a:r>
            <a:r>
              <a:rPr b="1" lang="en-US"/>
              <a:t> </a:t>
            </a:r>
            <a:endParaRPr b="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0" name="Shape 330"/>
        <p:cNvGrpSpPr/>
        <p:nvPr/>
      </p:nvGrpSpPr>
      <p:grpSpPr>
        <a:xfrm>
          <a:off x="0" y="0"/>
          <a:ext cx="0" cy="0"/>
          <a:chOff x="0" y="0"/>
          <a:chExt cx="0" cy="0"/>
        </a:xfrm>
      </p:grpSpPr>
      <p:sp>
        <p:nvSpPr>
          <p:cNvPr id="331" name="Google Shape;331;p19"/>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332" name="Google Shape;332;p19"/>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19. Two pipes can separately fill a tank in 30 hrs and 45 hrs respectively. Both the pipes are opened to fill the tank but when the tank is 2/3 full a leak develops in the tank through which 2/3 of the water supplied by both the pipes leak out. What is the total time taken to fill the tank? </a:t>
            </a:r>
            <a:endParaRPr/>
          </a:p>
          <a:p>
            <a:pPr indent="-228600" lvl="0" marL="228600" rtl="0" algn="l">
              <a:lnSpc>
                <a:spcPct val="90000"/>
              </a:lnSpc>
              <a:spcBef>
                <a:spcPts val="1000"/>
              </a:spcBef>
              <a:spcAft>
                <a:spcPts val="0"/>
              </a:spcAft>
              <a:buClr>
                <a:schemeClr val="dk1"/>
              </a:buClr>
              <a:buSzPts val="2400"/>
              <a:buNone/>
            </a:pPr>
            <a:r>
              <a:rPr b="1" lang="en-US"/>
              <a:t>(1) 25 hrs 	(2) 30 hrs 	(3) 35 hrs 	(4) 38 hrs 	(5) None of these </a:t>
            </a:r>
            <a:endParaRPr b="1"/>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6" name="Shape 336"/>
        <p:cNvGrpSpPr/>
        <p:nvPr/>
      </p:nvGrpSpPr>
      <p:grpSpPr>
        <a:xfrm>
          <a:off x="0" y="0"/>
          <a:ext cx="0" cy="0"/>
          <a:chOff x="0" y="0"/>
          <a:chExt cx="0" cy="0"/>
        </a:xfrm>
      </p:grpSpPr>
      <p:sp>
        <p:nvSpPr>
          <p:cNvPr id="337" name="Google Shape;337;p7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338" name="Google Shape;338;p72"/>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19. Two pipes can separately fill a tank in 30 hrs and 45 hrs respectively. Both the pipes are opened to fill the tank but when the tank is 2/3 full a leak develops in the tank through which 2/3 of the water supplied by both the pipes leak out. What is the total time taken to fill the tank? </a:t>
            </a:r>
            <a:endParaRPr/>
          </a:p>
          <a:p>
            <a:pPr indent="-228600" lvl="0" marL="228600" rtl="0" algn="l">
              <a:lnSpc>
                <a:spcPct val="90000"/>
              </a:lnSpc>
              <a:spcBef>
                <a:spcPts val="1000"/>
              </a:spcBef>
              <a:spcAft>
                <a:spcPts val="0"/>
              </a:spcAft>
              <a:buClr>
                <a:schemeClr val="dk1"/>
              </a:buClr>
              <a:buSzPts val="2400"/>
              <a:buNone/>
            </a:pPr>
            <a:r>
              <a:rPr b="1" lang="en-US"/>
              <a:t>(1) 25 hrs 	</a:t>
            </a:r>
            <a:r>
              <a:rPr b="1" lang="en-US">
                <a:solidFill>
                  <a:srgbClr val="FF0000"/>
                </a:solidFill>
              </a:rPr>
              <a:t>(2) 30 hrs </a:t>
            </a:r>
            <a:r>
              <a:rPr b="1" lang="en-US"/>
              <a:t>	(3) 35 hrs 	(4) 38 hrs 	(5) None of these </a:t>
            </a:r>
            <a:endParaRPr b="1"/>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2" name="Shape 342"/>
        <p:cNvGrpSpPr/>
        <p:nvPr/>
      </p:nvGrpSpPr>
      <p:grpSpPr>
        <a:xfrm>
          <a:off x="0" y="0"/>
          <a:ext cx="0" cy="0"/>
          <a:chOff x="0" y="0"/>
          <a:chExt cx="0" cy="0"/>
        </a:xfrm>
      </p:grpSpPr>
      <p:sp>
        <p:nvSpPr>
          <p:cNvPr id="343" name="Google Shape;343;p20"/>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344" name="Google Shape;344;p20"/>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20. A cistern is normally filled in 4 hrs but takes 1 hr. longer to fill because of a leak in its bottom. If the cistern is full, the leak will empty it in ____hr. </a:t>
            </a:r>
            <a:endParaRPr/>
          </a:p>
          <a:p>
            <a:pPr indent="-228600" lvl="0" marL="228600" rtl="0" algn="l">
              <a:lnSpc>
                <a:spcPct val="90000"/>
              </a:lnSpc>
              <a:spcBef>
                <a:spcPts val="1000"/>
              </a:spcBef>
              <a:spcAft>
                <a:spcPts val="0"/>
              </a:spcAft>
              <a:buClr>
                <a:schemeClr val="dk1"/>
              </a:buClr>
              <a:buSzPts val="2400"/>
              <a:buNone/>
            </a:pPr>
            <a:r>
              <a:rPr b="1" lang="en-US"/>
              <a:t>(1) 10 hrs 	(2) 20 hrs 	(3) 15 hrs 	(4) 12 hrs 	(5) None of these</a:t>
            </a:r>
            <a:endParaRPr b="1"/>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8" name="Shape 348"/>
        <p:cNvGrpSpPr/>
        <p:nvPr/>
      </p:nvGrpSpPr>
      <p:grpSpPr>
        <a:xfrm>
          <a:off x="0" y="0"/>
          <a:ext cx="0" cy="0"/>
          <a:chOff x="0" y="0"/>
          <a:chExt cx="0" cy="0"/>
        </a:xfrm>
      </p:grpSpPr>
      <p:sp>
        <p:nvSpPr>
          <p:cNvPr id="349" name="Google Shape;349;p73"/>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350" name="Google Shape;350;p73"/>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20. A cistern is normally filled in 4 hrs but takes 1 hr. longer to fill because of a leak in its bottom. If the cistern is full, the leak will empty it in ____hr. </a:t>
            </a:r>
            <a:endParaRPr/>
          </a:p>
          <a:p>
            <a:pPr indent="-228600" lvl="0" marL="228600" rtl="0" algn="l">
              <a:lnSpc>
                <a:spcPct val="90000"/>
              </a:lnSpc>
              <a:spcBef>
                <a:spcPts val="1000"/>
              </a:spcBef>
              <a:spcAft>
                <a:spcPts val="0"/>
              </a:spcAft>
              <a:buClr>
                <a:schemeClr val="dk1"/>
              </a:buClr>
              <a:buSzPts val="2400"/>
              <a:buNone/>
            </a:pPr>
            <a:r>
              <a:rPr b="1" lang="en-US"/>
              <a:t>(1) 10 hrs 	</a:t>
            </a:r>
            <a:r>
              <a:rPr b="1" lang="en-US">
                <a:solidFill>
                  <a:srgbClr val="FF0000"/>
                </a:solidFill>
              </a:rPr>
              <a:t>(2) 20 hrs </a:t>
            </a:r>
            <a:r>
              <a:rPr b="1" lang="en-US"/>
              <a:t>	(3) 15 hrs 	(4) 12 hrs 	(5) None of these</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4" name="Shape 354"/>
        <p:cNvGrpSpPr/>
        <p:nvPr/>
      </p:nvGrpSpPr>
      <p:grpSpPr>
        <a:xfrm>
          <a:off x="0" y="0"/>
          <a:ext cx="0" cy="0"/>
          <a:chOff x="0" y="0"/>
          <a:chExt cx="0" cy="0"/>
        </a:xfrm>
      </p:grpSpPr>
      <p:sp>
        <p:nvSpPr>
          <p:cNvPr id="355" name="Google Shape;355;p21"/>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356" name="Google Shape;356;p21"/>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21. If three taps are opened together, a tank is filled in 6 hrs. One of the taps can fill it in 5 hrs and another in 7½ hrs. How does the third tap work? </a:t>
            </a:r>
            <a:endParaRPr/>
          </a:p>
          <a:p>
            <a:pPr indent="-457200" lvl="0" marL="457200" rtl="0" algn="l">
              <a:lnSpc>
                <a:spcPct val="90000"/>
              </a:lnSpc>
              <a:spcBef>
                <a:spcPts val="1000"/>
              </a:spcBef>
              <a:spcAft>
                <a:spcPts val="0"/>
              </a:spcAft>
              <a:buClr>
                <a:schemeClr val="dk1"/>
              </a:buClr>
              <a:buSzPts val="2400"/>
              <a:buAutoNum type="arabicParenBoth"/>
            </a:pPr>
            <a:r>
              <a:rPr b="1" lang="en-US"/>
              <a:t>6 hours, fill pipe 	(2) 8 hours, waste pipe 	(3) 6 hours, waste pipe </a:t>
            </a:r>
            <a:endParaRPr/>
          </a:p>
          <a:p>
            <a:pPr indent="-457200" lvl="0" marL="457200" rtl="0" algn="l">
              <a:lnSpc>
                <a:spcPct val="90000"/>
              </a:lnSpc>
              <a:spcBef>
                <a:spcPts val="1000"/>
              </a:spcBef>
              <a:spcAft>
                <a:spcPts val="0"/>
              </a:spcAft>
              <a:buClr>
                <a:schemeClr val="dk1"/>
              </a:buClr>
              <a:buSzPts val="2400"/>
              <a:buNone/>
            </a:pPr>
            <a:r>
              <a:rPr b="1" lang="en-US"/>
              <a:t>(4) 8 hours, fill pipe 	(5) None of these</a:t>
            </a: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b="1"/>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0" name="Shape 360"/>
        <p:cNvGrpSpPr/>
        <p:nvPr/>
      </p:nvGrpSpPr>
      <p:grpSpPr>
        <a:xfrm>
          <a:off x="0" y="0"/>
          <a:ext cx="0" cy="0"/>
          <a:chOff x="0" y="0"/>
          <a:chExt cx="0" cy="0"/>
        </a:xfrm>
      </p:grpSpPr>
      <p:sp>
        <p:nvSpPr>
          <p:cNvPr id="361" name="Google Shape;361;p74"/>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362" name="Google Shape;362;p74"/>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21. If three taps are opened together, a tank is filled in 6 hrs. One of the taps can fill it in 5 hrs and another in 7½ hrs. How does the third tap work? </a:t>
            </a:r>
            <a:endParaRPr/>
          </a:p>
          <a:p>
            <a:pPr indent="-457200" lvl="0" marL="457200" rtl="0" algn="l">
              <a:lnSpc>
                <a:spcPct val="90000"/>
              </a:lnSpc>
              <a:spcBef>
                <a:spcPts val="1000"/>
              </a:spcBef>
              <a:spcAft>
                <a:spcPts val="0"/>
              </a:spcAft>
              <a:buClr>
                <a:schemeClr val="dk1"/>
              </a:buClr>
              <a:buSzPts val="2400"/>
              <a:buAutoNum type="arabicParenBoth"/>
            </a:pPr>
            <a:r>
              <a:rPr b="1" lang="en-US"/>
              <a:t>6 hours, fill pipe 	(2) 8 hours, waste pipe 	</a:t>
            </a:r>
            <a:r>
              <a:rPr b="1" lang="en-US">
                <a:solidFill>
                  <a:srgbClr val="FF0000"/>
                </a:solidFill>
              </a:rPr>
              <a:t>(3) 6 hours, waste pipe </a:t>
            </a:r>
            <a:endParaRPr>
              <a:solidFill>
                <a:srgbClr val="FF0000"/>
              </a:solidFill>
            </a:endParaRPr>
          </a:p>
          <a:p>
            <a:pPr indent="-457200" lvl="0" marL="457200" rtl="0" algn="l">
              <a:lnSpc>
                <a:spcPct val="90000"/>
              </a:lnSpc>
              <a:spcBef>
                <a:spcPts val="1000"/>
              </a:spcBef>
              <a:spcAft>
                <a:spcPts val="0"/>
              </a:spcAft>
              <a:buClr>
                <a:schemeClr val="dk1"/>
              </a:buClr>
              <a:buSzPts val="2400"/>
              <a:buNone/>
            </a:pPr>
            <a:r>
              <a:rPr b="1" lang="en-US"/>
              <a:t>(4) 8 hours, fill pipe 	(5) None of these</a:t>
            </a: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b="1"/>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6" name="Shape 366"/>
        <p:cNvGrpSpPr/>
        <p:nvPr/>
      </p:nvGrpSpPr>
      <p:grpSpPr>
        <a:xfrm>
          <a:off x="0" y="0"/>
          <a:ext cx="0" cy="0"/>
          <a:chOff x="0" y="0"/>
          <a:chExt cx="0" cy="0"/>
        </a:xfrm>
      </p:grpSpPr>
      <p:sp>
        <p:nvSpPr>
          <p:cNvPr id="367" name="Google Shape;367;p2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368" name="Google Shape;368;p22"/>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22. Two pipes A and B can separately fill in 7½ and 5 minutes respectively and a waste pipe C can carry off 14 litres per minutes. If all the pipes are opened when the cistern is full, it is emptied in 1 hour. How many litres does the cistern hold? </a:t>
            </a:r>
            <a:endParaRPr/>
          </a:p>
          <a:p>
            <a:pPr indent="-457200" lvl="0" marL="457200" rtl="0" algn="l">
              <a:lnSpc>
                <a:spcPct val="90000"/>
              </a:lnSpc>
              <a:spcBef>
                <a:spcPts val="1000"/>
              </a:spcBef>
              <a:spcAft>
                <a:spcPts val="0"/>
              </a:spcAft>
              <a:buClr>
                <a:schemeClr val="dk1"/>
              </a:buClr>
              <a:buSzPts val="2400"/>
              <a:buAutoNum type="arabicParenBoth"/>
            </a:pPr>
            <a:r>
              <a:rPr b="1" lang="en-US"/>
              <a:t>40 litres 		(2) 30 litres 		(3) 325 litres 	(4) 45 litres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2" name="Shape 372"/>
        <p:cNvGrpSpPr/>
        <p:nvPr/>
      </p:nvGrpSpPr>
      <p:grpSpPr>
        <a:xfrm>
          <a:off x="0" y="0"/>
          <a:ext cx="0" cy="0"/>
          <a:chOff x="0" y="0"/>
          <a:chExt cx="0" cy="0"/>
        </a:xfrm>
      </p:grpSpPr>
      <p:sp>
        <p:nvSpPr>
          <p:cNvPr id="373" name="Google Shape;373;p75"/>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374" name="Google Shape;374;p75"/>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22. Two pipes A and B can separately fill in 7½ and 5 minutes respectively and a waste pipe C can carry off 14 litres per minutes. If all the pipes are opened when the cistern is full, it is emptied in 1 hour. How many litres does the cistern hold? </a:t>
            </a:r>
            <a:endParaRPr/>
          </a:p>
          <a:p>
            <a:pPr indent="-457200" lvl="0" marL="457200" rtl="0" algn="l">
              <a:lnSpc>
                <a:spcPct val="90000"/>
              </a:lnSpc>
              <a:spcBef>
                <a:spcPts val="1000"/>
              </a:spcBef>
              <a:spcAft>
                <a:spcPts val="0"/>
              </a:spcAft>
              <a:buClr>
                <a:schemeClr val="dk1"/>
              </a:buClr>
              <a:buSzPts val="2400"/>
              <a:buAutoNum type="arabicParenBoth"/>
            </a:pPr>
            <a:r>
              <a:rPr b="1" lang="en-US">
                <a:solidFill>
                  <a:srgbClr val="FF0000"/>
                </a:solidFill>
              </a:rPr>
              <a:t>40 litres </a:t>
            </a:r>
            <a:r>
              <a:rPr b="1" lang="en-US"/>
              <a:t>		(2) 30 litres 		(3) 325 litres 	(4) 45 litres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8" name="Shape 378"/>
        <p:cNvGrpSpPr/>
        <p:nvPr/>
      </p:nvGrpSpPr>
      <p:grpSpPr>
        <a:xfrm>
          <a:off x="0" y="0"/>
          <a:ext cx="0" cy="0"/>
          <a:chOff x="0" y="0"/>
          <a:chExt cx="0" cy="0"/>
        </a:xfrm>
      </p:grpSpPr>
      <p:sp>
        <p:nvSpPr>
          <p:cNvPr id="379" name="Google Shape;379;p23"/>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380" name="Google Shape;380;p23"/>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23. Two pipes A and B can separately fill in 30 and 20 minutes respectively and a waste pipe C can carry off 6 litres per minute. If all the pipes are opened when the cistern is full, it is emptied in 60 minutes. How many litres does the cistern hold? </a:t>
            </a:r>
            <a:endParaRPr/>
          </a:p>
          <a:p>
            <a:pPr indent="-228600" lvl="0" marL="228600" rtl="0" algn="l">
              <a:lnSpc>
                <a:spcPct val="90000"/>
              </a:lnSpc>
              <a:spcBef>
                <a:spcPts val="1000"/>
              </a:spcBef>
              <a:spcAft>
                <a:spcPts val="0"/>
              </a:spcAft>
              <a:buClr>
                <a:schemeClr val="dk1"/>
              </a:buClr>
              <a:buSzPts val="2400"/>
              <a:buNone/>
            </a:pPr>
            <a:r>
              <a:rPr b="1" lang="en-US"/>
              <a:t>(1) 10 litres 	(2) 30 litres 	(3) 60 litres 	(4) 45 litres 	(5) None of these</a:t>
            </a:r>
            <a:endParaRPr b="1"/>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4" name="Shape 384"/>
        <p:cNvGrpSpPr/>
        <p:nvPr/>
      </p:nvGrpSpPr>
      <p:grpSpPr>
        <a:xfrm>
          <a:off x="0" y="0"/>
          <a:ext cx="0" cy="0"/>
          <a:chOff x="0" y="0"/>
          <a:chExt cx="0" cy="0"/>
        </a:xfrm>
      </p:grpSpPr>
      <p:sp>
        <p:nvSpPr>
          <p:cNvPr id="385" name="Google Shape;385;p7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386" name="Google Shape;386;p76"/>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23. Two pipes A and B can separately fill in 30 and 20 minutes respectively and a waste pipe C can carry off 6 litres per minute. If all the pipes are opened when the cistern is full, it is emptied in 60 minutes. How many litres does the cistern hold? </a:t>
            </a:r>
            <a:endParaRPr/>
          </a:p>
          <a:p>
            <a:pPr indent="-228600" lvl="0" marL="228600" rtl="0" algn="l">
              <a:lnSpc>
                <a:spcPct val="90000"/>
              </a:lnSpc>
              <a:spcBef>
                <a:spcPts val="1000"/>
              </a:spcBef>
              <a:spcAft>
                <a:spcPts val="0"/>
              </a:spcAft>
              <a:buClr>
                <a:schemeClr val="dk1"/>
              </a:buClr>
              <a:buSzPts val="2400"/>
              <a:buNone/>
            </a:pPr>
            <a:r>
              <a:rPr b="1" lang="en-US"/>
              <a:t>(1) 10 litres 	(2) 30 litres 	(</a:t>
            </a:r>
            <a:r>
              <a:rPr b="1" lang="en-US">
                <a:solidFill>
                  <a:srgbClr val="FF0000"/>
                </a:solidFill>
              </a:rPr>
              <a:t>3) 60 litres </a:t>
            </a:r>
            <a:r>
              <a:rPr b="1" lang="en-US"/>
              <a:t>	(4) 45 litres 	(5) None of these</a:t>
            </a:r>
            <a:endParaRPr b="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0" name="Shape 120"/>
        <p:cNvGrpSpPr/>
        <p:nvPr/>
      </p:nvGrpSpPr>
      <p:grpSpPr>
        <a:xfrm>
          <a:off x="0" y="0"/>
          <a:ext cx="0" cy="0"/>
          <a:chOff x="0" y="0"/>
          <a:chExt cx="0" cy="0"/>
        </a:xfrm>
      </p:grpSpPr>
      <p:sp>
        <p:nvSpPr>
          <p:cNvPr id="121" name="Google Shape;121;p54"/>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122" name="Google Shape;122;p54"/>
          <p:cNvSpPr txBox="1"/>
          <p:nvPr>
            <p:ph idx="1" type="body"/>
          </p:nvPr>
        </p:nvSpPr>
        <p:spPr>
          <a:xfrm>
            <a:off x="204952" y="1072055"/>
            <a:ext cx="1221663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1. A pipe can fill a cistern in 25 hours. Find the part of tank filled in 5 hours. </a:t>
            </a:r>
            <a:endParaRPr/>
          </a:p>
          <a:p>
            <a:pPr indent="-228600" lvl="0" marL="228600" rtl="0" algn="l">
              <a:lnSpc>
                <a:spcPct val="90000"/>
              </a:lnSpc>
              <a:spcBef>
                <a:spcPts val="1000"/>
              </a:spcBef>
              <a:spcAft>
                <a:spcPts val="0"/>
              </a:spcAft>
              <a:buClr>
                <a:schemeClr val="dk1"/>
              </a:buClr>
              <a:buSzPts val="2400"/>
              <a:buNone/>
            </a:pPr>
            <a:r>
              <a:rPr b="1" lang="en-US"/>
              <a:t>(1) 1/25 	</a:t>
            </a:r>
            <a:r>
              <a:rPr b="1" lang="en-US">
                <a:solidFill>
                  <a:srgbClr val="FF0000"/>
                </a:solidFill>
              </a:rPr>
              <a:t>(2) 1/5 </a:t>
            </a:r>
            <a:r>
              <a:rPr b="1" lang="en-US"/>
              <a:t>	(3) 1/10 	(4) Data inadequate 	(5) None of these</a:t>
            </a:r>
            <a:r>
              <a:rPr b="1" lang="en-US">
                <a:latin typeface="Arial Black"/>
                <a:ea typeface="Arial Black"/>
                <a:cs typeface="Arial Black"/>
                <a:sym typeface="Arial Black"/>
              </a:rPr>
              <a:t> </a:t>
            </a:r>
            <a:r>
              <a:rPr b="1" lang="en-US"/>
              <a:t> </a:t>
            </a:r>
            <a:endParaRPr b="1"/>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0" name="Shape 390"/>
        <p:cNvGrpSpPr/>
        <p:nvPr/>
      </p:nvGrpSpPr>
      <p:grpSpPr>
        <a:xfrm>
          <a:off x="0" y="0"/>
          <a:ext cx="0" cy="0"/>
          <a:chOff x="0" y="0"/>
          <a:chExt cx="0" cy="0"/>
        </a:xfrm>
      </p:grpSpPr>
      <p:sp>
        <p:nvSpPr>
          <p:cNvPr id="391" name="Google Shape;391;p24"/>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392" name="Google Shape;392;p24"/>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24. There are 10 filling pipes each capable of filling a cistern alone in 6 minutes and 6 emptying pipes each capable of emptying a cistern alone in 8 minutes. All pipes are opened together and as a result, tank fills 22 litres of water per minute. Find the capacity of the tank. </a:t>
            </a:r>
            <a:endParaRPr/>
          </a:p>
          <a:p>
            <a:pPr indent="-457200" lvl="0" marL="457200" rtl="0" algn="l">
              <a:lnSpc>
                <a:spcPct val="90000"/>
              </a:lnSpc>
              <a:spcBef>
                <a:spcPts val="1000"/>
              </a:spcBef>
              <a:spcAft>
                <a:spcPts val="0"/>
              </a:spcAft>
              <a:buClr>
                <a:schemeClr val="dk1"/>
              </a:buClr>
              <a:buSzPts val="2400"/>
              <a:buAutoNum type="arabicParenBoth"/>
            </a:pPr>
            <a:r>
              <a:rPr b="1" lang="en-US"/>
              <a:t>48 litres 		(2) 36 litres 		(3) 24 litres 		(4) 16 litres </a:t>
            </a:r>
            <a:endParaRPr/>
          </a:p>
          <a:p>
            <a:pPr indent="-457200" lvl="0" marL="457200" rtl="0" algn="l">
              <a:lnSpc>
                <a:spcPct val="90000"/>
              </a:lnSpc>
              <a:spcBef>
                <a:spcPts val="1000"/>
              </a:spcBef>
              <a:spcAft>
                <a:spcPts val="0"/>
              </a:spcAft>
              <a:buClr>
                <a:schemeClr val="dk1"/>
              </a:buClr>
              <a:buSzPts val="2400"/>
              <a:buNone/>
            </a:pPr>
            <a:r>
              <a:rPr b="1" lang="en-US"/>
              <a:t>(5) None of these</a:t>
            </a: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 </a:t>
            </a:r>
            <a:r>
              <a:rPr b="1" lang="en-US"/>
              <a:t> </a:t>
            </a:r>
            <a:endParaRPr b="1"/>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6" name="Shape 396"/>
        <p:cNvGrpSpPr/>
        <p:nvPr/>
      </p:nvGrpSpPr>
      <p:grpSpPr>
        <a:xfrm>
          <a:off x="0" y="0"/>
          <a:ext cx="0" cy="0"/>
          <a:chOff x="0" y="0"/>
          <a:chExt cx="0" cy="0"/>
        </a:xfrm>
      </p:grpSpPr>
      <p:sp>
        <p:nvSpPr>
          <p:cNvPr id="397" name="Google Shape;397;p77"/>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398" name="Google Shape;398;p77"/>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24. There are 10 filling pipes each capable of filling a cistern alone in 6 minutes and 6 emptying pipes each capable of emptying a cistern alone in 8 minutes. All pipes are opened together and as a result, tank fills 22 litres of water per minute. Find the capacity of the tank. </a:t>
            </a:r>
            <a:endParaRPr/>
          </a:p>
          <a:p>
            <a:pPr indent="-457200" lvl="0" marL="457200" rtl="0" algn="l">
              <a:lnSpc>
                <a:spcPct val="90000"/>
              </a:lnSpc>
              <a:spcBef>
                <a:spcPts val="1000"/>
              </a:spcBef>
              <a:spcAft>
                <a:spcPts val="0"/>
              </a:spcAft>
              <a:buClr>
                <a:schemeClr val="dk1"/>
              </a:buClr>
              <a:buSzPts val="2400"/>
              <a:buAutoNum type="arabicParenBoth"/>
            </a:pPr>
            <a:r>
              <a:rPr b="1" lang="en-US"/>
              <a:t>48 litres 		(2) 36 litres 		</a:t>
            </a:r>
            <a:r>
              <a:rPr b="1" lang="en-US">
                <a:solidFill>
                  <a:srgbClr val="FF0000"/>
                </a:solidFill>
              </a:rPr>
              <a:t>(3) 24 litres </a:t>
            </a:r>
            <a:r>
              <a:rPr b="1" lang="en-US"/>
              <a:t>		(4) 16 litres </a:t>
            </a:r>
            <a:endParaRPr/>
          </a:p>
          <a:p>
            <a:pPr indent="-457200" lvl="0" marL="457200" rtl="0" algn="l">
              <a:lnSpc>
                <a:spcPct val="90000"/>
              </a:lnSpc>
              <a:spcBef>
                <a:spcPts val="1000"/>
              </a:spcBef>
              <a:spcAft>
                <a:spcPts val="0"/>
              </a:spcAft>
              <a:buClr>
                <a:schemeClr val="dk1"/>
              </a:buClr>
              <a:buSzPts val="2400"/>
              <a:buNone/>
            </a:pPr>
            <a:r>
              <a:rPr b="1" lang="en-US"/>
              <a:t>(5) None of these</a:t>
            </a: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 </a:t>
            </a:r>
            <a:r>
              <a:rPr b="1" lang="en-US"/>
              <a:t> </a:t>
            </a:r>
            <a:endParaRPr b="1"/>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2" name="Shape 402"/>
        <p:cNvGrpSpPr/>
        <p:nvPr/>
      </p:nvGrpSpPr>
      <p:grpSpPr>
        <a:xfrm>
          <a:off x="0" y="0"/>
          <a:ext cx="0" cy="0"/>
          <a:chOff x="0" y="0"/>
          <a:chExt cx="0" cy="0"/>
        </a:xfrm>
      </p:grpSpPr>
      <p:sp>
        <p:nvSpPr>
          <p:cNvPr id="403" name="Google Shape;403;p25"/>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404" name="Google Shape;404;p25"/>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25. There are 3 filling pipes each capable of filling a cistern alone in 8 minutes and 2 emptying pipes each capable of emptying a cistern alone in 10 minutes. All pipes are opened together and as a result, tank fills 7 litres of water per minute. Find the capacity of the tank. </a:t>
            </a:r>
            <a:endParaRPr/>
          </a:p>
          <a:p>
            <a:pPr indent="-457200" lvl="0" marL="457200" rtl="0" algn="l">
              <a:lnSpc>
                <a:spcPct val="90000"/>
              </a:lnSpc>
              <a:spcBef>
                <a:spcPts val="1000"/>
              </a:spcBef>
              <a:spcAft>
                <a:spcPts val="0"/>
              </a:spcAft>
              <a:buClr>
                <a:schemeClr val="dk1"/>
              </a:buClr>
              <a:buSzPts val="2400"/>
              <a:buAutoNum type="arabicParenBoth"/>
            </a:pPr>
            <a:r>
              <a:rPr b="1" lang="en-US"/>
              <a:t>20 litres 		(2) 25 litres 		(3) 40 litres 		(4) 30 litres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8" name="Shape 408"/>
        <p:cNvGrpSpPr/>
        <p:nvPr/>
      </p:nvGrpSpPr>
      <p:grpSpPr>
        <a:xfrm>
          <a:off x="0" y="0"/>
          <a:ext cx="0" cy="0"/>
          <a:chOff x="0" y="0"/>
          <a:chExt cx="0" cy="0"/>
        </a:xfrm>
      </p:grpSpPr>
      <p:sp>
        <p:nvSpPr>
          <p:cNvPr id="409" name="Google Shape;409;p78"/>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410" name="Google Shape;410;p78"/>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25. There are 3 filling pipes each capable of filling a cistern alone in 8 minutes and 2 emptying pipes each capable of emptying a cistern alone in 10 minutes. All pipes are opened together and as a result, tank fills 7 litres of water per minute. Find the capacity of the tank. </a:t>
            </a:r>
            <a:endParaRPr/>
          </a:p>
          <a:p>
            <a:pPr indent="-457200" lvl="0" marL="457200" rtl="0" algn="l">
              <a:lnSpc>
                <a:spcPct val="90000"/>
              </a:lnSpc>
              <a:spcBef>
                <a:spcPts val="1000"/>
              </a:spcBef>
              <a:spcAft>
                <a:spcPts val="0"/>
              </a:spcAft>
              <a:buClr>
                <a:schemeClr val="dk1"/>
              </a:buClr>
              <a:buSzPts val="2400"/>
              <a:buAutoNum type="arabicParenBoth"/>
            </a:pPr>
            <a:r>
              <a:rPr b="1" lang="en-US"/>
              <a:t>20 litres 		(2) 25 litres 		</a:t>
            </a:r>
            <a:r>
              <a:rPr b="1" lang="en-US">
                <a:solidFill>
                  <a:srgbClr val="FF0000"/>
                </a:solidFill>
              </a:rPr>
              <a:t>(3) 40 litres </a:t>
            </a:r>
            <a:r>
              <a:rPr b="1" lang="en-US"/>
              <a:t>		(4) 30 litres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4" name="Shape 414"/>
        <p:cNvGrpSpPr/>
        <p:nvPr/>
      </p:nvGrpSpPr>
      <p:grpSpPr>
        <a:xfrm>
          <a:off x="0" y="0"/>
          <a:ext cx="0" cy="0"/>
          <a:chOff x="0" y="0"/>
          <a:chExt cx="0" cy="0"/>
        </a:xfrm>
      </p:grpSpPr>
      <p:sp>
        <p:nvSpPr>
          <p:cNvPr id="415" name="Google Shape;415;p2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416" name="Google Shape;416;p26"/>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26. Two pipes can fill a cistern in 10 and 15 hours respectively. The pipes are opened simultaneously and it is found that due to leakage in the bottom, 2 hrs extra are taken for the cistern to be filled up. If the cistern is full, in what time would the leak empty it? </a:t>
            </a:r>
            <a:endParaRPr/>
          </a:p>
          <a:p>
            <a:pPr indent="-228600" lvl="0" marL="228600" rtl="0" algn="l">
              <a:lnSpc>
                <a:spcPct val="90000"/>
              </a:lnSpc>
              <a:spcBef>
                <a:spcPts val="1000"/>
              </a:spcBef>
              <a:spcAft>
                <a:spcPts val="0"/>
              </a:spcAft>
              <a:buClr>
                <a:schemeClr val="dk1"/>
              </a:buClr>
              <a:buSzPts val="2400"/>
              <a:buNone/>
            </a:pPr>
            <a:r>
              <a:rPr b="1" lang="en-US"/>
              <a:t>(1) 20 hrs 	(2) 21 hrs 	(3) 24 hrs 	(4) 28 hrs 	(5) None of these</a:t>
            </a: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 </a:t>
            </a:r>
            <a:r>
              <a:rPr b="1" lang="en-US"/>
              <a:t> </a:t>
            </a:r>
            <a:endParaRPr b="1"/>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0" name="Shape 420"/>
        <p:cNvGrpSpPr/>
        <p:nvPr/>
      </p:nvGrpSpPr>
      <p:grpSpPr>
        <a:xfrm>
          <a:off x="0" y="0"/>
          <a:ext cx="0" cy="0"/>
          <a:chOff x="0" y="0"/>
          <a:chExt cx="0" cy="0"/>
        </a:xfrm>
      </p:grpSpPr>
      <p:sp>
        <p:nvSpPr>
          <p:cNvPr id="421" name="Google Shape;421;p79"/>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422" name="Google Shape;422;p79"/>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26. Two pipes can fill a cistern in 10 and 15 hours respectively. The pipes are opened simultaneously and it is found that due to leakage in the bottom, 2 hrs extra are taken for the cistern to be filled up. If the cistern is full, in what time would the leak empty it? </a:t>
            </a:r>
            <a:endParaRPr/>
          </a:p>
          <a:p>
            <a:pPr indent="-228600" lvl="0" marL="228600" rtl="0" algn="l">
              <a:lnSpc>
                <a:spcPct val="90000"/>
              </a:lnSpc>
              <a:spcBef>
                <a:spcPts val="1000"/>
              </a:spcBef>
              <a:spcAft>
                <a:spcPts val="0"/>
              </a:spcAft>
              <a:buClr>
                <a:schemeClr val="dk1"/>
              </a:buClr>
              <a:buSzPts val="2400"/>
              <a:buNone/>
            </a:pPr>
            <a:r>
              <a:rPr b="1" lang="en-US"/>
              <a:t>(1) 20 hrs 	(2) 21 hrs 	</a:t>
            </a:r>
            <a:r>
              <a:rPr b="1" lang="en-US">
                <a:solidFill>
                  <a:srgbClr val="FF0000"/>
                </a:solidFill>
              </a:rPr>
              <a:t>(3) 24 hrs </a:t>
            </a:r>
            <a:r>
              <a:rPr b="1" lang="en-US"/>
              <a:t>	(4) 28 hrs 	(5) None of these</a:t>
            </a: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 </a:t>
            </a:r>
            <a:r>
              <a:rPr b="1" lang="en-US"/>
              <a:t> </a:t>
            </a:r>
            <a:endParaRPr b="1"/>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6" name="Shape 426"/>
        <p:cNvGrpSpPr/>
        <p:nvPr/>
      </p:nvGrpSpPr>
      <p:grpSpPr>
        <a:xfrm>
          <a:off x="0" y="0"/>
          <a:ext cx="0" cy="0"/>
          <a:chOff x="0" y="0"/>
          <a:chExt cx="0" cy="0"/>
        </a:xfrm>
      </p:grpSpPr>
      <p:sp>
        <p:nvSpPr>
          <p:cNvPr id="427" name="Google Shape;427;p27"/>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428" name="Google Shape;428;p27"/>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27. Two pipes can fill a cistern in 30 and 15 hours respectively. The pipes are opened simultaneously and it is found that due to leakage in the bottom, 5 hrs extra are taken for the cistern to be filled up. If the cistern is full, in what time would the leak empty it? </a:t>
            </a:r>
            <a:endParaRPr/>
          </a:p>
          <a:p>
            <a:pPr indent="-228600" lvl="0" marL="228600" rtl="0" algn="l">
              <a:lnSpc>
                <a:spcPct val="90000"/>
              </a:lnSpc>
              <a:spcBef>
                <a:spcPts val="1000"/>
              </a:spcBef>
              <a:spcAft>
                <a:spcPts val="0"/>
              </a:spcAft>
              <a:buClr>
                <a:schemeClr val="dk1"/>
              </a:buClr>
              <a:buSzPts val="2400"/>
              <a:buNone/>
            </a:pPr>
            <a:r>
              <a:rPr b="1" lang="en-US"/>
              <a:t>(1) 60 hrs 	(2) 45 hrs 	(3) 35 hrs 	(4) 30 hrs 	(5) None of these</a:t>
            </a:r>
            <a:endParaRPr b="1"/>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2" name="Shape 432"/>
        <p:cNvGrpSpPr/>
        <p:nvPr/>
      </p:nvGrpSpPr>
      <p:grpSpPr>
        <a:xfrm>
          <a:off x="0" y="0"/>
          <a:ext cx="0" cy="0"/>
          <a:chOff x="0" y="0"/>
          <a:chExt cx="0" cy="0"/>
        </a:xfrm>
      </p:grpSpPr>
      <p:sp>
        <p:nvSpPr>
          <p:cNvPr id="433" name="Google Shape;433;p80"/>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434" name="Google Shape;434;p80"/>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27. Two pipes can fill a cistern in 30 and 15 hours respectively. The pipes are opened simultaneously and it is found that due to leakage in the bottom, 5 hrs extra are taken for the cistern to be filled up. If the cistern is full, in what time would the leak empty it? </a:t>
            </a:r>
            <a:endParaRPr/>
          </a:p>
          <a:p>
            <a:pPr indent="-228600" lvl="0" marL="228600" rtl="0" algn="l">
              <a:lnSpc>
                <a:spcPct val="90000"/>
              </a:lnSpc>
              <a:spcBef>
                <a:spcPts val="1000"/>
              </a:spcBef>
              <a:spcAft>
                <a:spcPts val="0"/>
              </a:spcAft>
              <a:buClr>
                <a:schemeClr val="dk1"/>
              </a:buClr>
              <a:buSzPts val="2400"/>
              <a:buNone/>
            </a:pPr>
            <a:r>
              <a:rPr b="1" lang="en-US"/>
              <a:t>(1) 60 hrs 	(2) 45 hrs 	(3) 35 hrs 	</a:t>
            </a:r>
            <a:r>
              <a:rPr b="1" lang="en-US">
                <a:solidFill>
                  <a:srgbClr val="FF0000"/>
                </a:solidFill>
              </a:rPr>
              <a:t>(4) 30 hrs </a:t>
            </a:r>
            <a:r>
              <a:rPr b="1" lang="en-US"/>
              <a:t>	(5) None of these</a:t>
            </a:r>
            <a:endParaRPr b="1"/>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8" name="Shape 438"/>
        <p:cNvGrpSpPr/>
        <p:nvPr/>
      </p:nvGrpSpPr>
      <p:grpSpPr>
        <a:xfrm>
          <a:off x="0" y="0"/>
          <a:ext cx="0" cy="0"/>
          <a:chOff x="0" y="0"/>
          <a:chExt cx="0" cy="0"/>
        </a:xfrm>
      </p:grpSpPr>
      <p:sp>
        <p:nvSpPr>
          <p:cNvPr id="439" name="Google Shape;439;p28"/>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440" name="Google Shape;440;p28"/>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28</a:t>
            </a:r>
            <a:r>
              <a:rPr b="1" lang="en-US"/>
              <a:t>. A cistern has a leak which would empty it in 4 hours. A tap is turned on which admits 3 litres a minute into the cistern, and it is now emptied in 6 hours. How many litres does the cistern hold? </a:t>
            </a:r>
            <a:endParaRPr/>
          </a:p>
          <a:p>
            <a:pPr indent="-457200" lvl="0" marL="457200" rtl="0" algn="l">
              <a:lnSpc>
                <a:spcPct val="90000"/>
              </a:lnSpc>
              <a:spcBef>
                <a:spcPts val="1000"/>
              </a:spcBef>
              <a:spcAft>
                <a:spcPts val="0"/>
              </a:spcAft>
              <a:buClr>
                <a:schemeClr val="dk1"/>
              </a:buClr>
              <a:buSzPts val="2400"/>
              <a:buAutoNum type="arabicParenBoth"/>
            </a:pPr>
            <a:r>
              <a:rPr b="1" lang="en-US"/>
              <a:t>360 litres 	(2) 1080 litres 	(3) 2160 litres 	(4) 2260 litres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4" name="Shape 444"/>
        <p:cNvGrpSpPr/>
        <p:nvPr/>
      </p:nvGrpSpPr>
      <p:grpSpPr>
        <a:xfrm>
          <a:off x="0" y="0"/>
          <a:ext cx="0" cy="0"/>
          <a:chOff x="0" y="0"/>
          <a:chExt cx="0" cy="0"/>
        </a:xfrm>
      </p:grpSpPr>
      <p:sp>
        <p:nvSpPr>
          <p:cNvPr id="445" name="Google Shape;445;p81"/>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446" name="Google Shape;446;p81"/>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28</a:t>
            </a:r>
            <a:r>
              <a:rPr b="1" lang="en-US"/>
              <a:t>. A cistern has a leak which would empty it in 4 hours. A tap is turned on which admits 3 litres a minute into the cistern, and it is now emptied in 6 hours. How many litres does the cistern hold? </a:t>
            </a:r>
            <a:endParaRPr/>
          </a:p>
          <a:p>
            <a:pPr indent="-457200" lvl="0" marL="457200" rtl="0" algn="l">
              <a:lnSpc>
                <a:spcPct val="90000"/>
              </a:lnSpc>
              <a:spcBef>
                <a:spcPts val="1000"/>
              </a:spcBef>
              <a:spcAft>
                <a:spcPts val="0"/>
              </a:spcAft>
              <a:buClr>
                <a:schemeClr val="dk1"/>
              </a:buClr>
              <a:buSzPts val="2400"/>
              <a:buAutoNum type="arabicParenBoth"/>
            </a:pPr>
            <a:r>
              <a:rPr b="1" lang="en-US"/>
              <a:t>360 litres 	(2) 1080 litres 	</a:t>
            </a:r>
            <a:r>
              <a:rPr b="1" lang="en-US">
                <a:solidFill>
                  <a:srgbClr val="FF0000"/>
                </a:solidFill>
              </a:rPr>
              <a:t>(3) 2160 litres </a:t>
            </a:r>
            <a:r>
              <a:rPr b="1" lang="en-US"/>
              <a:t>	(4) 2260 litres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6" name="Shape 126"/>
        <p:cNvGrpSpPr/>
        <p:nvPr/>
      </p:nvGrpSpPr>
      <p:grpSpPr>
        <a:xfrm>
          <a:off x="0" y="0"/>
          <a:ext cx="0" cy="0"/>
          <a:chOff x="0" y="0"/>
          <a:chExt cx="0" cy="0"/>
        </a:xfrm>
      </p:grpSpPr>
      <p:sp>
        <p:nvSpPr>
          <p:cNvPr id="127" name="Google Shape;127;p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128" name="Google Shape;128;p2"/>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2. A pipe can empty a cistern in 27 hours. Find the time in which 2/3 part of the cistern will be emptied. </a:t>
            </a:r>
            <a:endParaRPr/>
          </a:p>
          <a:p>
            <a:pPr indent="-228600" lvl="0" marL="228600" rtl="0" algn="l">
              <a:lnSpc>
                <a:spcPct val="90000"/>
              </a:lnSpc>
              <a:spcBef>
                <a:spcPts val="1000"/>
              </a:spcBef>
              <a:spcAft>
                <a:spcPts val="0"/>
              </a:spcAft>
              <a:buClr>
                <a:schemeClr val="dk1"/>
              </a:buClr>
              <a:buSzPts val="2400"/>
              <a:buNone/>
            </a:pPr>
            <a:r>
              <a:rPr b="1" lang="en-US"/>
              <a:t>(1) 9 hours 	(2) 12 hours 	    (3) 15 hours     (4) 18 hours    (5) None of these</a:t>
            </a:r>
            <a:endParaRPr b="1"/>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0" name="Shape 450"/>
        <p:cNvGrpSpPr/>
        <p:nvPr/>
      </p:nvGrpSpPr>
      <p:grpSpPr>
        <a:xfrm>
          <a:off x="0" y="0"/>
          <a:ext cx="0" cy="0"/>
          <a:chOff x="0" y="0"/>
          <a:chExt cx="0" cy="0"/>
        </a:xfrm>
      </p:grpSpPr>
      <p:sp>
        <p:nvSpPr>
          <p:cNvPr id="451" name="Google Shape;451;p29"/>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452" name="Google Shape;452;p29"/>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29</a:t>
            </a:r>
            <a:r>
              <a:rPr b="1" lang="en-US"/>
              <a:t>. A cistern has a leak which would empty it in 10 hours. A tap is turned on which admits 2 litres per hr. into the cistern, and it is now emptied in 15 hours. How many litres does the cistern hold? </a:t>
            </a:r>
            <a:endParaRPr/>
          </a:p>
          <a:p>
            <a:pPr indent="-228600" lvl="0" marL="228600" rtl="0" algn="l">
              <a:lnSpc>
                <a:spcPct val="90000"/>
              </a:lnSpc>
              <a:spcBef>
                <a:spcPts val="1000"/>
              </a:spcBef>
              <a:spcAft>
                <a:spcPts val="0"/>
              </a:spcAft>
              <a:buClr>
                <a:schemeClr val="dk1"/>
              </a:buClr>
              <a:buSzPts val="2400"/>
              <a:buNone/>
            </a:pPr>
            <a:r>
              <a:rPr b="1" lang="en-US"/>
              <a:t>(1) 50 litres 	(2) 60 litres 	(3) 45 litres 	(4) 360 litres   (5) None of these</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 </a:t>
            </a:r>
            <a:r>
              <a:rPr b="1" lang="en-US"/>
              <a:t> </a:t>
            </a:r>
            <a:endParaRPr b="1"/>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6" name="Shape 456"/>
        <p:cNvGrpSpPr/>
        <p:nvPr/>
      </p:nvGrpSpPr>
      <p:grpSpPr>
        <a:xfrm>
          <a:off x="0" y="0"/>
          <a:ext cx="0" cy="0"/>
          <a:chOff x="0" y="0"/>
          <a:chExt cx="0" cy="0"/>
        </a:xfrm>
      </p:grpSpPr>
      <p:sp>
        <p:nvSpPr>
          <p:cNvPr id="457" name="Google Shape;457;p8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458" name="Google Shape;458;p82"/>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29</a:t>
            </a:r>
            <a:r>
              <a:rPr b="1" lang="en-US"/>
              <a:t>. A cistern has a leak which would empty it in 10 hours. A tap is turned on which admits 2 litres per hr. into the cistern, and it is now emptied in 15 hours. How many litres does the cistern hold? </a:t>
            </a:r>
            <a:endParaRPr/>
          </a:p>
          <a:p>
            <a:pPr indent="-228600" lvl="0" marL="228600" rtl="0" algn="l">
              <a:lnSpc>
                <a:spcPct val="90000"/>
              </a:lnSpc>
              <a:spcBef>
                <a:spcPts val="1000"/>
              </a:spcBef>
              <a:spcAft>
                <a:spcPts val="0"/>
              </a:spcAft>
              <a:buClr>
                <a:schemeClr val="dk1"/>
              </a:buClr>
              <a:buSzPts val="2400"/>
              <a:buNone/>
            </a:pPr>
            <a:r>
              <a:rPr b="1" lang="en-US"/>
              <a:t>(1) 50 litres 	(2</a:t>
            </a:r>
            <a:r>
              <a:rPr b="1" lang="en-US">
                <a:solidFill>
                  <a:srgbClr val="FF0000"/>
                </a:solidFill>
              </a:rPr>
              <a:t>) 60 litres </a:t>
            </a:r>
            <a:r>
              <a:rPr b="1" lang="en-US"/>
              <a:t>	(3) 45 litres 	(4) 360 litres   (5) None of these</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 </a:t>
            </a:r>
            <a:r>
              <a:rPr b="1" lang="en-US"/>
              <a:t> </a:t>
            </a:r>
            <a:endParaRPr b="1"/>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2" name="Shape 462"/>
        <p:cNvGrpSpPr/>
        <p:nvPr/>
      </p:nvGrpSpPr>
      <p:grpSpPr>
        <a:xfrm>
          <a:off x="0" y="0"/>
          <a:ext cx="0" cy="0"/>
          <a:chOff x="0" y="0"/>
          <a:chExt cx="0" cy="0"/>
        </a:xfrm>
      </p:grpSpPr>
      <p:sp>
        <p:nvSpPr>
          <p:cNvPr id="463" name="Google Shape;463;p30"/>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464" name="Google Shape;464;p30"/>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30. One filling pipe A is 5 times faster than second filling pipe B. If B can fill a cistern in 36 minutes, then find the time when the cistern will be full if both fill pipes are opened together. </a:t>
            </a:r>
            <a:endParaRPr/>
          </a:p>
          <a:p>
            <a:pPr indent="-457200" lvl="0" marL="457200" rtl="0" algn="l">
              <a:lnSpc>
                <a:spcPct val="90000"/>
              </a:lnSpc>
              <a:spcBef>
                <a:spcPts val="1000"/>
              </a:spcBef>
              <a:spcAft>
                <a:spcPts val="0"/>
              </a:spcAft>
              <a:buClr>
                <a:schemeClr val="dk1"/>
              </a:buClr>
              <a:buSzPts val="2400"/>
              <a:buAutoNum type="arabicParenBoth"/>
            </a:pPr>
            <a:r>
              <a:rPr b="1" lang="en-US"/>
              <a:t>6 minutes 	(2) 8 minutes 	(3) 4 minutes 	(4) 12 minutes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8" name="Shape 468"/>
        <p:cNvGrpSpPr/>
        <p:nvPr/>
      </p:nvGrpSpPr>
      <p:grpSpPr>
        <a:xfrm>
          <a:off x="0" y="0"/>
          <a:ext cx="0" cy="0"/>
          <a:chOff x="0" y="0"/>
          <a:chExt cx="0" cy="0"/>
        </a:xfrm>
      </p:grpSpPr>
      <p:sp>
        <p:nvSpPr>
          <p:cNvPr id="469" name="Google Shape;469;p83"/>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470" name="Google Shape;470;p83"/>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30. One filling pipe A is 5 times faster than second filling pipe B. If B can fill a cistern in 36 minutes, then find the time when the cistern will be full if both fill pipes are opened together. </a:t>
            </a:r>
            <a:endParaRPr/>
          </a:p>
          <a:p>
            <a:pPr indent="-457200" lvl="0" marL="457200" rtl="0" algn="l">
              <a:lnSpc>
                <a:spcPct val="90000"/>
              </a:lnSpc>
              <a:spcBef>
                <a:spcPts val="1000"/>
              </a:spcBef>
              <a:spcAft>
                <a:spcPts val="0"/>
              </a:spcAft>
              <a:buClr>
                <a:schemeClr val="dk1"/>
              </a:buClr>
              <a:buSzPts val="2400"/>
              <a:buAutoNum type="arabicParenBoth"/>
            </a:pPr>
            <a:r>
              <a:rPr b="1" lang="en-US">
                <a:solidFill>
                  <a:srgbClr val="FF0000"/>
                </a:solidFill>
              </a:rPr>
              <a:t>6 minutes </a:t>
            </a:r>
            <a:r>
              <a:rPr b="1" lang="en-US"/>
              <a:t>	(2) 8 minutes 	(3) 4 minutes 	(4) 12 minutes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4" name="Shape 474"/>
        <p:cNvGrpSpPr/>
        <p:nvPr/>
      </p:nvGrpSpPr>
      <p:grpSpPr>
        <a:xfrm>
          <a:off x="0" y="0"/>
          <a:ext cx="0" cy="0"/>
          <a:chOff x="0" y="0"/>
          <a:chExt cx="0" cy="0"/>
        </a:xfrm>
      </p:grpSpPr>
      <p:sp>
        <p:nvSpPr>
          <p:cNvPr id="475" name="Google Shape;475;p31"/>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476" name="Google Shape;476;p31"/>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31. One fill pipe A is 4 times faster than second fill pipe B and takes 15 minutes less than the fill pipe B. When will the cistern be full if both fill pipes are opened together? </a:t>
            </a:r>
            <a:endParaRPr/>
          </a:p>
          <a:p>
            <a:pPr indent="-228600" lvl="0" marL="228600" rtl="0" algn="l">
              <a:lnSpc>
                <a:spcPct val="90000"/>
              </a:lnSpc>
              <a:spcBef>
                <a:spcPts val="1000"/>
              </a:spcBef>
              <a:spcAft>
                <a:spcPts val="0"/>
              </a:spcAft>
              <a:buClr>
                <a:schemeClr val="dk1"/>
              </a:buClr>
              <a:buSzPts val="2400"/>
              <a:buNone/>
            </a:pPr>
            <a:r>
              <a:rPr b="1" lang="en-US"/>
              <a:t>(1) 4 min 	(2) 6 min 	(3) 9 min 	(4) 12 min 	(5) None of these</a:t>
            </a:r>
            <a:endParaRPr b="1"/>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0" name="Shape 480"/>
        <p:cNvGrpSpPr/>
        <p:nvPr/>
      </p:nvGrpSpPr>
      <p:grpSpPr>
        <a:xfrm>
          <a:off x="0" y="0"/>
          <a:ext cx="0" cy="0"/>
          <a:chOff x="0" y="0"/>
          <a:chExt cx="0" cy="0"/>
        </a:xfrm>
      </p:grpSpPr>
      <p:sp>
        <p:nvSpPr>
          <p:cNvPr id="481" name="Google Shape;481;p84"/>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482" name="Google Shape;482;p84"/>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31. One fill pipe A is 4 times faster than second fill pipe B and takes 15 minutes less than the fill pipe B. When will the cistern be full if both fill pipes are opened together? </a:t>
            </a:r>
            <a:endParaRPr/>
          </a:p>
          <a:p>
            <a:pPr indent="-228600" lvl="0" marL="228600" rtl="0" algn="l">
              <a:lnSpc>
                <a:spcPct val="90000"/>
              </a:lnSpc>
              <a:spcBef>
                <a:spcPts val="1000"/>
              </a:spcBef>
              <a:spcAft>
                <a:spcPts val="0"/>
              </a:spcAft>
              <a:buClr>
                <a:schemeClr val="dk1"/>
              </a:buClr>
              <a:buSzPts val="2400"/>
              <a:buNone/>
            </a:pPr>
            <a:r>
              <a:rPr b="1" lang="en-US">
                <a:solidFill>
                  <a:srgbClr val="FF0000"/>
                </a:solidFill>
              </a:rPr>
              <a:t>(1) 4 min </a:t>
            </a:r>
            <a:r>
              <a:rPr b="1" lang="en-US"/>
              <a:t>	(2) 6 min 	(3) 9 min 	(4) 12 min 	(5) None of these</a:t>
            </a:r>
            <a:endParaRPr b="1"/>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6" name="Shape 486"/>
        <p:cNvGrpSpPr/>
        <p:nvPr/>
      </p:nvGrpSpPr>
      <p:grpSpPr>
        <a:xfrm>
          <a:off x="0" y="0"/>
          <a:ext cx="0" cy="0"/>
          <a:chOff x="0" y="0"/>
          <a:chExt cx="0" cy="0"/>
        </a:xfrm>
      </p:grpSpPr>
      <p:sp>
        <p:nvSpPr>
          <p:cNvPr id="487" name="Google Shape;487;p32"/>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488" name="Google Shape;488;p32"/>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32. 8 taps are fitted to a water tank. Some of them are water taps to fill the tank and the remaining are outlet taps used to empty the tank. Each water tap can fill the tank in 12 hours and each outlet tap can empty it in 36 hours. On opening all the taps, the tank is filled in 3 hours. Find the number of water taps. </a:t>
            </a:r>
            <a:endParaRPr/>
          </a:p>
          <a:p>
            <a:pPr indent="-228600" lvl="0" marL="228600" rtl="0" algn="l">
              <a:lnSpc>
                <a:spcPct val="90000"/>
              </a:lnSpc>
              <a:spcBef>
                <a:spcPts val="1000"/>
              </a:spcBef>
              <a:spcAft>
                <a:spcPts val="0"/>
              </a:spcAft>
              <a:buClr>
                <a:schemeClr val="dk1"/>
              </a:buClr>
              <a:buSzPts val="2400"/>
              <a:buNone/>
            </a:pPr>
            <a:r>
              <a:rPr b="1" lang="en-US"/>
              <a:t>(1) 5 		(2) 4 		(3) 3 		(4) 2 		(5) None of these</a:t>
            </a:r>
            <a:endParaRPr b="1"/>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2" name="Shape 492"/>
        <p:cNvGrpSpPr/>
        <p:nvPr/>
      </p:nvGrpSpPr>
      <p:grpSpPr>
        <a:xfrm>
          <a:off x="0" y="0"/>
          <a:ext cx="0" cy="0"/>
          <a:chOff x="0" y="0"/>
          <a:chExt cx="0" cy="0"/>
        </a:xfrm>
      </p:grpSpPr>
      <p:sp>
        <p:nvSpPr>
          <p:cNvPr id="493" name="Google Shape;493;p85"/>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494" name="Google Shape;494;p85"/>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32. 8 taps are fitted to a water tank. Some of them are water taps to fill the tank and the remaining are outlet taps used to empty the tank. Each water tap can fill the tank in 12 hours and each outlet tap can empty it in 36 hours. On opening all the taps, the tank is filled in 3 hours. Find the number of water taps. </a:t>
            </a:r>
            <a:endParaRPr/>
          </a:p>
          <a:p>
            <a:pPr indent="-228600" lvl="0" marL="228600" rtl="0" algn="l">
              <a:lnSpc>
                <a:spcPct val="90000"/>
              </a:lnSpc>
              <a:spcBef>
                <a:spcPts val="1000"/>
              </a:spcBef>
              <a:spcAft>
                <a:spcPts val="0"/>
              </a:spcAft>
              <a:buClr>
                <a:schemeClr val="dk1"/>
              </a:buClr>
              <a:buSzPts val="2400"/>
              <a:buNone/>
            </a:pPr>
            <a:r>
              <a:rPr b="1" lang="en-US">
                <a:solidFill>
                  <a:srgbClr val="FF0000"/>
                </a:solidFill>
              </a:rPr>
              <a:t>(1) 5 	</a:t>
            </a:r>
            <a:r>
              <a:rPr b="1" lang="en-US"/>
              <a:t>	(2) 4 		(3) 3 		(4) 2 		(5) None of these</a:t>
            </a:r>
            <a:endParaRPr b="1"/>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8" name="Shape 498"/>
        <p:cNvGrpSpPr/>
        <p:nvPr/>
      </p:nvGrpSpPr>
      <p:grpSpPr>
        <a:xfrm>
          <a:off x="0" y="0"/>
          <a:ext cx="0" cy="0"/>
          <a:chOff x="0" y="0"/>
          <a:chExt cx="0" cy="0"/>
        </a:xfrm>
      </p:grpSpPr>
      <p:sp>
        <p:nvSpPr>
          <p:cNvPr id="499" name="Google Shape;499;p33"/>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500" name="Google Shape;500;p33"/>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33. 16 taps are fitted to a water tank. Some of them are water taps to fill the tank and remaining are outlet taps used to empty the tank. Each water tap can fill the tank in 6 hours and each outlet tap can empty it in 18 hours. One opening all the taps, the tank is filled in 1½ hours. Find the number of empty taps. </a:t>
            </a:r>
            <a:endParaRPr/>
          </a:p>
          <a:p>
            <a:pPr indent="-228600" lvl="0" marL="228600" rtl="0" algn="l">
              <a:lnSpc>
                <a:spcPct val="90000"/>
              </a:lnSpc>
              <a:spcBef>
                <a:spcPts val="1000"/>
              </a:spcBef>
              <a:spcAft>
                <a:spcPts val="0"/>
              </a:spcAft>
              <a:buClr>
                <a:schemeClr val="dk1"/>
              </a:buClr>
              <a:buSzPts val="2400"/>
              <a:buNone/>
            </a:pPr>
            <a:r>
              <a:rPr b="1" lang="en-US"/>
              <a:t>(1) 7 		(2) 9 		(3) 6 		(4) 8 		(5) None of these</a:t>
            </a: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b="1"/>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4" name="Shape 504"/>
        <p:cNvGrpSpPr/>
        <p:nvPr/>
      </p:nvGrpSpPr>
      <p:grpSpPr>
        <a:xfrm>
          <a:off x="0" y="0"/>
          <a:ext cx="0" cy="0"/>
          <a:chOff x="0" y="0"/>
          <a:chExt cx="0" cy="0"/>
        </a:xfrm>
      </p:grpSpPr>
      <p:sp>
        <p:nvSpPr>
          <p:cNvPr id="505" name="Google Shape;505;p8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506" name="Google Shape;506;p86"/>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33. 16 taps are fitted to a water tank. Some of them are water taps to fill the tank and remaining are outlet taps used to empty the tank. Each water tap can fill the tank in 6 hours and each outlet tap can empty it in 18 hours. One opening all the taps, the tank is filled in 1½ hours. Find the number of empty taps. </a:t>
            </a:r>
            <a:endParaRPr/>
          </a:p>
          <a:p>
            <a:pPr indent="-228600" lvl="0" marL="228600" rtl="0" algn="l">
              <a:lnSpc>
                <a:spcPct val="90000"/>
              </a:lnSpc>
              <a:spcBef>
                <a:spcPts val="1000"/>
              </a:spcBef>
              <a:spcAft>
                <a:spcPts val="0"/>
              </a:spcAft>
              <a:buClr>
                <a:schemeClr val="dk1"/>
              </a:buClr>
              <a:buSzPts val="2400"/>
              <a:buNone/>
            </a:pPr>
            <a:r>
              <a:rPr b="1" lang="en-US"/>
              <a:t>(1) 7 		</a:t>
            </a:r>
            <a:r>
              <a:rPr b="1" lang="en-US">
                <a:solidFill>
                  <a:srgbClr val="FF0000"/>
                </a:solidFill>
              </a:rPr>
              <a:t>(2) 9 </a:t>
            </a:r>
            <a:r>
              <a:rPr b="1" lang="en-US"/>
              <a:t>		(3) 6 		(4) 8 		(5) None of these</a:t>
            </a: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2" name="Shape 132"/>
        <p:cNvGrpSpPr/>
        <p:nvPr/>
      </p:nvGrpSpPr>
      <p:grpSpPr>
        <a:xfrm>
          <a:off x="0" y="0"/>
          <a:ext cx="0" cy="0"/>
          <a:chOff x="0" y="0"/>
          <a:chExt cx="0" cy="0"/>
        </a:xfrm>
      </p:grpSpPr>
      <p:sp>
        <p:nvSpPr>
          <p:cNvPr id="133" name="Google Shape;133;p55"/>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134" name="Google Shape;134;p55"/>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2. A pipe can empty a cistern in 27 hours. Find the time in which 2/3 part of the cistern will be emptied. </a:t>
            </a:r>
            <a:endParaRPr/>
          </a:p>
          <a:p>
            <a:pPr indent="-228600" lvl="0" marL="228600" rtl="0" algn="l">
              <a:lnSpc>
                <a:spcPct val="90000"/>
              </a:lnSpc>
              <a:spcBef>
                <a:spcPts val="1000"/>
              </a:spcBef>
              <a:spcAft>
                <a:spcPts val="0"/>
              </a:spcAft>
              <a:buClr>
                <a:schemeClr val="dk1"/>
              </a:buClr>
              <a:buSzPts val="2400"/>
              <a:buNone/>
            </a:pPr>
            <a:r>
              <a:rPr b="1" lang="en-US"/>
              <a:t>(1) 9 hours 	(2) 12 hours 	    (3) 15 hours     </a:t>
            </a:r>
            <a:r>
              <a:rPr b="1" lang="en-US">
                <a:solidFill>
                  <a:srgbClr val="FF0000"/>
                </a:solidFill>
              </a:rPr>
              <a:t>(4) 18 hours    </a:t>
            </a:r>
            <a:r>
              <a:rPr b="1" lang="en-US"/>
              <a:t>(5) None of these</a:t>
            </a:r>
            <a:endParaRPr b="1"/>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0" name="Shape 510"/>
        <p:cNvGrpSpPr/>
        <p:nvPr/>
      </p:nvGrpSpPr>
      <p:grpSpPr>
        <a:xfrm>
          <a:off x="0" y="0"/>
          <a:ext cx="0" cy="0"/>
          <a:chOff x="0" y="0"/>
          <a:chExt cx="0" cy="0"/>
        </a:xfrm>
      </p:grpSpPr>
      <p:sp>
        <p:nvSpPr>
          <p:cNvPr id="511" name="Google Shape;511;p34"/>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512" name="Google Shape;512;p34"/>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34. 9 taps are fitted to a water tank. Some of them are water taps to fill the tank and the remaining are outlet taps used to empty the tank. Each water tap can fill the tank in 9 hours and each outlet tap can empty it in 9 hours. On opening all the taps, the tank is filled in 9 hours. Find the number of water taps. </a:t>
            </a:r>
            <a:endParaRPr/>
          </a:p>
          <a:p>
            <a:pPr indent="-457200" lvl="0" marL="457200" rtl="0" algn="l">
              <a:lnSpc>
                <a:spcPct val="90000"/>
              </a:lnSpc>
              <a:spcBef>
                <a:spcPts val="1000"/>
              </a:spcBef>
              <a:spcAft>
                <a:spcPts val="0"/>
              </a:spcAft>
              <a:buClr>
                <a:schemeClr val="dk1"/>
              </a:buClr>
              <a:buSzPts val="2400"/>
              <a:buAutoNum type="arabicParenBoth"/>
            </a:pPr>
            <a:r>
              <a:rPr b="1" lang="en-US"/>
              <a:t>4 		(2) 5 		(3) 6 		(4) Can’t be determined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6" name="Shape 516"/>
        <p:cNvGrpSpPr/>
        <p:nvPr/>
      </p:nvGrpSpPr>
      <p:grpSpPr>
        <a:xfrm>
          <a:off x="0" y="0"/>
          <a:ext cx="0" cy="0"/>
          <a:chOff x="0" y="0"/>
          <a:chExt cx="0" cy="0"/>
        </a:xfrm>
      </p:grpSpPr>
      <p:sp>
        <p:nvSpPr>
          <p:cNvPr id="517" name="Google Shape;517;p87"/>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518" name="Google Shape;518;p87"/>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34. 9 taps are fitted to a water tank. Some of them are water taps to fill the tank and the remaining are outlet taps used to empty the tank. Each water tap can fill the tank in 9 hours and each outlet tap can empty it in 9 hours. On opening all the taps, the tank is filled in 9 hours. Find the number of water taps. </a:t>
            </a:r>
            <a:endParaRPr/>
          </a:p>
          <a:p>
            <a:pPr indent="-457200" lvl="0" marL="457200" rtl="0" algn="l">
              <a:lnSpc>
                <a:spcPct val="90000"/>
              </a:lnSpc>
              <a:spcBef>
                <a:spcPts val="1000"/>
              </a:spcBef>
              <a:spcAft>
                <a:spcPts val="0"/>
              </a:spcAft>
              <a:buClr>
                <a:schemeClr val="dk1"/>
              </a:buClr>
              <a:buSzPts val="2400"/>
              <a:buAutoNum type="arabicParenBoth"/>
            </a:pPr>
            <a:r>
              <a:rPr b="1" lang="en-US"/>
              <a:t>4 		</a:t>
            </a:r>
            <a:r>
              <a:rPr b="1" lang="en-US">
                <a:solidFill>
                  <a:srgbClr val="FF0000"/>
                </a:solidFill>
              </a:rPr>
              <a:t>(2) 5 </a:t>
            </a:r>
            <a:r>
              <a:rPr b="1" lang="en-US"/>
              <a:t>		(3) 6 		(4) Can’t be determined </a:t>
            </a:r>
            <a:endParaRPr/>
          </a:p>
          <a:p>
            <a:pPr indent="-457200" lvl="0" marL="457200" rtl="0" algn="l">
              <a:lnSpc>
                <a:spcPct val="90000"/>
              </a:lnSpc>
              <a:spcBef>
                <a:spcPts val="1000"/>
              </a:spcBef>
              <a:spcAft>
                <a:spcPts val="0"/>
              </a:spcAft>
              <a:buClr>
                <a:schemeClr val="dk1"/>
              </a:buClr>
              <a:buSzPts val="2400"/>
              <a:buNone/>
            </a:pPr>
            <a:r>
              <a:rPr b="1" lang="en-US"/>
              <a:t>(5) None of these</a:t>
            </a:r>
            <a:endParaRPr b="1"/>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2" name="Shape 522"/>
        <p:cNvGrpSpPr/>
        <p:nvPr/>
      </p:nvGrpSpPr>
      <p:grpSpPr>
        <a:xfrm>
          <a:off x="0" y="0"/>
          <a:ext cx="0" cy="0"/>
          <a:chOff x="0" y="0"/>
          <a:chExt cx="0" cy="0"/>
        </a:xfrm>
      </p:grpSpPr>
      <p:sp>
        <p:nvSpPr>
          <p:cNvPr id="523" name="Google Shape;523;p35"/>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524" name="Google Shape;524;p35"/>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35. Two fill taps A and B can separately fill a cistern in 10 and 20 minutes respectively. They started to fill a cistern together but fill tap A is turned off after few minutes and fill tap B fills the rest part of cistern in 8 minutes. After how many minutes, was tap A turned off? </a:t>
            </a:r>
            <a:endParaRPr/>
          </a:p>
          <a:p>
            <a:pPr indent="-228600" lvl="0" marL="228600" rtl="0" algn="l">
              <a:lnSpc>
                <a:spcPct val="90000"/>
              </a:lnSpc>
              <a:spcBef>
                <a:spcPts val="1000"/>
              </a:spcBef>
              <a:spcAft>
                <a:spcPts val="0"/>
              </a:spcAft>
              <a:buClr>
                <a:schemeClr val="dk1"/>
              </a:buClr>
              <a:buSzPts val="2400"/>
              <a:buNone/>
            </a:pPr>
            <a:r>
              <a:rPr b="1" lang="en-US"/>
              <a:t>(1) 3 min 	(2) 4 min 	(3) 5 min 	(4) 2 min 	(5) None of these</a:t>
            </a:r>
            <a:endParaRPr b="1"/>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8" name="Shape 528"/>
        <p:cNvGrpSpPr/>
        <p:nvPr/>
      </p:nvGrpSpPr>
      <p:grpSpPr>
        <a:xfrm>
          <a:off x="0" y="0"/>
          <a:ext cx="0" cy="0"/>
          <a:chOff x="0" y="0"/>
          <a:chExt cx="0" cy="0"/>
        </a:xfrm>
      </p:grpSpPr>
      <p:sp>
        <p:nvSpPr>
          <p:cNvPr id="529" name="Google Shape;529;p88"/>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530" name="Google Shape;530;p88"/>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35. Two fill taps A and B can separately fill a cistern in 10 and 20 minutes respectively. They started to fill a cistern together but fill tap A is turned off after few minutes and fill tap B fills the rest part of cistern in 8 minutes. After how many minutes, was tap A turned off? </a:t>
            </a:r>
            <a:endParaRPr/>
          </a:p>
          <a:p>
            <a:pPr indent="-228600" lvl="0" marL="228600" rtl="0" algn="l">
              <a:lnSpc>
                <a:spcPct val="90000"/>
              </a:lnSpc>
              <a:spcBef>
                <a:spcPts val="1000"/>
              </a:spcBef>
              <a:spcAft>
                <a:spcPts val="0"/>
              </a:spcAft>
              <a:buClr>
                <a:schemeClr val="dk1"/>
              </a:buClr>
              <a:buSzPts val="2400"/>
              <a:buNone/>
            </a:pPr>
            <a:r>
              <a:rPr b="1" lang="en-US"/>
              <a:t>(1) 3 min </a:t>
            </a:r>
            <a:r>
              <a:rPr b="1" lang="en-US">
                <a:solidFill>
                  <a:srgbClr val="FF0000"/>
                </a:solidFill>
              </a:rPr>
              <a:t>	(2) 4 min </a:t>
            </a:r>
            <a:r>
              <a:rPr b="1" lang="en-US"/>
              <a:t>	(3) 5 min 	(4) 2 min 	(5) None of these</a:t>
            </a:r>
            <a:endParaRPr b="1"/>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4" name="Shape 534"/>
        <p:cNvGrpSpPr/>
        <p:nvPr/>
      </p:nvGrpSpPr>
      <p:grpSpPr>
        <a:xfrm>
          <a:off x="0" y="0"/>
          <a:ext cx="0" cy="0"/>
          <a:chOff x="0" y="0"/>
          <a:chExt cx="0" cy="0"/>
        </a:xfrm>
      </p:grpSpPr>
      <p:sp>
        <p:nvSpPr>
          <p:cNvPr id="535" name="Google Shape;535;p3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536" name="Google Shape;536;p36"/>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36. A bath can be filled by the cold water pipe in 10 minutes and by the hot water pipe in 15 minutes. A person leaves the bathroom after turning on both pipes simultaneously and returns at the moment when the bath should be full. Finding, however, that the waste pipe has been open, he now closes it. In 4 minutes more the bath is full. In what time would the waste pipe empty it? </a:t>
            </a:r>
            <a:endParaRPr/>
          </a:p>
          <a:p>
            <a:pPr indent="-228600" lvl="0" marL="228600" rtl="0" algn="l">
              <a:lnSpc>
                <a:spcPct val="90000"/>
              </a:lnSpc>
              <a:spcBef>
                <a:spcPts val="1000"/>
              </a:spcBef>
              <a:spcAft>
                <a:spcPts val="0"/>
              </a:spcAft>
              <a:buClr>
                <a:schemeClr val="dk1"/>
              </a:buClr>
              <a:buSzPts val="2400"/>
              <a:buNone/>
            </a:pPr>
            <a:r>
              <a:rPr b="1" lang="en-US"/>
              <a:t>(1) 9 min 	(2) 8 min 	(3) 12 min 	(4) 6 min 	(5) None of these</a:t>
            </a:r>
            <a:endParaRPr b="1"/>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0" name="Shape 540"/>
        <p:cNvGrpSpPr/>
        <p:nvPr/>
      </p:nvGrpSpPr>
      <p:grpSpPr>
        <a:xfrm>
          <a:off x="0" y="0"/>
          <a:ext cx="0" cy="0"/>
          <a:chOff x="0" y="0"/>
          <a:chExt cx="0" cy="0"/>
        </a:xfrm>
      </p:grpSpPr>
      <p:sp>
        <p:nvSpPr>
          <p:cNvPr id="541" name="Google Shape;541;p89"/>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542" name="Google Shape;542;p89"/>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36. A bath can be filled by the cold water pipe in 10 minutes and by the hot water pipe in 15 minutes. A person leaves the bathroom after turning on both pipes simultaneously and returns at the moment when the bath should be full. Finding, however, that the waste pipe has been open, he now closes it. In 4 minutes more the bath is full. In what time would the waste pipe empty it? </a:t>
            </a:r>
            <a:endParaRPr/>
          </a:p>
          <a:p>
            <a:pPr indent="-228600" lvl="0" marL="228600" rtl="0" algn="l">
              <a:lnSpc>
                <a:spcPct val="90000"/>
              </a:lnSpc>
              <a:spcBef>
                <a:spcPts val="1000"/>
              </a:spcBef>
              <a:spcAft>
                <a:spcPts val="0"/>
              </a:spcAft>
              <a:buClr>
                <a:schemeClr val="dk1"/>
              </a:buClr>
              <a:buSzPts val="2400"/>
              <a:buNone/>
            </a:pPr>
            <a:r>
              <a:rPr b="1" lang="en-US">
                <a:solidFill>
                  <a:srgbClr val="FF0000"/>
                </a:solidFill>
              </a:rPr>
              <a:t>(1) 9 min </a:t>
            </a:r>
            <a:r>
              <a:rPr b="1" lang="en-US"/>
              <a:t>	(2) 8 min 	(3) 12 min 	(4) 6 min 	(5) None of these</a:t>
            </a:r>
            <a:endParaRPr b="1"/>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6" name="Shape 546"/>
        <p:cNvGrpSpPr/>
        <p:nvPr/>
      </p:nvGrpSpPr>
      <p:grpSpPr>
        <a:xfrm>
          <a:off x="0" y="0"/>
          <a:ext cx="0" cy="0"/>
          <a:chOff x="0" y="0"/>
          <a:chExt cx="0" cy="0"/>
        </a:xfrm>
      </p:grpSpPr>
      <p:sp>
        <p:nvSpPr>
          <p:cNvPr id="547" name="Google Shape;547;p37"/>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548" name="Google Shape;548;p37"/>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37</a:t>
            </a:r>
            <a:r>
              <a:rPr b="1" lang="en-US"/>
              <a:t>. A, B, C are pipes attached to a cistern. A and B can fill it in 20 and 30 minutes respectively, while C can empty it in 15 minutes. If A, B, C be kept open successively for 1 minute each, how soon will the cistern be filled? </a:t>
            </a:r>
            <a:endParaRPr/>
          </a:p>
          <a:p>
            <a:pPr indent="-228600" lvl="0" marL="228600" rtl="0" algn="l">
              <a:lnSpc>
                <a:spcPct val="90000"/>
              </a:lnSpc>
              <a:spcBef>
                <a:spcPts val="1000"/>
              </a:spcBef>
              <a:spcAft>
                <a:spcPts val="0"/>
              </a:spcAft>
              <a:buClr>
                <a:schemeClr val="dk1"/>
              </a:buClr>
              <a:buSzPts val="2400"/>
              <a:buNone/>
            </a:pPr>
            <a:r>
              <a:rPr b="1" lang="en-US"/>
              <a:t>(1) 167 min 	(2) 160 min 	(3) 166 min 	(4) 164 min 	(5) None of these </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b="1"/>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2" name="Shape 552"/>
        <p:cNvGrpSpPr/>
        <p:nvPr/>
      </p:nvGrpSpPr>
      <p:grpSpPr>
        <a:xfrm>
          <a:off x="0" y="0"/>
          <a:ext cx="0" cy="0"/>
          <a:chOff x="0" y="0"/>
          <a:chExt cx="0" cy="0"/>
        </a:xfrm>
      </p:grpSpPr>
      <p:sp>
        <p:nvSpPr>
          <p:cNvPr id="553" name="Google Shape;553;p90"/>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554" name="Google Shape;554;p90"/>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37</a:t>
            </a:r>
            <a:r>
              <a:rPr b="1" lang="en-US"/>
              <a:t>. A, B, C are pipes attached to a cistern. A and B can fill it in 20 and 30 minutes respectively, while C can empty it in 15 minutes. If A, B, C be kept open successively for 1 minute each, how soon will the cistern be filled? </a:t>
            </a:r>
            <a:endParaRPr/>
          </a:p>
          <a:p>
            <a:pPr indent="-228600" lvl="0" marL="228600" rtl="0" algn="l">
              <a:lnSpc>
                <a:spcPct val="90000"/>
              </a:lnSpc>
              <a:spcBef>
                <a:spcPts val="1000"/>
              </a:spcBef>
              <a:spcAft>
                <a:spcPts val="0"/>
              </a:spcAft>
              <a:buClr>
                <a:schemeClr val="dk1"/>
              </a:buClr>
              <a:buSzPts val="2400"/>
              <a:buNone/>
            </a:pPr>
            <a:r>
              <a:rPr b="1" lang="en-US">
                <a:solidFill>
                  <a:schemeClr val="dk1"/>
                </a:solidFill>
              </a:rPr>
              <a:t>(1) 167 min </a:t>
            </a:r>
            <a:r>
              <a:rPr b="1" lang="en-US"/>
              <a:t>	(2) 160 min 	(3) 166 min 	(4) 164 min 	(5) None of these </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b="1"/>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8" name="Shape 558"/>
        <p:cNvGrpSpPr/>
        <p:nvPr/>
      </p:nvGrpSpPr>
      <p:grpSpPr>
        <a:xfrm>
          <a:off x="0" y="0"/>
          <a:ext cx="0" cy="0"/>
          <a:chOff x="0" y="0"/>
          <a:chExt cx="0" cy="0"/>
        </a:xfrm>
      </p:grpSpPr>
      <p:sp>
        <p:nvSpPr>
          <p:cNvPr id="559" name="Google Shape;559;p91"/>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560" name="Google Shape;560;p91"/>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37</a:t>
            </a:r>
            <a:r>
              <a:rPr b="1" lang="en-US"/>
              <a:t>. A, B, C are pipes attached to a cistern. A and B can fill it in 20 and 30 minutes respectively, while C can empty it in 15 minutes. If A, B, C be kept open successively for 1 minute each, how soon will the cistern be filled? </a:t>
            </a:r>
            <a:endParaRPr/>
          </a:p>
          <a:p>
            <a:pPr indent="-228600" lvl="0" marL="228600" rtl="0" algn="l">
              <a:lnSpc>
                <a:spcPct val="90000"/>
              </a:lnSpc>
              <a:spcBef>
                <a:spcPts val="1000"/>
              </a:spcBef>
              <a:spcAft>
                <a:spcPts val="0"/>
              </a:spcAft>
              <a:buClr>
                <a:schemeClr val="dk1"/>
              </a:buClr>
              <a:buSzPts val="2400"/>
              <a:buNone/>
            </a:pPr>
            <a:r>
              <a:rPr b="1" lang="en-US">
                <a:solidFill>
                  <a:srgbClr val="FF0000"/>
                </a:solidFill>
              </a:rPr>
              <a:t>(1) 167 min </a:t>
            </a:r>
            <a:r>
              <a:rPr b="1" lang="en-US"/>
              <a:t>	(2) 160 min 	(3) 166 min 	(4) 164 min 	(5) None of these </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 </a:t>
            </a: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a:p>
          <a:p>
            <a:pPr indent="-228600" lvl="0" marL="228600" rtl="0" algn="l">
              <a:lnSpc>
                <a:spcPct val="90000"/>
              </a:lnSpc>
              <a:spcBef>
                <a:spcPts val="1000"/>
              </a:spcBef>
              <a:spcAft>
                <a:spcPts val="0"/>
              </a:spcAft>
              <a:buClr>
                <a:schemeClr val="dk1"/>
              </a:buClr>
              <a:buSzPts val="2400"/>
              <a:buNone/>
            </a:pPr>
            <a:r>
              <a:rPr b="1" lang="en-US"/>
              <a:t> </a:t>
            </a:r>
            <a:endParaRPr b="1"/>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4" name="Shape 564"/>
        <p:cNvGrpSpPr/>
        <p:nvPr/>
      </p:nvGrpSpPr>
      <p:grpSpPr>
        <a:xfrm>
          <a:off x="0" y="0"/>
          <a:ext cx="0" cy="0"/>
          <a:chOff x="0" y="0"/>
          <a:chExt cx="0" cy="0"/>
        </a:xfrm>
      </p:grpSpPr>
      <p:sp>
        <p:nvSpPr>
          <p:cNvPr id="565" name="Google Shape;565;p92"/>
          <p:cNvSpPr txBox="1"/>
          <p:nvPr/>
        </p:nvSpPr>
        <p:spPr>
          <a:xfrm>
            <a:off x="48475" y="1078375"/>
            <a:ext cx="119712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rPr>
              <a:t>Q38. Three pipes A, B and C were opened to fill a tank. Working alone, A, B and C require 10, 15 and 20 hours respectively. A was opened at 7 AM, B at 8 AM and C at 9 AM. At what time the tank would be completely filled, given that pipe C can only work for 3 hours at a stretch, and needs 1 hour standing time to work again.</a:t>
            </a:r>
            <a:endParaRPr b="1" i="0" sz="2400" u="none" cap="none" strike="noStrike">
              <a:solidFill>
                <a:schemeClr val="dk1"/>
              </a:solidFil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(A)</a:t>
            </a:r>
            <a:r>
              <a:rPr b="1" i="0" lang="en-US" sz="2400" u="none" cap="none" strike="noStrike">
                <a:solidFill>
                  <a:schemeClr val="dk1"/>
                </a:solidFill>
              </a:rPr>
              <a:t> 12 : 00 PM    </a:t>
            </a:r>
            <a:r>
              <a:rPr b="1" i="0" lang="en-US" sz="2400" u="none" cap="none" strike="noStrike">
                <a:solidFill>
                  <a:schemeClr val="dk1"/>
                </a:solidFill>
                <a:latin typeface="Arial"/>
                <a:ea typeface="Arial"/>
                <a:cs typeface="Arial"/>
                <a:sym typeface="Arial"/>
              </a:rPr>
              <a:t>(B)</a:t>
            </a:r>
            <a:r>
              <a:rPr b="1" i="0" lang="en-US" sz="2400" u="none" cap="none" strike="noStrike">
                <a:solidFill>
                  <a:schemeClr val="dk1"/>
                </a:solidFill>
              </a:rPr>
              <a:t> 12 : 30 PM    </a:t>
            </a:r>
            <a:r>
              <a:rPr b="1" i="0" lang="en-US" sz="2400" u="none" cap="none" strike="noStrike">
                <a:solidFill>
                  <a:schemeClr val="dk1"/>
                </a:solidFill>
                <a:latin typeface="Arial"/>
                <a:ea typeface="Arial"/>
                <a:cs typeface="Arial"/>
                <a:sym typeface="Arial"/>
              </a:rPr>
              <a:t>(C)</a:t>
            </a:r>
            <a:r>
              <a:rPr b="1" i="0" lang="en-US" sz="2400" u="none" cap="none" strike="noStrike">
                <a:solidFill>
                  <a:schemeClr val="dk1"/>
                </a:solidFill>
              </a:rPr>
              <a:t> 1 : 30 PM    </a:t>
            </a:r>
            <a:r>
              <a:rPr b="1" i="0" lang="en-US" sz="2400" u="none" cap="none" strike="noStrike">
                <a:solidFill>
                  <a:schemeClr val="dk1"/>
                </a:solidFill>
                <a:latin typeface="Arial"/>
                <a:ea typeface="Arial"/>
                <a:cs typeface="Arial"/>
                <a:sym typeface="Arial"/>
              </a:rPr>
              <a:t>(D)</a:t>
            </a:r>
            <a:r>
              <a:rPr b="1" i="0" lang="en-US" sz="2400" u="none" cap="none" strike="noStrike">
                <a:solidFill>
                  <a:schemeClr val="dk1"/>
                </a:solidFill>
              </a:rPr>
              <a:t> 1 : 00 PM</a:t>
            </a:r>
            <a:endParaRPr b="1" i="0" sz="2400" u="none" cap="none" strike="noStrike">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8" name="Shape 138"/>
        <p:cNvGrpSpPr/>
        <p:nvPr/>
      </p:nvGrpSpPr>
      <p:grpSpPr>
        <a:xfrm>
          <a:off x="0" y="0"/>
          <a:ext cx="0" cy="0"/>
          <a:chOff x="0" y="0"/>
          <a:chExt cx="0" cy="0"/>
        </a:xfrm>
      </p:grpSpPr>
      <p:sp>
        <p:nvSpPr>
          <p:cNvPr id="139" name="Google Shape;139;p3"/>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140" name="Google Shape;140;p3"/>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3. A tap can fill a cistern in 8 hours and another can empty it in 16 hours. If both the taps are opened simultaneously, the time (in hours) to fill the tank is: (1) 8 	(2) 10 		(3) 16 		(4) 24 		(5) None of these </a:t>
            </a:r>
            <a:endParaRPr b="1"/>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9" name="Shape 569"/>
        <p:cNvGrpSpPr/>
        <p:nvPr/>
      </p:nvGrpSpPr>
      <p:grpSpPr>
        <a:xfrm>
          <a:off x="0" y="0"/>
          <a:ext cx="0" cy="0"/>
          <a:chOff x="0" y="0"/>
          <a:chExt cx="0" cy="0"/>
        </a:xfrm>
      </p:grpSpPr>
      <p:sp>
        <p:nvSpPr>
          <p:cNvPr id="570" name="Google Shape;570;g1f70943e388_0_0"/>
          <p:cNvSpPr txBox="1"/>
          <p:nvPr/>
        </p:nvSpPr>
        <p:spPr>
          <a:xfrm>
            <a:off x="48475" y="1078375"/>
            <a:ext cx="119712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rPr>
              <a:t>Q38. Three pipes A, B and C were opened to fill a tank. Working alone, A, B and C require 10, 15 and 20 hours respectively. A was opened at 7 AM, B at 8 AM and C at 9 AM. At what time the tank would be completely filled, given that pipe C can only work for 3 hours at a stretch, and needs 1 hour standing time to work again.</a:t>
            </a:r>
            <a:endParaRPr b="1" i="0" sz="2400" u="none" cap="none" strike="noStrike">
              <a:solidFill>
                <a:schemeClr val="dk1"/>
              </a:solidFil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(A)</a:t>
            </a:r>
            <a:r>
              <a:rPr b="1" i="0" lang="en-US" sz="2400" u="none" cap="none" strike="noStrike">
                <a:solidFill>
                  <a:schemeClr val="dk1"/>
                </a:solidFill>
              </a:rPr>
              <a:t> 12 : 00 PM</a:t>
            </a:r>
            <a:r>
              <a:rPr b="1" i="0" lang="en-US" sz="2400" u="none" cap="none" strike="noStrike">
                <a:solidFill>
                  <a:srgbClr val="FF0000"/>
                </a:solidFill>
              </a:rPr>
              <a:t>    </a:t>
            </a:r>
            <a:r>
              <a:rPr b="1" i="0" lang="en-US" sz="2400" u="none" cap="none" strike="noStrike">
                <a:solidFill>
                  <a:srgbClr val="FF0000"/>
                </a:solidFill>
                <a:latin typeface="Arial"/>
                <a:ea typeface="Arial"/>
                <a:cs typeface="Arial"/>
                <a:sym typeface="Arial"/>
              </a:rPr>
              <a:t>(B)</a:t>
            </a:r>
            <a:r>
              <a:rPr b="1" i="0" lang="en-US" sz="2400" u="none" cap="none" strike="noStrike">
                <a:solidFill>
                  <a:srgbClr val="FF0000"/>
                </a:solidFill>
              </a:rPr>
              <a:t> 12 : 30 PM    </a:t>
            </a:r>
            <a:r>
              <a:rPr b="1" i="0" lang="en-US" sz="2400" u="none" cap="none" strike="noStrike">
                <a:solidFill>
                  <a:schemeClr val="dk1"/>
                </a:solidFill>
                <a:latin typeface="Arial"/>
                <a:ea typeface="Arial"/>
                <a:cs typeface="Arial"/>
                <a:sym typeface="Arial"/>
              </a:rPr>
              <a:t>(C)</a:t>
            </a:r>
            <a:r>
              <a:rPr b="1" i="0" lang="en-US" sz="2400" u="none" cap="none" strike="noStrike">
                <a:solidFill>
                  <a:schemeClr val="dk1"/>
                </a:solidFill>
              </a:rPr>
              <a:t> 1 : 30 PM    </a:t>
            </a:r>
            <a:r>
              <a:rPr b="1" i="0" lang="en-US" sz="2400" u="none" cap="none" strike="noStrike">
                <a:solidFill>
                  <a:schemeClr val="dk1"/>
                </a:solidFill>
                <a:latin typeface="Arial"/>
                <a:ea typeface="Arial"/>
                <a:cs typeface="Arial"/>
                <a:sym typeface="Arial"/>
              </a:rPr>
              <a:t>(D)</a:t>
            </a:r>
            <a:r>
              <a:rPr b="1" i="0" lang="en-US" sz="2400" u="none" cap="none" strike="noStrike">
                <a:solidFill>
                  <a:schemeClr val="dk1"/>
                </a:solidFill>
              </a:rPr>
              <a:t> 1 : 00 PM</a:t>
            </a:r>
            <a:endParaRPr b="1" i="0" sz="2400" u="none" cap="none" strike="noStrike">
              <a:solidFill>
                <a:srgbClr val="00000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4" name="Shape 574"/>
        <p:cNvGrpSpPr/>
        <p:nvPr/>
      </p:nvGrpSpPr>
      <p:grpSpPr>
        <a:xfrm>
          <a:off x="0" y="0"/>
          <a:ext cx="0" cy="0"/>
          <a:chOff x="0" y="0"/>
          <a:chExt cx="0" cy="0"/>
        </a:xfrm>
      </p:grpSpPr>
      <p:sp>
        <p:nvSpPr>
          <p:cNvPr id="575" name="Google Shape;575;p93"/>
          <p:cNvSpPr txBox="1"/>
          <p:nvPr/>
        </p:nvSpPr>
        <p:spPr>
          <a:xfrm>
            <a:off x="48475" y="1078375"/>
            <a:ext cx="11971200" cy="3323957"/>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a:ea typeface="Arial"/>
                <a:cs typeface="Arial"/>
                <a:sym typeface="Arial"/>
              </a:rPr>
              <a:t>                        </a:t>
            </a:r>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Arial"/>
                <a:ea typeface="Arial"/>
                <a:cs typeface="Arial"/>
                <a:sym typeface="Arial"/>
              </a:rPr>
              <a:t>                                            </a:t>
            </a:r>
            <a:r>
              <a:rPr b="1" i="0" lang="en-US" sz="6000" u="none" cap="none" strike="noStrike">
                <a:solidFill>
                  <a:srgbClr val="FF0000"/>
                </a:solidFill>
                <a:latin typeface="Arial"/>
                <a:ea typeface="Arial"/>
                <a:cs typeface="Arial"/>
                <a:sym typeface="Arial"/>
              </a:rPr>
              <a:t>THANK   YOU</a:t>
            </a:r>
            <a:endParaRPr b="1" i="0" sz="6000" u="none" cap="none" strike="noStrike">
              <a:solidFill>
                <a:srgbClr val="FF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4" name="Shape 144"/>
        <p:cNvGrpSpPr/>
        <p:nvPr/>
      </p:nvGrpSpPr>
      <p:grpSpPr>
        <a:xfrm>
          <a:off x="0" y="0"/>
          <a:ext cx="0" cy="0"/>
          <a:chOff x="0" y="0"/>
          <a:chExt cx="0" cy="0"/>
        </a:xfrm>
      </p:grpSpPr>
      <p:sp>
        <p:nvSpPr>
          <p:cNvPr id="145" name="Google Shape;145;p56"/>
          <p:cNvSpPr txBox="1"/>
          <p:nvPr>
            <p:ph type="title"/>
          </p:nvPr>
        </p:nvSpPr>
        <p:spPr>
          <a:xfrm>
            <a:off x="254000" y="190500"/>
            <a:ext cx="11684000" cy="6712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lang="en-US"/>
              <a:t> </a:t>
            </a:r>
            <a:endParaRPr/>
          </a:p>
        </p:txBody>
      </p:sp>
      <p:sp>
        <p:nvSpPr>
          <p:cNvPr id="146" name="Google Shape;146;p56"/>
          <p:cNvSpPr txBox="1"/>
          <p:nvPr>
            <p:ph idx="1" type="body"/>
          </p:nvPr>
        </p:nvSpPr>
        <p:spPr>
          <a:xfrm>
            <a:off x="204952" y="1072055"/>
            <a:ext cx="11733048" cy="534451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C0C0C"/>
              </a:buClr>
              <a:buSzPts val="2400"/>
              <a:buNone/>
            </a:pPr>
            <a:r>
              <a:rPr b="1" lang="en-US">
                <a:solidFill>
                  <a:srgbClr val="0C0C0C"/>
                </a:solidFill>
                <a:latin typeface="Arial Black"/>
                <a:ea typeface="Arial Black"/>
                <a:cs typeface="Arial Black"/>
                <a:sym typeface="Arial Black"/>
              </a:rPr>
              <a:t>		PIPES AND CISTERN</a:t>
            </a:r>
            <a:endParaRPr/>
          </a:p>
          <a:p>
            <a:pPr indent="-228600" lvl="0" marL="228600" rtl="0" algn="l">
              <a:lnSpc>
                <a:spcPct val="90000"/>
              </a:lnSpc>
              <a:spcBef>
                <a:spcPts val="1000"/>
              </a:spcBef>
              <a:spcAft>
                <a:spcPts val="0"/>
              </a:spcAft>
              <a:buClr>
                <a:schemeClr val="dk1"/>
              </a:buClr>
              <a:buSzPts val="2400"/>
              <a:buNone/>
            </a:pPr>
            <a:r>
              <a:rPr b="1" lang="en-US">
                <a:latin typeface="Arial Black"/>
                <a:ea typeface="Arial Black"/>
                <a:cs typeface="Arial Black"/>
                <a:sym typeface="Arial Black"/>
              </a:rPr>
              <a:t>Q </a:t>
            </a:r>
            <a:r>
              <a:rPr b="1" lang="en-US"/>
              <a:t>3. A tap can fill a cistern in 8 hours and another can empty it in 16 hours. If both the taps are opened simultaneously, the time (in hours) to fill the tank is: (1) 8 	(2) 10 		</a:t>
            </a:r>
            <a:r>
              <a:rPr b="1" lang="en-US">
                <a:solidFill>
                  <a:srgbClr val="FF0000"/>
                </a:solidFill>
              </a:rPr>
              <a:t>(3) 16 </a:t>
            </a:r>
            <a:r>
              <a:rPr b="1" lang="en-US"/>
              <a:t>		(4) 24 		(5) None of these </a:t>
            </a:r>
            <a:endParaRPr b="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2020-02-23T06:37:57Z</dcterms:created>
  <dc:creator>anuj gupta</dc:creator>
</cp:coreProperties>
</file>