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377" r:id="rId2"/>
    <p:sldId id="324" r:id="rId3"/>
    <p:sldId id="348" r:id="rId4"/>
    <p:sldId id="347" r:id="rId5"/>
    <p:sldId id="349" r:id="rId6"/>
    <p:sldId id="339" r:id="rId7"/>
    <p:sldId id="350" r:id="rId8"/>
    <p:sldId id="311" r:id="rId9"/>
    <p:sldId id="351" r:id="rId10"/>
    <p:sldId id="312" r:id="rId11"/>
    <p:sldId id="352" r:id="rId12"/>
    <p:sldId id="319" r:id="rId13"/>
    <p:sldId id="353" r:id="rId14"/>
    <p:sldId id="310" r:id="rId15"/>
    <p:sldId id="354" r:id="rId16"/>
    <p:sldId id="313" r:id="rId17"/>
    <p:sldId id="355" r:id="rId18"/>
    <p:sldId id="314" r:id="rId19"/>
    <p:sldId id="356" r:id="rId20"/>
    <p:sldId id="315" r:id="rId21"/>
    <p:sldId id="357" r:id="rId22"/>
    <p:sldId id="316" r:id="rId23"/>
    <p:sldId id="358" r:id="rId24"/>
    <p:sldId id="317" r:id="rId25"/>
    <p:sldId id="359" r:id="rId26"/>
    <p:sldId id="325" r:id="rId27"/>
    <p:sldId id="360" r:id="rId28"/>
    <p:sldId id="320" r:id="rId29"/>
    <p:sldId id="361" r:id="rId30"/>
    <p:sldId id="321" r:id="rId31"/>
    <p:sldId id="362" r:id="rId32"/>
    <p:sldId id="322" r:id="rId33"/>
    <p:sldId id="363" r:id="rId34"/>
    <p:sldId id="323" r:id="rId35"/>
    <p:sldId id="364" r:id="rId36"/>
    <p:sldId id="327" r:id="rId37"/>
    <p:sldId id="365" r:id="rId38"/>
    <p:sldId id="337" r:id="rId39"/>
    <p:sldId id="366" r:id="rId40"/>
    <p:sldId id="328" r:id="rId41"/>
    <p:sldId id="367" r:id="rId42"/>
    <p:sldId id="338" r:id="rId43"/>
    <p:sldId id="368" r:id="rId44"/>
    <p:sldId id="329" r:id="rId45"/>
    <p:sldId id="369" r:id="rId46"/>
    <p:sldId id="330" r:id="rId47"/>
    <p:sldId id="370" r:id="rId48"/>
    <p:sldId id="332" r:id="rId49"/>
    <p:sldId id="371" r:id="rId50"/>
    <p:sldId id="336" r:id="rId51"/>
    <p:sldId id="372" r:id="rId52"/>
    <p:sldId id="346" r:id="rId53"/>
    <p:sldId id="373" r:id="rId54"/>
    <p:sldId id="342" r:id="rId55"/>
    <p:sldId id="374" r:id="rId56"/>
    <p:sldId id="343" r:id="rId57"/>
    <p:sldId id="344" r:id="rId58"/>
    <p:sldId id="375" r:id="rId59"/>
    <p:sldId id="341" r:id="rId60"/>
    <p:sldId id="376" r:id="rId61"/>
    <p:sldId id="37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varScale="1">
        <p:scale>
          <a:sx n="80" d="100"/>
          <a:sy n="80" d="100"/>
        </p:scale>
        <p:origin x="78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2/22/2024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22-02-2024</a:t>
            </a:fld>
            <a:endParaRPr lang="en-IN" dirty="0"/>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22-02-2024</a:t>
            </a:fld>
            <a:endParaRPr lang="en-IN" dirty="0"/>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22-02-2024</a:t>
            </a:fld>
            <a:endParaRPr lang="en-IN" dirty="0"/>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22-02-2024</a:t>
            </a:fld>
            <a:endParaRPr lang="en-IN" dirty="0"/>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2522870"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22-02-2024</a:t>
            </a:fld>
            <a:endParaRPr lang="en-IN" dirty="0"/>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dirty="0"/>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22-02-2024</a:t>
            </a:fld>
            <a:endParaRPr lang="en-IN" dirty="0"/>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22-02-2024</a:t>
            </a:fld>
            <a:endParaRPr lang="en-IN" dirty="0"/>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22-02-2024</a:t>
            </a:fld>
            <a:endParaRPr lang="en-IN" dirty="0"/>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22-02-2024</a:t>
            </a:fld>
            <a:endParaRPr lang="en-IN" dirty="0"/>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22-02-2024</a:t>
            </a:fld>
            <a:endParaRPr lang="en-IN" dirty="0"/>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22-02-2024</a:t>
            </a:fld>
            <a:endParaRPr lang="en-IN" dirty="0"/>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22-02-2024</a:t>
            </a:fld>
            <a:endParaRPr lang="en-IN" dirty="0"/>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5A04-E6A1-07E1-FC28-41B82B619282}"/>
              </a:ext>
            </a:extLst>
          </p:cNvPr>
          <p:cNvSpPr>
            <a:spLocks noGrp="1"/>
          </p:cNvSpPr>
          <p:nvPr>
            <p:ph type="ctrTitle"/>
          </p:nvPr>
        </p:nvSpPr>
        <p:spPr>
          <a:xfrm>
            <a:off x="1438275" y="2846388"/>
            <a:ext cx="9144000" cy="2387600"/>
          </a:xfrm>
        </p:spPr>
        <p:txBody>
          <a:bodyPr>
            <a:noAutofit/>
          </a:bodyPr>
          <a:lstStyle/>
          <a:p>
            <a:r>
              <a:rPr lang="en-IN" sz="8000" dirty="0">
                <a:solidFill>
                  <a:srgbClr val="FF0000"/>
                </a:solidFill>
                <a:latin typeface="Arial Black" panose="020B0A04020102020204" pitchFamily="34" charset="0"/>
              </a:rPr>
              <a:t>MIXTURE </a:t>
            </a:r>
            <a:br>
              <a:rPr lang="en-IN" sz="8000" dirty="0">
                <a:solidFill>
                  <a:srgbClr val="FF0000"/>
                </a:solidFill>
                <a:latin typeface="Arial Black" panose="020B0A04020102020204" pitchFamily="34" charset="0"/>
              </a:rPr>
            </a:br>
            <a:r>
              <a:rPr lang="en-IN" sz="8000" dirty="0">
                <a:solidFill>
                  <a:srgbClr val="FF0000"/>
                </a:solidFill>
                <a:latin typeface="Arial Black" panose="020B0A04020102020204" pitchFamily="34" charset="0"/>
              </a:rPr>
              <a:t>&amp; </a:t>
            </a:r>
            <a:br>
              <a:rPr lang="en-IN" sz="8000" dirty="0">
                <a:solidFill>
                  <a:srgbClr val="FF0000"/>
                </a:solidFill>
                <a:latin typeface="Arial Black" panose="020B0A04020102020204" pitchFamily="34" charset="0"/>
              </a:rPr>
            </a:br>
            <a:r>
              <a:rPr lang="en-IN" sz="8000" dirty="0">
                <a:solidFill>
                  <a:srgbClr val="FF0000"/>
                </a:solidFill>
                <a:latin typeface="Arial Black" panose="020B0A04020102020204" pitchFamily="34" charset="0"/>
              </a:rPr>
              <a:t>ALLIGATION</a:t>
            </a:r>
          </a:p>
        </p:txBody>
      </p:sp>
    </p:spTree>
    <p:extLst>
      <p:ext uri="{BB962C8B-B14F-4D97-AF65-F5344CB8AC3E}">
        <p14:creationId xmlns:p14="http://schemas.microsoft.com/office/powerpoint/2010/main" val="328276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5</a:t>
            </a:r>
            <a:r>
              <a:rPr lang="en-US" b="1" dirty="0"/>
              <a:t>. In what proportion must water be mixed with spirit to gain 16% by selling it at cost price? </a:t>
            </a:r>
          </a:p>
          <a:p>
            <a:pPr>
              <a:buNone/>
            </a:pPr>
            <a:r>
              <a:rPr lang="en-US" b="1" dirty="0"/>
              <a:t>(1) 4 : 25 	(2) 2 : 9 	(3) 1 : 6 	(4) 25 : 4 	(5) None of these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B4A444F-F898-D04B-6CC9-DC5E5DE7F3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9D6F33-E8E7-8791-1C18-6CC1C05BB15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2FC41F7-81FC-E45F-3A56-57264621F1C0}"/>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5</a:t>
            </a:r>
            <a:r>
              <a:rPr lang="en-US" b="1" dirty="0"/>
              <a:t>. In what proportion must water be mixed with spirit to gain 16% by selling it at cost price? </a:t>
            </a:r>
          </a:p>
          <a:p>
            <a:pPr>
              <a:buNone/>
            </a:pPr>
            <a:r>
              <a:rPr lang="en-US" b="1" dirty="0">
                <a:solidFill>
                  <a:srgbClr val="FF0000"/>
                </a:solidFill>
              </a:rPr>
              <a:t>(1) 4 : 25 </a:t>
            </a:r>
            <a:r>
              <a:rPr lang="en-US" b="1" dirty="0"/>
              <a:t>	(2) 2 : 9 	(3) 1 : 6 	(4) 25 : 4 	(5) None of these</a:t>
            </a:r>
          </a:p>
        </p:txBody>
      </p:sp>
    </p:spTree>
    <p:extLst>
      <p:ext uri="{BB962C8B-B14F-4D97-AF65-F5344CB8AC3E}">
        <p14:creationId xmlns:p14="http://schemas.microsoft.com/office/powerpoint/2010/main" val="1255992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6</a:t>
            </a:r>
            <a:r>
              <a:rPr lang="en-US" b="1" dirty="0"/>
              <a:t>. A person has a chemical of Rs.50 per liter. In what ratio should water be mixed in that chemical so that after selling the mixture at Rs. 40 per liter he may get a profit of 50%. </a:t>
            </a:r>
          </a:p>
          <a:p>
            <a:pPr>
              <a:buNone/>
            </a:pPr>
            <a:r>
              <a:rPr lang="en-US" b="1" dirty="0"/>
              <a:t>(1) 7 : 8 	(2) 9 : 8 	(3) 10 : 7 	(4) 4 : 3 	(5) None of these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41AA3B5-2304-F903-8C42-012B8649F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392335-9171-A755-DE08-B049E9FE4F79}"/>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D2F76F0-8D50-2C69-E268-27E7F6BDE232}"/>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6</a:t>
            </a:r>
            <a:r>
              <a:rPr lang="en-US" b="1" dirty="0"/>
              <a:t>. A person has a chemical of Rs.50 per liter. In what ratio should water be mixed in that chemical so that after selling the mixture at Rs. 40 per liter he may get a profit of 50%. </a:t>
            </a:r>
          </a:p>
          <a:p>
            <a:pPr>
              <a:buNone/>
            </a:pPr>
            <a:r>
              <a:rPr lang="en-US" b="1" dirty="0">
                <a:solidFill>
                  <a:srgbClr val="FF0000"/>
                </a:solidFill>
              </a:rPr>
              <a:t>(1) 7 : 8 </a:t>
            </a:r>
            <a:r>
              <a:rPr lang="en-US" b="1" dirty="0"/>
              <a:t>	(2) 9 : 8 	(3) 10 : 7 	(4) 4 : 3 	(5) None of these</a:t>
            </a:r>
          </a:p>
        </p:txBody>
      </p:sp>
    </p:spTree>
    <p:extLst>
      <p:ext uri="{BB962C8B-B14F-4D97-AF65-F5344CB8AC3E}">
        <p14:creationId xmlns:p14="http://schemas.microsoft.com/office/powerpoint/2010/main" val="3257856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7</a:t>
            </a:r>
            <a:r>
              <a:rPr lang="en-US" b="1" dirty="0"/>
              <a:t>. Prabhu purchased 30 kg of rice at the rate of Rs.17.50 per kg and another 30 kg rice at a certain rate. He mixed the two and sold the entire quantity at the rate of Rs.18.60 per kg and made 20 per cent overall profit. At what price per kg did he purchase the lot of another 30 kg rice? </a:t>
            </a:r>
          </a:p>
          <a:p>
            <a:pPr>
              <a:buNone/>
            </a:pPr>
            <a:r>
              <a:rPr lang="en-US" b="1" dirty="0"/>
              <a:t>(1) 14.50 	(2) 12.50 	(3) 15.50 	(4) 13.50 	(5) None of these</a:t>
            </a:r>
          </a:p>
          <a:p>
            <a:pPr>
              <a:buNone/>
            </a:pPr>
            <a:r>
              <a:rPr lang="en-US" b="1" dirty="0">
                <a:latin typeface="Arial Black" pitchFamily="34" charset="0"/>
              </a:rPr>
              <a:t> </a:t>
            </a:r>
            <a:r>
              <a:rPr lang="en-US" b="1"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3807BB7-BCD1-5CEF-46B4-B330F4BB36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9ABF03-510B-09C9-2571-97A8A55676E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8A8F0C31-D95C-6038-0FB1-3C2AF558875C}"/>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7</a:t>
            </a:r>
            <a:r>
              <a:rPr lang="en-US" b="1" dirty="0"/>
              <a:t>. Prabhu purchased 30 kg of rice at the rate of Rs.17.50 per kg and another 30 kg rice at a certain rate. He mixed the two and sold the entire quantity at the rate of Rs.18.60 per kg and made 20 per cent overall profit. At what price per kg did he purchase the lot of another 30 kg rice? </a:t>
            </a:r>
          </a:p>
          <a:p>
            <a:pPr>
              <a:buNone/>
            </a:pPr>
            <a:r>
              <a:rPr lang="en-US" b="1" dirty="0"/>
              <a:t>(1) 14.50 	(2) 12.50 	(3) 15.50 	</a:t>
            </a:r>
            <a:r>
              <a:rPr lang="en-US" b="1" dirty="0">
                <a:solidFill>
                  <a:srgbClr val="FF0000"/>
                </a:solidFill>
              </a:rPr>
              <a:t>(4) 13.50 </a:t>
            </a:r>
            <a:r>
              <a:rPr lang="en-US" b="1" dirty="0"/>
              <a:t>	(5) None of these</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653580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8</a:t>
            </a:r>
            <a:r>
              <a:rPr lang="en-US" b="1" dirty="0"/>
              <a:t>. In what proportion must water be mixed with spirit to gain 25% by selling it at cost price? </a:t>
            </a:r>
          </a:p>
          <a:p>
            <a:pPr>
              <a:buNone/>
            </a:pPr>
            <a:r>
              <a:rPr lang="en-US" b="1" dirty="0"/>
              <a:t>(1) 4 : 1 	(2) 3 : 4 	(3) 4 : 3 	(4) 1 : 4 	(5) None of these</a:t>
            </a:r>
            <a:r>
              <a:rPr lang="en-US" b="1" dirty="0">
                <a:latin typeface="Arial Black" pitchFamily="34" charset="0"/>
              </a:rPr>
              <a:t> </a:t>
            </a:r>
            <a:r>
              <a:rPr lang="en-US" b="1" dirty="0"/>
              <a:t> </a:t>
            </a:r>
          </a:p>
          <a:p>
            <a:pPr>
              <a:buNone/>
            </a:pPr>
            <a:endParaRPr lang="en-US" b="1" dirty="0"/>
          </a:p>
          <a:p>
            <a:pPr>
              <a:buNone/>
            </a:pPr>
            <a:r>
              <a:rPr lang="en-US" b="1" dirty="0">
                <a:latin typeface="Arial Black" pitchFamily="34" charset="0"/>
              </a:rPr>
              <a:t> </a:t>
            </a:r>
            <a:r>
              <a:rPr lang="en-US" b="1"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67B973A-74CC-3601-7102-9F647A7BB7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0EADDA-69C5-A414-39E0-908A7736D05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D321BDCE-86F8-A241-3FD2-1B70077BEF73}"/>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8</a:t>
            </a:r>
            <a:r>
              <a:rPr lang="en-US" b="1" dirty="0"/>
              <a:t>. In what proportion must water be mixed with spirit to gain 25% by selling it at cost price? </a:t>
            </a:r>
          </a:p>
          <a:p>
            <a:pPr>
              <a:buNone/>
            </a:pPr>
            <a:r>
              <a:rPr lang="en-US" b="1" dirty="0"/>
              <a:t>(1) 4 : 1 	(2) 3 : 4 	(3) 4 : 3 	</a:t>
            </a:r>
            <a:r>
              <a:rPr lang="en-US" b="1" dirty="0">
                <a:solidFill>
                  <a:srgbClr val="FF0000"/>
                </a:solidFill>
              </a:rPr>
              <a:t>(4) 1 : 4 </a:t>
            </a:r>
            <a:r>
              <a:rPr lang="en-US" b="1" dirty="0"/>
              <a:t>	(5) None of these</a:t>
            </a:r>
            <a:r>
              <a:rPr lang="en-US" b="1" dirty="0">
                <a:latin typeface="Arial Black" pitchFamily="34" charset="0"/>
              </a:rPr>
              <a:t> </a:t>
            </a:r>
            <a:r>
              <a:rPr lang="en-US" b="1" dirty="0"/>
              <a:t> </a:t>
            </a:r>
          </a:p>
          <a:p>
            <a:pPr>
              <a:buNone/>
            </a:pPr>
            <a:endParaRPr lang="en-US" b="1" dirty="0"/>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473949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9</a:t>
            </a:r>
            <a:r>
              <a:rPr lang="en-US" b="1" dirty="0"/>
              <a:t>. A petrol pump owner mixed leaded and unleaded petrol in such a way that the mixture contains 10% unleaded petrol. What quantity of leaded petrol should be added to 1 liter mixture so that the percentage of unleaded petrol becomes 5%. </a:t>
            </a:r>
          </a:p>
          <a:p>
            <a:pPr>
              <a:buNone/>
            </a:pPr>
            <a:r>
              <a:rPr lang="en-US" b="1" dirty="0"/>
              <a:t>(1) 1000 ml 	(2) 900 ml 	(3) 1900 ml 	(4) 1800 ml 	(5) None of these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DBC8E28-8E79-9B89-E9E4-64DEBB9BF8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D6BB02-78B1-1406-F577-2E70C31284F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1605813-2BAC-C208-F437-DDD3669F7327}"/>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9</a:t>
            </a:r>
            <a:r>
              <a:rPr lang="en-US" b="1" dirty="0"/>
              <a:t>. A petrol pump owner mixed leaded and unleaded petrol in such a way that the mixture contains 10% unleaded petrol. What quantity of leaded petrol should be added to 1 liter mixture so that the percentage of unleaded petrol becomes 5%. </a:t>
            </a:r>
          </a:p>
          <a:p>
            <a:pPr>
              <a:buNone/>
            </a:pPr>
            <a:r>
              <a:rPr lang="en-US" b="1" dirty="0">
                <a:solidFill>
                  <a:srgbClr val="FF0000"/>
                </a:solidFill>
              </a:rPr>
              <a:t>(1) 1000 ml </a:t>
            </a:r>
            <a:r>
              <a:rPr lang="en-US" b="1" dirty="0"/>
              <a:t>	(2) 900 ml 	(3) 1900 ml 	(4) 1800 ml 	(5) None of these</a:t>
            </a:r>
          </a:p>
        </p:txBody>
      </p:sp>
    </p:spTree>
    <p:extLst>
      <p:ext uri="{BB962C8B-B14F-4D97-AF65-F5344CB8AC3E}">
        <p14:creationId xmlns:p14="http://schemas.microsoft.com/office/powerpoint/2010/main" val="399527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 A vessel of 120 liters is filled with milk and water. 80% of milk and 40% of water is taken out of the vessel. It is found that the vessel is vacated by 65%. What is the ratio of milk to water? </a:t>
            </a:r>
          </a:p>
          <a:p>
            <a:pPr>
              <a:buNone/>
            </a:pPr>
            <a:r>
              <a:rPr lang="en-US" b="1" dirty="0"/>
              <a:t>(1) 5 : 3 	(2) 6 : 5 	(3) 3 : 5 	(4) 4 : 3 	(5) None of these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10</a:t>
            </a:r>
            <a:r>
              <a:rPr lang="en-US" b="1" dirty="0"/>
              <a:t>. 150 gm of sugar solution has 20% sugar in it. How much sugar should be added to make it 25% in the solution? </a:t>
            </a:r>
          </a:p>
          <a:p>
            <a:pPr>
              <a:buNone/>
            </a:pPr>
            <a:r>
              <a:rPr lang="en-US" b="1" dirty="0"/>
              <a:t>(1) 10 gm 	(2) 45 gm 	(3) 35 gm 	(4) 40 gm 	(5) None of these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3FEEF80-13D6-21B9-551E-900128B201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25E0DD-48E1-29FB-8C79-38D7B1C90FA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296EC26-A47A-61D1-0EB3-4EB1394C591F}"/>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10</a:t>
            </a:r>
            <a:r>
              <a:rPr lang="en-US" b="1" dirty="0"/>
              <a:t>. 150 gm of sugar solution has 20% sugar in it. How much sugar should be added to make it 25% in the solution? </a:t>
            </a:r>
          </a:p>
          <a:p>
            <a:pPr>
              <a:buNone/>
            </a:pPr>
            <a:r>
              <a:rPr lang="en-US" b="1" dirty="0">
                <a:solidFill>
                  <a:srgbClr val="FF0000"/>
                </a:solidFill>
              </a:rPr>
              <a:t>(1) 10 gm </a:t>
            </a:r>
            <a:r>
              <a:rPr lang="en-US" b="1" dirty="0"/>
              <a:t>	(2) 45 gm 	(3) 35 gm 	(4) 40 gm 	(5) None of these</a:t>
            </a:r>
          </a:p>
        </p:txBody>
      </p:sp>
    </p:spTree>
    <p:extLst>
      <p:ext uri="{BB962C8B-B14F-4D97-AF65-F5344CB8AC3E}">
        <p14:creationId xmlns:p14="http://schemas.microsoft.com/office/powerpoint/2010/main" val="272481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11</a:t>
            </a:r>
            <a:r>
              <a:rPr lang="en-US" b="1" dirty="0"/>
              <a:t>. There are 75 students in a class, Rs.48 are distributed among them so that each boy gets Rs.1 and each girl gets 40P. Find the number of boys and girls in that class. </a:t>
            </a:r>
          </a:p>
          <a:p>
            <a:pPr>
              <a:buNone/>
            </a:pPr>
            <a:r>
              <a:rPr lang="en-US" b="1" dirty="0"/>
              <a:t>(1) 30, 45 	(2) 40, 35 	(3) 25, 50 	(4) 35, 40 	(5) None of these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B4FAA93-D724-B6B9-80B5-2BE446B967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FE6E46-49D9-D26B-0A7E-3DAA81A28C5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D9C4D9E-5157-2FA3-8AB4-52B5C3D7D11F}"/>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11</a:t>
            </a:r>
            <a:r>
              <a:rPr lang="en-US" b="1" dirty="0"/>
              <a:t>. There are 75 students in a class, Rs.48 are distributed among them so that each boy gets Rs.1 and each girl gets 40P. Find the number of boys and girls in that class. </a:t>
            </a:r>
          </a:p>
          <a:p>
            <a:pPr>
              <a:buNone/>
            </a:pPr>
            <a:r>
              <a:rPr lang="en-US" b="1" dirty="0">
                <a:solidFill>
                  <a:srgbClr val="FF0000"/>
                </a:solidFill>
              </a:rPr>
              <a:t>(1) 30, 45 </a:t>
            </a:r>
            <a:r>
              <a:rPr lang="en-US" b="1" dirty="0"/>
              <a:t>	(2) 40, 35 	(3) 25, 50 	(4) 35, 40 	(5) None of these</a:t>
            </a:r>
          </a:p>
        </p:txBody>
      </p:sp>
    </p:spTree>
    <p:extLst>
      <p:ext uri="{BB962C8B-B14F-4D97-AF65-F5344CB8AC3E}">
        <p14:creationId xmlns:p14="http://schemas.microsoft.com/office/powerpoint/2010/main" val="3589673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12</a:t>
            </a:r>
            <a:r>
              <a:rPr lang="en-US" b="1" dirty="0"/>
              <a:t>. There are 50 students in a class, 32 are distributed among them so that each boy gets Re. 1 and each girl gets 50 p. Find the number of girls and boys in that class. </a:t>
            </a:r>
          </a:p>
          <a:p>
            <a:pPr marL="457200" indent="-457200">
              <a:buAutoNum type="arabicParenBoth"/>
            </a:pPr>
            <a:r>
              <a:rPr lang="en-US" b="1" dirty="0"/>
              <a:t>14 girls, 36 boys 	(2) 36 girls, 14 boys 	(3) 20 girls, 30 boys </a:t>
            </a:r>
          </a:p>
          <a:p>
            <a:pPr marL="457200" indent="-457200">
              <a:buNone/>
            </a:pPr>
            <a:r>
              <a:rPr lang="en-US" b="1" dirty="0"/>
              <a:t>(4) 30 girls, 20 boys 	(5) None of these</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0C33901-F964-A5D6-C767-51DE39B35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A5BEFC-862E-171F-FCB1-A8B27E7F5034}"/>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918ADF0-A86E-2534-B018-8CEC434610FE}"/>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12</a:t>
            </a:r>
            <a:r>
              <a:rPr lang="en-US" b="1" dirty="0"/>
              <a:t>. There are 50 students in a class, 32 are distributed among them so that each boy gets Re. 1 and each girl gets 50 p. Find the number of girls and boys in that class. </a:t>
            </a:r>
          </a:p>
          <a:p>
            <a:pPr marL="457200" indent="-457200">
              <a:buAutoNum type="arabicParenBoth"/>
            </a:pPr>
            <a:r>
              <a:rPr lang="en-US" b="1" dirty="0">
                <a:solidFill>
                  <a:srgbClr val="FF0000"/>
                </a:solidFill>
              </a:rPr>
              <a:t>14 girls, 36 boys </a:t>
            </a:r>
            <a:r>
              <a:rPr lang="en-US" b="1" dirty="0"/>
              <a:t>	(2) 36 girls, 14 boys 	(3) 20 girls, 30 boys </a:t>
            </a:r>
          </a:p>
          <a:p>
            <a:pPr marL="457200" indent="-457200">
              <a:buNone/>
            </a:pPr>
            <a:r>
              <a:rPr lang="en-US" b="1" dirty="0"/>
              <a:t>(4) 30 girls, 20 boys 	(5) None of these</a:t>
            </a:r>
          </a:p>
          <a:p>
            <a:pPr>
              <a:buNone/>
            </a:pPr>
            <a:r>
              <a:rPr lang="en-US" b="1" dirty="0">
                <a:latin typeface="Arial Black" pitchFamily="34" charset="0"/>
              </a:rPr>
              <a:t> </a:t>
            </a:r>
            <a:r>
              <a:rPr lang="en-US" b="1" dirty="0"/>
              <a:t> </a:t>
            </a:r>
          </a:p>
          <a:p>
            <a:pPr>
              <a:buNone/>
            </a:pPr>
            <a:r>
              <a:rPr lang="en-US" b="1" dirty="0"/>
              <a:t> </a:t>
            </a:r>
          </a:p>
        </p:txBody>
      </p:sp>
    </p:spTree>
    <p:extLst>
      <p:ext uri="{BB962C8B-B14F-4D97-AF65-F5344CB8AC3E}">
        <p14:creationId xmlns:p14="http://schemas.microsoft.com/office/powerpoint/2010/main" val="295208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13. In a zoo, there are rabbits and pigeons. If heads are counted, there are 100 and if legs are counted, there are 290. How many rabbits are there? </a:t>
            </a:r>
          </a:p>
          <a:p>
            <a:pPr>
              <a:buNone/>
            </a:pPr>
            <a:r>
              <a:rPr lang="en-US" b="1" dirty="0"/>
              <a:t>(1) 55 		(2) 45 		(3) 40 		(4) 50 		(5) None of these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315FB63-B3CA-3A01-FCA1-1F13D897C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546185-00E2-F10E-5592-3200A1CF67F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DB9EC2E-64F2-E04A-2DC1-86B137FAD771}"/>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13. In a zoo, there are rabbits and pigeons. If heads are counted, there are 100 and if legs are counted, there are 290. How many rabbits are there? </a:t>
            </a:r>
          </a:p>
          <a:p>
            <a:pPr>
              <a:buNone/>
            </a:pPr>
            <a:r>
              <a:rPr lang="en-US" b="1" dirty="0"/>
              <a:t>(1) 55 		</a:t>
            </a:r>
            <a:r>
              <a:rPr lang="en-US" b="1" dirty="0">
                <a:solidFill>
                  <a:srgbClr val="FF0000"/>
                </a:solidFill>
              </a:rPr>
              <a:t>(2) 45 	</a:t>
            </a:r>
            <a:r>
              <a:rPr lang="en-US" b="1" dirty="0"/>
              <a:t>	(3) 40 		(4) 50 		(5) None of these</a:t>
            </a:r>
          </a:p>
        </p:txBody>
      </p:sp>
    </p:spTree>
    <p:extLst>
      <p:ext uri="{BB962C8B-B14F-4D97-AF65-F5344CB8AC3E}">
        <p14:creationId xmlns:p14="http://schemas.microsoft.com/office/powerpoint/2010/main" val="1156895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14. A person travels 245 km in 6 hours in two stages. In the first part of the journey, he travels by bus at the speed of 30 km/hr. In the second part of the journey, he travels by train at the speed of 50 km/hr. How much distance did he travel by train? </a:t>
            </a:r>
          </a:p>
          <a:p>
            <a:pPr marL="457200" indent="-457200">
              <a:buAutoNum type="arabicParenBoth"/>
            </a:pPr>
            <a:r>
              <a:rPr lang="en-US" b="1" dirty="0"/>
              <a:t>162.5 km 	(2) 82.5 km 		(3) 164 km 		(4) 83 km </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82F1D3C-CA1A-5BDA-5238-1C0ADF0EEC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014662-6A7E-3C66-9DCA-F2F01871E00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38107CA-4A72-0832-F9A6-A3D65DDBB7C0}"/>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14. A person travels 245 km in 6 hours in two stages. In the first part of the journey, he travels by bus at the speed of 30 km/hr. In the second part of the journey, he travels by train at the speed of 50 km/hr. How much distance did he travel by train? </a:t>
            </a:r>
          </a:p>
          <a:p>
            <a:pPr marL="457200" indent="-457200">
              <a:buAutoNum type="arabicParenBoth"/>
            </a:pPr>
            <a:r>
              <a:rPr lang="en-US" b="1" dirty="0">
                <a:solidFill>
                  <a:srgbClr val="FF0000"/>
                </a:solidFill>
              </a:rPr>
              <a:t>162.5 km </a:t>
            </a:r>
            <a:r>
              <a:rPr lang="en-US" b="1" dirty="0"/>
              <a:t>	(2) 82.5 km 		(3) 164 km 		(4) 83 km </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4243783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E071AD2-97D2-F220-AAF8-B22B32222E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C9D523-B69C-B301-2757-30F2578C911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812389D6-3437-A198-012C-87F57589F3E5}"/>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 A vessel of 120 liters is filled with milk and water. 80% of milk and 40% of water is taken out of the vessel. It is found that the vessel is vacated by 65%. What is the ratio of milk to water? </a:t>
            </a:r>
          </a:p>
          <a:p>
            <a:pPr>
              <a:buNone/>
            </a:pPr>
            <a:r>
              <a:rPr lang="en-US" b="1" dirty="0">
                <a:solidFill>
                  <a:srgbClr val="FF0000"/>
                </a:solidFill>
              </a:rPr>
              <a:t>(1) 5 : 3 </a:t>
            </a:r>
            <a:r>
              <a:rPr lang="en-US" b="1" dirty="0"/>
              <a:t>	(2) 6 : 5 	(3) 3 : 5 	(4) 4 : 3 	(5) None of these</a:t>
            </a:r>
          </a:p>
        </p:txBody>
      </p:sp>
    </p:spTree>
    <p:extLst>
      <p:ext uri="{BB962C8B-B14F-4D97-AF65-F5344CB8AC3E}">
        <p14:creationId xmlns:p14="http://schemas.microsoft.com/office/powerpoint/2010/main" val="850701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15. A trader has 25 kg of rice, part of which he sells at 4% profit and the rest at 9% profit. He gains 7% on the whole. What is the quantity sold at 9% profit? (1) 15 kg 	(2) 10 kg 	(3) 18 kg 	(4) 12 kg 	(5) None of these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CCCA695-14E1-0B4C-AAFF-0E510DF225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D54A18-FDE7-F064-FFAA-198CC2C3A6D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A0D5A12-B37A-3888-9EF4-A7D5B5542F37}"/>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15. A trader has 25 kg of rice, part of which he sells at 4% profit and the rest at 9% profit. He gains 7% on the whole. What is the quantity sold at 9% profit? </a:t>
            </a:r>
            <a:r>
              <a:rPr lang="en-US" b="1" dirty="0">
                <a:solidFill>
                  <a:srgbClr val="FF0000"/>
                </a:solidFill>
              </a:rPr>
              <a:t>(1) 15 kg </a:t>
            </a:r>
            <a:r>
              <a:rPr lang="en-US" b="1" dirty="0"/>
              <a:t>	(2) 10 kg 	(3) 18 kg 	(4) 12 kg 	(5) None of these</a:t>
            </a:r>
          </a:p>
        </p:txBody>
      </p:sp>
    </p:spTree>
    <p:extLst>
      <p:ext uri="{BB962C8B-B14F-4D97-AF65-F5344CB8AC3E}">
        <p14:creationId xmlns:p14="http://schemas.microsoft.com/office/powerpoint/2010/main" val="1361299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16. Ritu’s expenditure and saving are in the ratio 5 : 2. Her income increases by 12%. Her expenditure also increases by 14%. By how many % does her saving increase? </a:t>
            </a:r>
          </a:p>
          <a:p>
            <a:pPr>
              <a:buNone/>
            </a:pPr>
            <a:r>
              <a:rPr lang="en-US" b="1" dirty="0"/>
              <a:t>(1) 14% 	(2) 7% 	(3) 8% 	(4) 9% 	(5) None of these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9A23B51-70F7-8FD0-4100-FB5ABCD8C1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2D9419-0ABE-27AB-C641-2510A9458E5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48DBD2B-2B3D-0534-2B4E-36FED2178EC1}"/>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16. Ritu’s expenditure and saving are in the ratio 5 : 2. Her income increases by 12%. Her expenditure also increases by 14%. By how many % does her saving increase? </a:t>
            </a:r>
          </a:p>
          <a:p>
            <a:pPr>
              <a:buNone/>
            </a:pPr>
            <a:r>
              <a:rPr lang="en-US" b="1" dirty="0"/>
              <a:t>(1) 14% 	</a:t>
            </a:r>
            <a:r>
              <a:rPr lang="en-US" b="1" dirty="0">
                <a:solidFill>
                  <a:srgbClr val="FF0000"/>
                </a:solidFill>
              </a:rPr>
              <a:t>(2) 7% </a:t>
            </a:r>
            <a:r>
              <a:rPr lang="en-US" b="1" dirty="0"/>
              <a:t>	(3) 8% 	(4) 9% 	(5) None of these</a:t>
            </a:r>
          </a:p>
        </p:txBody>
      </p:sp>
    </p:spTree>
    <p:extLst>
      <p:ext uri="{BB962C8B-B14F-4D97-AF65-F5344CB8AC3E}">
        <p14:creationId xmlns:p14="http://schemas.microsoft.com/office/powerpoint/2010/main" val="2598665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17. Sita’s expenditure and saving are in the ratio 5 : 3. Her income increase by 15%. Her expenditure also increases by 9%. By how many % does her saving increase? </a:t>
            </a:r>
          </a:p>
          <a:p>
            <a:pPr>
              <a:buNone/>
            </a:pPr>
            <a:r>
              <a:rPr lang="en-US" b="1" dirty="0"/>
              <a:t>(1) 20% 	(2) 30% 	(3) 25% 	(4) 24% 	(5)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156638F-785E-AA4D-C73D-91FC3891FC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D0B0A3-0022-4741-2360-C97C1E8EABD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2624874E-74C1-339A-D8C2-5F78F466897E}"/>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17. Sita’s expenditure and saving are in the ratio 5 : 3. Her income increase by 15%. Her expenditure also increases by 9%. By how many % does her saving increase? </a:t>
            </a:r>
          </a:p>
          <a:p>
            <a:pPr>
              <a:buNone/>
            </a:pPr>
            <a:r>
              <a:rPr lang="en-US" b="1" dirty="0"/>
              <a:t>(1) 20% 	(2) 30% 	</a:t>
            </a:r>
            <a:r>
              <a:rPr lang="en-US" b="1" dirty="0">
                <a:solidFill>
                  <a:srgbClr val="FF0000"/>
                </a:solidFill>
              </a:rPr>
              <a:t>(3) 25% </a:t>
            </a:r>
            <a:r>
              <a:rPr lang="en-US" b="1" dirty="0"/>
              <a:t>	(4) 24% 	(5)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extLst>
      <p:ext uri="{BB962C8B-B14F-4D97-AF65-F5344CB8AC3E}">
        <p14:creationId xmlns:p14="http://schemas.microsoft.com/office/powerpoint/2010/main" val="260501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18. A jar contains a mixture of two liquids A and B in the ratio 3 : 1. When 15 liters of the mixture is taken out and 9 liters of liquid B is poured into the jar, the ratio becomes 3 : 4. How many liters of liquid was contained in the jar? </a:t>
            </a:r>
          </a:p>
          <a:p>
            <a:pPr>
              <a:buNone/>
            </a:pPr>
            <a:r>
              <a:rPr lang="en-US" b="1" dirty="0"/>
              <a:t>(1) 27 liters 	(2) 24 liters 	(3) 30 liters 	(4) 21 liters 	(5) None of these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3FAC0BD-2B31-622B-17F1-20F86C8DBD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0EAC29-D623-40EA-52C3-9A034139AFC4}"/>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2BAE2ECA-A514-25D2-43F7-811F6CB9680D}"/>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18. A jar contains a mixture of two liquids A and B in the ratio 3 : 1. When 15 liters of the mixture is taken out and 9 liters of liquid B is poured into the jar, the ratio becomes 3 : 4. How many liters of liquid was contained in the jar? </a:t>
            </a:r>
          </a:p>
          <a:p>
            <a:pPr>
              <a:buNone/>
            </a:pPr>
            <a:r>
              <a:rPr lang="en-US" b="1" dirty="0">
                <a:solidFill>
                  <a:srgbClr val="FF0000"/>
                </a:solidFill>
              </a:rPr>
              <a:t>(1) 27 liters </a:t>
            </a:r>
            <a:r>
              <a:rPr lang="en-US" b="1" dirty="0"/>
              <a:t>	(2) 24 liters 	(3) 30 liters 	(4) 21 liters 	(5) None of these</a:t>
            </a:r>
          </a:p>
        </p:txBody>
      </p:sp>
    </p:spTree>
    <p:extLst>
      <p:ext uri="{BB962C8B-B14F-4D97-AF65-F5344CB8AC3E}">
        <p14:creationId xmlns:p14="http://schemas.microsoft.com/office/powerpoint/2010/main" val="2966011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19</a:t>
            </a:r>
            <a:r>
              <a:rPr lang="en-US" b="1" dirty="0"/>
              <a:t>. A vessel is filled with a liquid, 3 parts of which are water and 5 parts syrup. How much of the mixture must be drawn off and replaced with water so that the mixture may be half water and half syrup? </a:t>
            </a:r>
          </a:p>
          <a:p>
            <a:pPr>
              <a:buNone/>
            </a:pPr>
            <a:r>
              <a:rPr lang="en-US" b="1" dirty="0"/>
              <a:t>(1)1/5  	(2) 1/7 	(3) 4/5 	(4) 3/10 	(5) None of these</a:t>
            </a:r>
            <a:r>
              <a:rPr lang="en-US" b="1" dirty="0">
                <a:latin typeface="Arial Black" pitchFamily="34" charset="0"/>
              </a:rPr>
              <a:t> </a:t>
            </a:r>
            <a:r>
              <a:rPr lang="en-US" b="1"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8EF4392-6745-282C-9A83-A362DAE635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C10E97-53A5-AA8E-2D01-4DE9E42F3664}"/>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30B6046-DB26-C9D5-A5CE-DB561EE9E5F7}"/>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19</a:t>
            </a:r>
            <a:r>
              <a:rPr lang="en-US" b="1" dirty="0"/>
              <a:t>. A vessel is filled with a liquid, 3 parts of which are water and 5 parts syrup. How much of the mixture must be drawn off and replaced with water so that the mixture may be half water and half syrup? </a:t>
            </a:r>
          </a:p>
          <a:p>
            <a:pPr>
              <a:buNone/>
            </a:pPr>
            <a:r>
              <a:rPr lang="en-US" b="1" dirty="0">
                <a:solidFill>
                  <a:srgbClr val="FF0000"/>
                </a:solidFill>
              </a:rPr>
              <a:t>(1)1/5  </a:t>
            </a:r>
            <a:r>
              <a:rPr lang="en-US" b="1" dirty="0"/>
              <a:t>	(2) 1/7 	(3) 4/5 	(4) 3/10 	(5) None of these</a:t>
            </a:r>
            <a:r>
              <a:rPr lang="en-US" b="1" dirty="0">
                <a:latin typeface="Arial Black" pitchFamily="34" charset="0"/>
              </a:rPr>
              <a:t> </a:t>
            </a:r>
            <a:r>
              <a:rPr lang="en-US" b="1" dirty="0"/>
              <a:t> </a:t>
            </a:r>
          </a:p>
        </p:txBody>
      </p:sp>
    </p:spTree>
    <p:extLst>
      <p:ext uri="{BB962C8B-B14F-4D97-AF65-F5344CB8AC3E}">
        <p14:creationId xmlns:p14="http://schemas.microsoft.com/office/powerpoint/2010/main" val="360002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a:t>
            </a:r>
            <a:r>
              <a:rPr lang="en-US" b="1" dirty="0"/>
              <a:t>. In what proportion must wheat at Rs.3.20 per kg be mixed with wheat at Rs.3.70 per kg, so that the mixture be worth Rs.3.35 a kg? </a:t>
            </a:r>
          </a:p>
          <a:p>
            <a:pPr>
              <a:buNone/>
            </a:pPr>
            <a:r>
              <a:rPr lang="en-US" b="1" dirty="0"/>
              <a:t>(1) 9 : 5 	(2) 7 : 5 	(3) 7 : 3 	(4) 3 : 1 	(5) None of these</a:t>
            </a:r>
          </a:p>
        </p:txBody>
      </p:sp>
    </p:spTree>
    <p:extLst>
      <p:ext uri="{BB962C8B-B14F-4D97-AF65-F5344CB8AC3E}">
        <p14:creationId xmlns:p14="http://schemas.microsoft.com/office/powerpoint/2010/main" val="37919884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20</a:t>
            </a:r>
            <a:r>
              <a:rPr lang="en-US" b="1" dirty="0"/>
              <a:t>. A vessel contains mixture of liquids A and B in the ratio 3 : 2. When 20 liters of the mixture is taken out and replaced by 20 liters of liquid B, the ratio changes to 1 : 4. How many liters of liquid A was there initially present in the vessel? </a:t>
            </a:r>
          </a:p>
          <a:p>
            <a:pPr>
              <a:buNone/>
            </a:pPr>
            <a:r>
              <a:rPr lang="en-US" b="1" dirty="0"/>
              <a:t>(1) 14 liters 	(2) 20 liters 	(3) 18 liters 	(4) 30 liters 	(5) None of these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EDF998D-2334-398D-E403-5FA74AA383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365451-9664-B45B-B554-F2E116FBB9A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EE347B7-4737-E1DD-1A6C-7762BBE10BB2}"/>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20</a:t>
            </a:r>
            <a:r>
              <a:rPr lang="en-US" b="1" dirty="0"/>
              <a:t>. A vessel contains mixture of liquids A and B in the ratio 3 : 2. When 20 liters of the mixture is taken out and replaced by 20 liters of liquid B, the ratio changes to 1 : 4. How many liters of liquid A was there initially present in the vessel? </a:t>
            </a:r>
          </a:p>
          <a:p>
            <a:pPr>
              <a:buNone/>
            </a:pPr>
            <a:r>
              <a:rPr lang="en-US" b="1" dirty="0"/>
              <a:t>(1) 14 liters 	(2) 20 liters 	</a:t>
            </a:r>
            <a:r>
              <a:rPr lang="en-US" b="1" dirty="0">
                <a:solidFill>
                  <a:srgbClr val="FF0000"/>
                </a:solidFill>
              </a:rPr>
              <a:t>(3) 18 liters </a:t>
            </a:r>
            <a:r>
              <a:rPr lang="en-US" b="1" dirty="0"/>
              <a:t>	(4) 30 liters 	(5) None of these</a:t>
            </a:r>
          </a:p>
        </p:txBody>
      </p:sp>
    </p:spTree>
    <p:extLst>
      <p:ext uri="{BB962C8B-B14F-4D97-AF65-F5344CB8AC3E}">
        <p14:creationId xmlns:p14="http://schemas.microsoft.com/office/powerpoint/2010/main" val="1269859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21</a:t>
            </a:r>
            <a:r>
              <a:rPr lang="en-US" b="1" dirty="0"/>
              <a:t>. A cask contains 3 parts ale and 1 part porter. How much of the mixture must be drawn off and porter substituted in order that the resulting mixture may be half and half? </a:t>
            </a:r>
          </a:p>
          <a:p>
            <a:pPr>
              <a:buNone/>
            </a:pPr>
            <a:r>
              <a:rPr lang="en-US" b="1" dirty="0"/>
              <a:t>(1) 1/3 	(2) 1/2 	(3) 1/5 	(4) 2/3 	(5) None of these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4D7C8F1-AB29-6179-FF14-D2DEDC3B10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A8FDFA-7F29-F9E8-D4DD-53C0755A3C1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9E805F7-8C43-116C-54A6-F9A810035595}"/>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21</a:t>
            </a:r>
            <a:r>
              <a:rPr lang="en-US" b="1" dirty="0"/>
              <a:t>. A cask contains 3 parts ale and 1 part porter. How much of the mixture must be drawn off and porter substituted in order that the resulting mixture may be half and half? </a:t>
            </a:r>
          </a:p>
          <a:p>
            <a:pPr>
              <a:buNone/>
            </a:pPr>
            <a:r>
              <a:rPr lang="en-US" b="1" dirty="0">
                <a:solidFill>
                  <a:srgbClr val="FF0000"/>
                </a:solidFill>
              </a:rPr>
              <a:t>(1) 1/3 </a:t>
            </a:r>
            <a:r>
              <a:rPr lang="en-US" b="1" dirty="0"/>
              <a:t>	(2) 1/2 	(3) 1/5 	(4) 2/3 	(5) None of these </a:t>
            </a:r>
          </a:p>
        </p:txBody>
      </p:sp>
    </p:spTree>
    <p:extLst>
      <p:ext uri="{BB962C8B-B14F-4D97-AF65-F5344CB8AC3E}">
        <p14:creationId xmlns:p14="http://schemas.microsoft.com/office/powerpoint/2010/main" val="3858501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22</a:t>
            </a:r>
            <a:r>
              <a:rPr lang="en-US" b="1" dirty="0"/>
              <a:t>. 56 liters of a mixture contains milk and water in the ratio 5 : 2. How much water is to be added to get a new mixture containing milk and water in the ratio 5 : 3? </a:t>
            </a:r>
          </a:p>
          <a:p>
            <a:pPr>
              <a:buNone/>
            </a:pPr>
            <a:r>
              <a:rPr lang="en-US" b="1" dirty="0"/>
              <a:t>(1) 9 liters 	(2) 6 liters 	(3) 7 liters 	(4) 8 liters 	(5) None of these</a:t>
            </a:r>
            <a:r>
              <a:rPr lang="en-US" b="1" dirty="0">
                <a:latin typeface="Arial Black" pitchFamily="34" charset="0"/>
              </a:rPr>
              <a:t> </a:t>
            </a:r>
            <a:r>
              <a:rPr lang="en-US" b="1" dirty="0"/>
              <a:t> </a:t>
            </a:r>
          </a:p>
          <a:p>
            <a:pPr>
              <a:buNone/>
            </a:pP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617C7F8-4607-CAF9-FB14-35D298F140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0AB3BF-1DDD-D3B7-7A26-AA2868DC3EF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C18B8D2-6853-CC8A-A785-12D82043A678}"/>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22</a:t>
            </a:r>
            <a:r>
              <a:rPr lang="en-US" b="1" dirty="0"/>
              <a:t>. 56 liters of a mixture contains milk and water in the ratio 5 : 2. How much water is to be added to get a new mixture containing milk and water in the ratio 5 : 3? </a:t>
            </a:r>
          </a:p>
          <a:p>
            <a:pPr>
              <a:buNone/>
            </a:pPr>
            <a:r>
              <a:rPr lang="en-US" b="1" dirty="0"/>
              <a:t>(1) 9 liters 	(2) 6 liters 	(3) 7 liters 	</a:t>
            </a:r>
            <a:r>
              <a:rPr lang="en-US" b="1" dirty="0">
                <a:solidFill>
                  <a:srgbClr val="FF0000"/>
                </a:solidFill>
              </a:rPr>
              <a:t>(4) 8 liters </a:t>
            </a:r>
            <a:r>
              <a:rPr lang="en-US" b="1" dirty="0"/>
              <a:t>	(5) None of these</a:t>
            </a:r>
            <a:r>
              <a:rPr lang="en-US" b="1" dirty="0">
                <a:latin typeface="Arial Black" pitchFamily="34" charset="0"/>
              </a:rPr>
              <a:t> </a:t>
            </a:r>
            <a:r>
              <a:rPr lang="en-US" b="1" dirty="0"/>
              <a:t> </a:t>
            </a:r>
          </a:p>
          <a:p>
            <a:pPr>
              <a:buNone/>
            </a:pP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753453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23. 36 liters of a mixture contains milk and water in the ratio 2 : 1. How much water is to be added to get a new mixture containing milk and water in the ratio 1 : 1? </a:t>
            </a:r>
          </a:p>
          <a:p>
            <a:pPr>
              <a:buNone/>
            </a:pPr>
            <a:r>
              <a:rPr lang="en-US" b="1" dirty="0"/>
              <a:t>(1) 12 liters 	(2) 16 liters 	(3) 8 liters 	(4) 15 liters 	(5) None of these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583F5C7-EC85-CAAA-91D5-9D849C3FBD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D9E285-ABC8-54EE-4BBB-EECB568E4CE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2805D449-118C-4608-7CD3-D4806CE80D1F}"/>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23. 36 liters of a mixture contains milk and water in the ratio 2 : 1. How much water is to be added to get a new mixture containing milk and water in the ratio 1 : 1? </a:t>
            </a:r>
          </a:p>
          <a:p>
            <a:pPr>
              <a:buNone/>
            </a:pPr>
            <a:r>
              <a:rPr lang="en-US" b="1" dirty="0">
                <a:solidFill>
                  <a:srgbClr val="FF0000"/>
                </a:solidFill>
              </a:rPr>
              <a:t>(1) 12 liters </a:t>
            </a:r>
            <a:r>
              <a:rPr lang="en-US" b="1" dirty="0"/>
              <a:t>	(2) 16 liters 	(3) 8 liters 	(4) 15 liters 	(5) None of these</a:t>
            </a:r>
          </a:p>
        </p:txBody>
      </p:sp>
    </p:spTree>
    <p:extLst>
      <p:ext uri="{BB962C8B-B14F-4D97-AF65-F5344CB8AC3E}">
        <p14:creationId xmlns:p14="http://schemas.microsoft.com/office/powerpoint/2010/main" val="37505134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24. Three equal glasses are filled with mixtures of milk and water. The proportion of milk and water in each glass is as follows. In the first glass as 3 : 1, in the second glass as 5 : 3 and in the third as 9 : 7. The contents of the three glasses are emptied into a single vessel. What is the proportion of milk and water in it? </a:t>
            </a:r>
          </a:p>
          <a:p>
            <a:pPr>
              <a:buNone/>
            </a:pPr>
            <a:r>
              <a:rPr lang="en-US" b="1" dirty="0"/>
              <a:t>(1) 31 : 17 	(2) 17 : 31 	(3) 15 : 31 	(4) 31 : 15 	(5) None of these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8E8D5FA-2E56-7119-2B3D-4F5F76A898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018624-5A7E-06F7-59F3-8B0351FF42E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04ED4BB-AEC4-9907-5E53-4E6C32BBE6F4}"/>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24. Three equal glasses are filled with mixtures of milk and water. The proportion of milk and water in each glass is as follows. In the first glass as 3 : 1, in the second glass as 5 : 3 and in the third as 9 : 7. The contents of the three glasses are emptied into a single vessel. What is the proportion of milk and water in it? </a:t>
            </a:r>
          </a:p>
          <a:p>
            <a:pPr>
              <a:buNone/>
            </a:pPr>
            <a:r>
              <a:rPr lang="en-US" b="1" dirty="0">
                <a:solidFill>
                  <a:srgbClr val="FF0000"/>
                </a:solidFill>
              </a:rPr>
              <a:t>(1) 31 : 17 </a:t>
            </a:r>
            <a:r>
              <a:rPr lang="en-US" b="1" dirty="0"/>
              <a:t>	(2) 17 : 31 	(3) 15 : 31 	(4) 31 : 15 	(5) None of these </a:t>
            </a:r>
          </a:p>
        </p:txBody>
      </p:sp>
    </p:spTree>
    <p:extLst>
      <p:ext uri="{BB962C8B-B14F-4D97-AF65-F5344CB8AC3E}">
        <p14:creationId xmlns:p14="http://schemas.microsoft.com/office/powerpoint/2010/main" val="304247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04890B2-1A6C-CCDA-F8C5-FD20103522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803952-2675-6CC5-1DF1-67707271F4C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6B2852E-89FF-5BE4-D088-5DD478AB9C3F}"/>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a:t>
            </a:r>
            <a:r>
              <a:rPr lang="en-US" b="1" dirty="0"/>
              <a:t>. In what proportion must wheat at Rs.3.20 per kg be mixed with wheat at Rs.3.70 per kg, so that the mixture be worth Rs.3.35 a kg? </a:t>
            </a:r>
          </a:p>
          <a:p>
            <a:pPr>
              <a:buNone/>
            </a:pPr>
            <a:r>
              <a:rPr lang="en-US" b="1" dirty="0"/>
              <a:t>(1) 9 : 5 	(2) 7 : 5 	</a:t>
            </a:r>
            <a:r>
              <a:rPr lang="en-US" b="1" dirty="0">
                <a:solidFill>
                  <a:srgbClr val="FF0000"/>
                </a:solidFill>
              </a:rPr>
              <a:t>(3) 7 : 3 </a:t>
            </a:r>
            <a:r>
              <a:rPr lang="en-US" b="1" dirty="0"/>
              <a:t>	(4) 3 : 1 	(5) None of these</a:t>
            </a:r>
          </a:p>
        </p:txBody>
      </p:sp>
    </p:spTree>
    <p:extLst>
      <p:ext uri="{BB962C8B-B14F-4D97-AF65-F5344CB8AC3E}">
        <p14:creationId xmlns:p14="http://schemas.microsoft.com/office/powerpoint/2010/main" val="32537511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25. In an alloy, zinc and copper are in the ratio 3 : 4. In the second alloy the same elements are in the ratio 4 : 5. In what ratio should these two alloys be mixed to form a new alloy in which the two elements are in ratio 7 : 3? </a:t>
            </a:r>
          </a:p>
          <a:p>
            <a:pPr marL="457200" indent="-457200">
              <a:buAutoNum type="arabicParenBoth"/>
            </a:pPr>
            <a:r>
              <a:rPr lang="en-US" b="1" dirty="0"/>
              <a:t>161 : 181 	(2) 181 : 181 	(3) 161 : 171 	(4) Not possible </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F243F72-691A-C8C5-E8C7-B9078FEBC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EAB5D5-EF4D-3714-63E6-D38DD9F4C43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67CC99E-81BF-9DC4-F582-5803EC829099}"/>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a:t>
            </a:r>
            <a:r>
              <a:rPr lang="en-US" b="1" dirty="0"/>
              <a:t>25. In an alloy, zinc and copper are in the ratio 3 : 4. In the second alloy the same elements are in the ratio 4 : 5. In what ratio should these two alloys be mixed to form a new alloy in which the two elements are in ratio 7 : 3? </a:t>
            </a:r>
          </a:p>
          <a:p>
            <a:pPr marL="457200" indent="-457200">
              <a:buAutoNum type="arabicParenBoth"/>
            </a:pPr>
            <a:r>
              <a:rPr lang="en-US" b="1" dirty="0"/>
              <a:t>161 : 181 	(2) 181 : 181 	</a:t>
            </a:r>
            <a:r>
              <a:rPr lang="en-US" b="1" dirty="0">
                <a:solidFill>
                  <a:srgbClr val="FF0000"/>
                </a:solidFill>
              </a:rPr>
              <a:t>(3) 161 : 171 	</a:t>
            </a:r>
            <a:r>
              <a:rPr lang="en-US" b="1" dirty="0"/>
              <a:t>(4) Not possible </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extLst>
      <p:ext uri="{BB962C8B-B14F-4D97-AF65-F5344CB8AC3E}">
        <p14:creationId xmlns:p14="http://schemas.microsoft.com/office/powerpoint/2010/main" val="29457346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26</a:t>
            </a:r>
            <a:r>
              <a:rPr lang="en-US" b="1" dirty="0"/>
              <a:t>. There are two vessels of equal capacity, one full of milk, and the second one-third full of water. The second vessel is then filled up out of the first, the contents of the second are then poured back into the first till it is full and then again the contents of the first are poured back into the second till it is full. What is the proportion of milk in the second vessel? </a:t>
            </a:r>
          </a:p>
          <a:p>
            <a:pPr>
              <a:buNone/>
            </a:pPr>
            <a:r>
              <a:rPr lang="en-US" b="1" dirty="0"/>
              <a:t>(1) Cannot possible 	(2) 20/27 	(3) 20/37 	(4) </a:t>
            </a:r>
            <a:r>
              <a:rPr lang="en-US" b="1"/>
              <a:t>7/27        (</a:t>
            </a:r>
            <a:r>
              <a:rPr lang="en-US" b="1" dirty="0"/>
              <a:t>	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51456EF-194A-856A-0025-FB83D554ED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32C2D3-F777-092D-8C50-FDADA35D39B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FBA663C-8378-566E-3C7A-BB16F54BB20E}"/>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26</a:t>
            </a:r>
            <a:r>
              <a:rPr lang="en-US" b="1" dirty="0"/>
              <a:t>. There are two vessels of equal capacity, one full of milk, and the second one-third full of water. The second vessel is then filled up out of the first, the contents of the second are then poured back into the first till it is full and then again the contents of the first are poured back into the second till it is full. What is the proportion of milk in the second vessel? </a:t>
            </a:r>
          </a:p>
          <a:p>
            <a:pPr marL="457200" indent="-457200">
              <a:buAutoNum type="arabicParenBoth"/>
            </a:pPr>
            <a:r>
              <a:rPr lang="en-US" b="1" dirty="0"/>
              <a:t>Cannot possible 	</a:t>
            </a:r>
            <a:r>
              <a:rPr lang="en-US" b="1" dirty="0">
                <a:solidFill>
                  <a:srgbClr val="FF0000"/>
                </a:solidFill>
              </a:rPr>
              <a:t>(2) 20/27 </a:t>
            </a:r>
            <a:r>
              <a:rPr lang="en-US" b="1" dirty="0"/>
              <a:t>	(3) 20/37 	(4) 7/27 	</a:t>
            </a:r>
          </a:p>
          <a:p>
            <a:pPr marL="0" indent="0">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437208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27</a:t>
            </a:r>
            <a:r>
              <a:rPr lang="en-US" b="1" dirty="0"/>
              <a:t>. From a cask of wine, containing 64 liters, 8 liters are drawn out and the cask is filled up with water. If the same process is repeated a second, then a third time, what will be the proportion of wine to water in the resulting mixture? </a:t>
            </a:r>
          </a:p>
          <a:p>
            <a:pPr marL="457200" indent="-457200">
              <a:buAutoNum type="arabicParenBoth"/>
            </a:pPr>
            <a:r>
              <a:rPr lang="en-US" b="1" dirty="0"/>
              <a:t>343 : 169 	(2) 343 : 512 	(3) 169 : 343 	(4) 512 : 343 </a:t>
            </a:r>
          </a:p>
          <a:p>
            <a:pPr marL="457200" indent="-457200">
              <a:buNone/>
            </a:pPr>
            <a:r>
              <a:rPr lang="en-US" b="1" dirty="0"/>
              <a:t>(5) None of these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89106CA-8C02-CF77-4A87-05CEEEDC78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A2F21F-533B-C87D-BE1E-A27B9FEDA6F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3255738-D70C-9BB0-30E0-E2135FD2AE78}"/>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27</a:t>
            </a:r>
            <a:r>
              <a:rPr lang="en-US" b="1" dirty="0"/>
              <a:t>. From a cask of wine, containing 64 liters, 8 liters are drawn out and the cask is filled up with water. If the same process is repeated a second, then a third time, what will be the proportion of wine to water in the resulting mixture? </a:t>
            </a:r>
          </a:p>
          <a:p>
            <a:pPr marL="457200" indent="-457200">
              <a:buAutoNum type="arabicParenBoth"/>
            </a:pPr>
            <a:r>
              <a:rPr lang="en-US" b="1" dirty="0"/>
              <a:t>343 : 169 	(2) 343 : 512 	</a:t>
            </a:r>
            <a:r>
              <a:rPr lang="en-US" b="1" dirty="0">
                <a:solidFill>
                  <a:srgbClr val="FF0000"/>
                </a:solidFill>
              </a:rPr>
              <a:t>(3) 169 : 343 </a:t>
            </a:r>
            <a:r>
              <a:rPr lang="en-US" b="1" dirty="0"/>
              <a:t>	(4) 512 : 343 </a:t>
            </a:r>
          </a:p>
          <a:p>
            <a:pPr marL="457200" indent="-457200">
              <a:buNone/>
            </a:pPr>
            <a:r>
              <a:rPr lang="en-US" b="1" dirty="0"/>
              <a:t>(5) None of these</a:t>
            </a:r>
          </a:p>
        </p:txBody>
      </p:sp>
    </p:spTree>
    <p:extLst>
      <p:ext uri="{BB962C8B-B14F-4D97-AF65-F5344CB8AC3E}">
        <p14:creationId xmlns:p14="http://schemas.microsoft.com/office/powerpoint/2010/main" val="29495133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28</a:t>
            </a:r>
            <a:r>
              <a:rPr lang="en-US" b="1" dirty="0"/>
              <a:t>. A vessel contains 24 liters of milk. 4 liters are withdrawn and replaced by water. The process is repeated a second time. Find the ratio of milk to water in the resulting mixture? </a:t>
            </a:r>
          </a:p>
          <a:p>
            <a:pPr>
              <a:buNone/>
            </a:pPr>
            <a:r>
              <a:rPr lang="en-US" b="1" dirty="0"/>
              <a:t>(1) 25 : 36 	(2) 36 : 11 	</a:t>
            </a:r>
            <a:r>
              <a:rPr lang="en-US" b="1" dirty="0">
                <a:solidFill>
                  <a:srgbClr val="FF0000"/>
                </a:solidFill>
              </a:rPr>
              <a:t>(3) 11 : 25 </a:t>
            </a:r>
            <a:r>
              <a:rPr lang="en-US" b="1" dirty="0"/>
              <a:t>	(4) 25 : 11 	(5) None of these</a:t>
            </a: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29</a:t>
            </a:r>
            <a:r>
              <a:rPr lang="en-US" b="1" dirty="0"/>
              <a:t>. Eight liters are drawn off from a vessel full of water and substituted by pure milk. Again eight liters of the mixture are drawn off and substituted by pure milk. If the vessel now contains water and milk in the ratio 9 : 40, find the capacity of the vessel. </a:t>
            </a:r>
          </a:p>
          <a:p>
            <a:pPr>
              <a:buNone/>
            </a:pPr>
            <a:r>
              <a:rPr lang="en-US" b="1" dirty="0"/>
              <a:t>(1) 14 liters 	(2) 24 liters 	(3) 16 liters 	(4) 12 liters 	(5) None of these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746A67C-83C0-B92C-A6A3-5CBFE4873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9B71F8-A607-A6F3-AB11-866ECC505DE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FE6F2FE-1818-24F8-3DCB-750C13160943}"/>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29</a:t>
            </a:r>
            <a:r>
              <a:rPr lang="en-US" b="1" dirty="0"/>
              <a:t>. Eight liters are drawn off from a vessel full of water and substituted by pure milk. Again eight liters of the mixture are drawn off and substituted by pure milk. If the vessel now contains water and milk in the ratio 9 : 40, find the capacity of the vessel. </a:t>
            </a:r>
          </a:p>
          <a:p>
            <a:pPr>
              <a:buNone/>
            </a:pPr>
            <a:r>
              <a:rPr lang="en-US" b="1" dirty="0">
                <a:solidFill>
                  <a:srgbClr val="FF0000"/>
                </a:solidFill>
              </a:rPr>
              <a:t>(1) 14 liters </a:t>
            </a:r>
            <a:r>
              <a:rPr lang="en-US" b="1" dirty="0"/>
              <a:t>	(2) 24 liters 	(3) 16 liters 	(4) 12 liters 	(5) None of these</a:t>
            </a:r>
          </a:p>
        </p:txBody>
      </p:sp>
    </p:spTree>
    <p:extLst>
      <p:ext uri="{BB962C8B-B14F-4D97-AF65-F5344CB8AC3E}">
        <p14:creationId xmlns:p14="http://schemas.microsoft.com/office/powerpoint/2010/main" val="4254642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sz="2000" b="1">
                <a:latin typeface="Arial Black" pitchFamily="34" charset="0"/>
              </a:rPr>
              <a:t>Q 30</a:t>
            </a:r>
            <a:r>
              <a:rPr lang="en-US" sz="2000" b="1"/>
              <a:t>. </a:t>
            </a:r>
            <a:r>
              <a:rPr lang="en-US" sz="2000" b="1" dirty="0"/>
              <a:t>An 25-liters cylinder contains a mixture of oxygen and nitrogen, the volume of oxygen being 25% of total volume. A few liters of the mixture is released and an equal amount of nitrogen is added. Then the same amount of the mixture as before is released and replaced by nitrogen for the second time. As a result, the oxygen content becomes 9% of the total volume. How many liters of mixture is released each time? </a:t>
            </a:r>
          </a:p>
          <a:p>
            <a:pPr marL="457200" indent="-457200">
              <a:buAutoNum type="arabicParenBoth"/>
            </a:pPr>
            <a:r>
              <a:rPr lang="en-US" sz="2000" b="1" dirty="0"/>
              <a:t>15 liters 		(2) 10 liters 		(3) 14 liters 		(4) 18 liters </a:t>
            </a:r>
          </a:p>
          <a:p>
            <a:pPr marL="457200" indent="-457200">
              <a:buNone/>
            </a:pPr>
            <a:r>
              <a:rPr lang="en-US" sz="2000" b="1" dirty="0"/>
              <a:t>(5) None of these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3</a:t>
            </a:r>
            <a:r>
              <a:rPr lang="en-US" b="1" dirty="0"/>
              <a:t>. How much chicory at Rs 24 per kg should be added to 15 kg of tea at Rs 60 per kg, as to make the mixture worth Rs 39 per kg? </a:t>
            </a:r>
          </a:p>
          <a:p>
            <a:pPr>
              <a:buNone/>
            </a:pPr>
            <a:r>
              <a:rPr lang="en-US" b="1" dirty="0"/>
              <a:t>(1) 21 kg 	(2) 20 kg 	(3) 27 kg 	(4) 18 kg 	(5) None of these</a:t>
            </a:r>
            <a:r>
              <a:rPr lang="en-US" b="1" dirty="0">
                <a:latin typeface="Arial Black" pitchFamily="34" charset="0"/>
              </a:rPr>
              <a:t> </a:t>
            </a:r>
            <a:r>
              <a:rPr lang="en-US" b="1" dirty="0"/>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B594EF4-06C8-F700-2125-1CA49A7850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FC6562-50F5-C333-E6D1-0314734BBD3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0A283A3-3B03-53B7-0457-EF097EF20145}"/>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sz="2000" b="1" dirty="0">
                <a:latin typeface="Arial Black" pitchFamily="34" charset="0"/>
              </a:rPr>
              <a:t>Q 30</a:t>
            </a:r>
            <a:r>
              <a:rPr lang="en-US" sz="2000" b="1" dirty="0"/>
              <a:t>. An 25-liters cylinder contains a mixture of oxygen and nitrogen, the volume of oxygen being 25% of total volume. A few liters of the mixture is released and an equal amount of nitrogen is added. Then the same amount of the mixture as before is released and replaced by nitrogen for the second time. As a result, the oxygen content becomes 9% of the total volume. How many liters of mixture is released each time? </a:t>
            </a:r>
          </a:p>
          <a:p>
            <a:pPr marL="457200" indent="-457200">
              <a:buAutoNum type="arabicParenBoth"/>
            </a:pPr>
            <a:r>
              <a:rPr lang="en-US" sz="2000" b="1" dirty="0"/>
              <a:t>15 liters 		</a:t>
            </a:r>
            <a:r>
              <a:rPr lang="en-US" sz="2000" b="1" dirty="0">
                <a:solidFill>
                  <a:srgbClr val="FF0000"/>
                </a:solidFill>
              </a:rPr>
              <a:t>(2) 10 liters</a:t>
            </a:r>
            <a:r>
              <a:rPr lang="en-US" sz="2000" b="1" dirty="0"/>
              <a:t> 		(3) 14 liters 		(4) 18 liters </a:t>
            </a:r>
          </a:p>
          <a:p>
            <a:pPr marL="457200" indent="-457200">
              <a:buNone/>
            </a:pPr>
            <a:r>
              <a:rPr lang="en-US" sz="2000" b="1" dirty="0"/>
              <a:t>(5) None of these</a:t>
            </a:r>
          </a:p>
        </p:txBody>
      </p:sp>
    </p:spTree>
    <p:extLst>
      <p:ext uri="{BB962C8B-B14F-4D97-AF65-F5344CB8AC3E}">
        <p14:creationId xmlns:p14="http://schemas.microsoft.com/office/powerpoint/2010/main" val="38843064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C1534-5CF3-54E0-065D-2C1FF6255E35}"/>
              </a:ext>
            </a:extLst>
          </p:cNvPr>
          <p:cNvSpPr>
            <a:spLocks noGrp="1"/>
          </p:cNvSpPr>
          <p:nvPr>
            <p:ph type="title"/>
          </p:nvPr>
        </p:nvSpPr>
        <p:spPr>
          <a:xfrm>
            <a:off x="3095625" y="1555750"/>
            <a:ext cx="6877050" cy="1325563"/>
          </a:xfrm>
        </p:spPr>
        <p:txBody>
          <a:bodyPr>
            <a:noAutofit/>
          </a:bodyPr>
          <a:lstStyle/>
          <a:p>
            <a:r>
              <a:rPr lang="en-IN" sz="7200" dirty="0">
                <a:solidFill>
                  <a:srgbClr val="FF0000"/>
                </a:solidFill>
                <a:latin typeface="Arial Black" panose="020B0A04020102020204" pitchFamily="34" charset="0"/>
              </a:rPr>
              <a:t>                            THANK YOU</a:t>
            </a:r>
          </a:p>
        </p:txBody>
      </p:sp>
    </p:spTree>
    <p:extLst>
      <p:ext uri="{BB962C8B-B14F-4D97-AF65-F5344CB8AC3E}">
        <p14:creationId xmlns:p14="http://schemas.microsoft.com/office/powerpoint/2010/main" val="336529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437D5A2-5F88-4977-471A-92C9BA5CC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838587-449F-FF9A-8F58-063BF281602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7EED780-FAF9-D6CB-1295-289E294228A4}"/>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3</a:t>
            </a:r>
            <a:r>
              <a:rPr lang="en-US" b="1" dirty="0"/>
              <a:t>. How much chicory at Rs 24 per kg should be added to 15 kg of tea at Rs 60 per kg, as to make the mixture worth Rs 39 per kg? </a:t>
            </a:r>
          </a:p>
          <a:p>
            <a:pPr>
              <a:buNone/>
            </a:pPr>
            <a:r>
              <a:rPr lang="en-US" b="1" dirty="0">
                <a:solidFill>
                  <a:srgbClr val="FF0000"/>
                </a:solidFill>
              </a:rPr>
              <a:t>(1) 21 kg </a:t>
            </a:r>
            <a:r>
              <a:rPr lang="en-US" b="1" dirty="0"/>
              <a:t>	(2) 20 kg 	(3) 27 kg 	(4) 18 kg 	(5) None of these</a:t>
            </a:r>
            <a:r>
              <a:rPr lang="en-US" b="1" dirty="0">
                <a:latin typeface="Arial Black" pitchFamily="34" charset="0"/>
              </a:rPr>
              <a:t> </a:t>
            </a:r>
            <a:r>
              <a:rPr lang="en-US" b="1" dirty="0"/>
              <a:t> </a:t>
            </a:r>
          </a:p>
        </p:txBody>
      </p:sp>
    </p:spTree>
    <p:extLst>
      <p:ext uri="{BB962C8B-B14F-4D97-AF65-F5344CB8AC3E}">
        <p14:creationId xmlns:p14="http://schemas.microsoft.com/office/powerpoint/2010/main" val="677365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4</a:t>
            </a:r>
            <a:r>
              <a:rPr lang="en-US" b="1" dirty="0"/>
              <a:t>. A mixture of a certain quantity of milk with 25 liters of water is worth Rs.2 per liter. If pure milk be worth Rs.12 per liter how much milk is there in the mixture? </a:t>
            </a:r>
          </a:p>
          <a:p>
            <a:pPr>
              <a:buNone/>
            </a:pPr>
            <a:r>
              <a:rPr lang="en-US" b="1" dirty="0"/>
              <a:t>(1) 5 liters 		(2) 7 liters 		(3) 6 liters 		(4) 4 liters </a:t>
            </a:r>
          </a:p>
          <a:p>
            <a:pPr>
              <a:buNone/>
            </a:pPr>
            <a:r>
              <a:rPr lang="en-US" b="1" dirty="0"/>
              <a:t>	(5) None of these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1F21B56-FE22-4D9F-03C3-09214F8EC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43854-5781-9B94-1C80-BB43E9F8320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9AB0C6F-F843-5CAC-DBE2-B20894BDC006}"/>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ALLIGATION AND MIXTURE</a:t>
            </a:r>
          </a:p>
          <a:p>
            <a:pPr>
              <a:buNone/>
            </a:pPr>
            <a:r>
              <a:rPr lang="en-US" b="1" dirty="0">
                <a:latin typeface="Arial Black" pitchFamily="34" charset="0"/>
              </a:rPr>
              <a:t>Q 4</a:t>
            </a:r>
            <a:r>
              <a:rPr lang="en-US" b="1" dirty="0"/>
              <a:t>. A mixture of a certain quantity of milk with 25 liters of water is worth Rs.2 per liter. If pure milk be worth Rs.12 per liter how much milk is there in the mixture? </a:t>
            </a:r>
          </a:p>
          <a:p>
            <a:pPr>
              <a:buNone/>
            </a:pPr>
            <a:r>
              <a:rPr lang="en-US" b="1" dirty="0">
                <a:solidFill>
                  <a:srgbClr val="FF0000"/>
                </a:solidFill>
              </a:rPr>
              <a:t>(1) 5 liters </a:t>
            </a:r>
            <a:r>
              <a:rPr lang="en-US" b="1" dirty="0"/>
              <a:t>		(2) 7 liters 		(3) 6 liters 		(4) 4 liters </a:t>
            </a:r>
          </a:p>
          <a:p>
            <a:pPr>
              <a:buNone/>
            </a:pPr>
            <a:r>
              <a:rPr lang="en-US" b="1" dirty="0"/>
              <a:t>(5) None of these</a:t>
            </a:r>
          </a:p>
        </p:txBody>
      </p:sp>
    </p:spTree>
    <p:extLst>
      <p:ext uri="{BB962C8B-B14F-4D97-AF65-F5344CB8AC3E}">
        <p14:creationId xmlns:p14="http://schemas.microsoft.com/office/powerpoint/2010/main" val="3000549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937</TotalTime>
  <Words>5075</Words>
  <Application>Microsoft Office PowerPoint</Application>
  <PresentationFormat>Widescreen</PresentationFormat>
  <Paragraphs>280</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Arial Black</vt:lpstr>
      <vt:lpstr>Calibri</vt:lpstr>
      <vt:lpstr>Calibri Light</vt:lpstr>
      <vt:lpstr>Office Theme</vt:lpstr>
      <vt:lpstr>MIXTURE  &amp;  ALLIGATION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raj singh</cp:lastModifiedBy>
  <cp:revision>129</cp:revision>
  <dcterms:created xsi:type="dcterms:W3CDTF">2020-02-23T06:37:57Z</dcterms:created>
  <dcterms:modified xsi:type="dcterms:W3CDTF">2024-02-22T09:56:35Z</dcterms:modified>
</cp:coreProperties>
</file>