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70" r:id="rId4"/>
    <p:sldId id="321" r:id="rId5"/>
    <p:sldId id="315" r:id="rId6"/>
    <p:sldId id="318" r:id="rId7"/>
    <p:sldId id="314" r:id="rId8"/>
    <p:sldId id="268" r:id="rId9"/>
    <p:sldId id="322" r:id="rId10"/>
    <p:sldId id="316" r:id="rId11"/>
    <p:sldId id="319" r:id="rId12"/>
    <p:sldId id="311" r:id="rId13"/>
    <p:sldId id="275" r:id="rId14"/>
    <p:sldId id="323" r:id="rId15"/>
    <p:sldId id="317" r:id="rId16"/>
    <p:sldId id="320" r:id="rId17"/>
    <p:sldId id="313" r:id="rId18"/>
    <p:sldId id="305" r:id="rId19"/>
    <p:sldId id="324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622B7-098D-479C-8757-C06CEC97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VIDEO-1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VIDEO-3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000" y="1040524"/>
            <a:ext cx="11684000" cy="515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 DATA INTERPRETATION   VIDEO-3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DIRECTIONS (1-5) </a:t>
            </a:r>
            <a:r>
              <a:rPr lang="en-US" dirty="0"/>
              <a:t>– Study the information given and answer the following questions.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b="1" dirty="0"/>
          </a:p>
        </p:txBody>
      </p:sp>
      <p:pic>
        <p:nvPicPr>
          <p:cNvPr id="5" name="Picture 2" descr="C:\Users\acer\Desktop\33333333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053" y="2379280"/>
            <a:ext cx="8097894" cy="428822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lin ang="2700000" scaled="0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VIDEO-3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952" y="1560786"/>
            <a:ext cx="11987048" cy="512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Between 1995 and 2000, in which year has the average employment per factory shown an increment compared to previous year, but decreased in the next year?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Font typeface="+mj-lt"/>
              <a:buAutoNum type="alpha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1996  	B. 1997 	C. 1998 	D. 1999 	E. 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If in 1996, 20,100 factories had 659 employments on an average, the remaining factories had an average employment of: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559  	B.509 		C. 584 	D. 534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The total employment in 1999 is how many times to that in 1996?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1.45  	B. 1.48   	C. 1.6 		D. 1.42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 which of the following five-year period, number of factories has shown maximum increase?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1980-85 	B. 1985-90 	C. 1990-95 	D. 1995-00 	E. None of these</a:t>
            </a:r>
          </a:p>
          <a:p>
            <a:endParaRPr lang="en-US" sz="2000" dirty="0"/>
          </a:p>
          <a:p>
            <a:pPr marL="457200" indent="-45720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VIDEO-3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952" y="1560786"/>
            <a:ext cx="11987048" cy="512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Between 1995 and 2000, in which year has the average employment per factory shown an increment compared to previous year, but decreased in the next year?</a:t>
            </a: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Font typeface="+mj-lt"/>
              <a:buAutoNum type="alpha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1996  	B. 1997 	C. 1998 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1999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E. 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If in 1996, 20,100 factories had 659 employments on an average, the remaining factories had an average employment of: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559  	B.509 		C.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584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	D. 534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The total employment in 1999 is how many times to that in 1996?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1.45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	B. 1.48   	C. 1.6 		D. 1.42  	E. None of these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 which of the following five-year period, number of factories has shown maximum increase?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1980-85 	B. 1985-90 	C. 1990-95 	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D. 1995-00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	E. None of these</a:t>
            </a:r>
          </a:p>
          <a:p>
            <a:endParaRPr lang="en-US" sz="2000" dirty="0"/>
          </a:p>
          <a:p>
            <a:pPr marL="457200" indent="-457200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3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VIDEO-4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000" y="977463"/>
            <a:ext cx="11684000" cy="5517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 		DATA INTERPRETATION     VIDEO-4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Directions to Solve(1--5):</a:t>
            </a:r>
            <a:r>
              <a:rPr lang="en-US" sz="1600" b="1" dirty="0"/>
              <a:t>The bar graph given below shows the sales of books (in thousand number) from six branches of a publishing company during two consecutive years 2000 and 2001.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/>
              <a:t>Sales of Books (in thousand numbers) from Six Branches - B1, B2, B3, B4, B5 and B6 of a publishing Company in 2000 and 2001.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	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:\Users\acer\Desktop\bbbb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516" y="2412124"/>
            <a:ext cx="9622221" cy="39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000" y="822372"/>
            <a:ext cx="11748816" cy="5311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DATA INTERPRETATION 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4" y="1355834"/>
            <a:ext cx="11939751" cy="531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sz="2300" dirty="0"/>
              <a:t>W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hat is the ratio of the total sales of branch B2 for both years to the total sales of branch B4 for both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2:3		B.  3:5		C.  4:5		D.  7:9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 B6 for both the years is what percent of the total sales of branches B3 for both the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68.54%	B.  71.11%	C.  73.17%	D.  75.55%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percent of the average sales of branches B1, B6 and B3 in 2000 is the average sales of branches B1, B3 and B2 in 2001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75%	B.  77.5%	C.  82.5%	D.  87.5%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4.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is the average sales of all the branches (in thousand numbers) for the year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73		B.  80		C.  83		D.  88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5.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branches B1, B3 and B5 together for both the years (in thousand numbers) is?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A.  250		B.  310		C.  435		D.  560 </a:t>
            </a: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184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861749"/>
            <a:ext cx="11633200" cy="5412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VIDEO-4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4" y="1355834"/>
            <a:ext cx="11939751" cy="531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 </a:t>
            </a:r>
            <a:r>
              <a:rPr lang="en-US" sz="2300" dirty="0"/>
              <a:t>W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hat is the ratio of the total sales of branch B2 for both years to the total sales of branch B4 for both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2:3		B.  3:5		C.  4:5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7:9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Q:2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 B6 for both the years is what percent of the total sales of branches B3 for both the years?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68.54%	B.  71.11%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C.  73.17%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	D.  75.55%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percent of the average sales of branches B1, B2 and B3 in 2001 is the average sales of branches B1, B3 and B6 in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75%	B.  77.5%	C.  82.5%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87.5% 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4.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What is the average sales of all the branches (in thousand numbers) for the year 2000?</a:t>
            </a:r>
          </a:p>
          <a:p>
            <a:pPr marL="457200" indent="-457200" fontAlgn="ctr">
              <a:lnSpc>
                <a:spcPct val="90000"/>
              </a:lnSpc>
              <a:buAutoNum type="alphaUcPeriod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73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 80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		C.  83		D.  88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23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5.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Total sales of branches B1, B3 and B5 together for both the years (in thousand numbers) is?</a:t>
            </a:r>
          </a:p>
          <a:p>
            <a:pPr marL="228600" indent="-228600" fontAlgn="ctr">
              <a:lnSpc>
                <a:spcPct val="90000"/>
              </a:lnSpc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A.  250		B.  310		C.  435		</a:t>
            </a:r>
            <a:r>
              <a:rPr lang="en-US" sz="2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560 </a:t>
            </a:r>
          </a:p>
          <a:p>
            <a:pPr marL="342900" indent="-342900" fontAlgn="ctr">
              <a:lnSpc>
                <a:spcPct val="90000"/>
              </a:lnSpc>
              <a:spcBef>
                <a:spcPts val="10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18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b="1" dirty="0">
                <a:latin typeface="Arial Black" pitchFamily="34" charset="0"/>
              </a:rPr>
              <a:t>DATA INTERPRETATION     VIDEO-1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Directions (1-3): </a:t>
            </a:r>
            <a:r>
              <a:rPr lang="en-US" b="1" dirty="0"/>
              <a:t>Study the following graph carefully and answer the questions given below: 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461" y="2344927"/>
            <a:ext cx="9268029" cy="42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24759"/>
            <a:ext cx="11987048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VIDEO-1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b="1"/>
              <a:t>In how many of the given years was the exports at least 10% more than the imports?</a:t>
            </a:r>
            <a:endParaRPr lang="en-US" b="1" dirty="0"/>
          </a:p>
          <a:p>
            <a:pPr fontAlgn="ctr">
              <a:buNone/>
            </a:pPr>
            <a:r>
              <a:rPr b="1"/>
              <a:t>(A) 0		(B) 1 		(C) 2		(D) 3		(E) 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What was the average exports for the given period (in ‘000 </a:t>
            </a:r>
            <a:r>
              <a:rPr lang="en-US" b="1" dirty="0" err="1"/>
              <a:t>crores</a:t>
            </a:r>
            <a:r>
              <a:rPr lang="en-US" b="1" dirty="0"/>
              <a:t>)?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145	(B) 132	(C) 126	(D) 119	(E) 138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From 1995 to 1999, in which year was the percentage growth In exports, when compared to the previous year, the highest?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1995 	(B) 1996	(C) 1997	(D) 1998	(E) 1999</a:t>
            </a:r>
            <a:endParaRPr lang="en-US" dirty="0"/>
          </a:p>
          <a:p>
            <a:pPr marL="457200" indent="-457200" fontAlgn="ctr">
              <a:buNone/>
            </a:pPr>
            <a:endParaRPr lang="en-US" dirty="0"/>
          </a:p>
          <a:p>
            <a:pPr fontAlgn="ctr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24759"/>
            <a:ext cx="11987048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                             		VIDEO-1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1.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b="1"/>
              <a:t>In how many of the given years was the exports at least 10% more than the imports?</a:t>
            </a:r>
            <a:endParaRPr lang="en-US" b="1" dirty="0"/>
          </a:p>
          <a:p>
            <a:pPr fontAlgn="ctr">
              <a:buNone/>
            </a:pPr>
            <a:r>
              <a:rPr b="1"/>
              <a:t>(A) 0		(B) 1 		</a:t>
            </a:r>
            <a:r>
              <a:rPr b="1">
                <a:solidFill>
                  <a:srgbClr val="FF0000"/>
                </a:solidFill>
              </a:rPr>
              <a:t>(C) 2</a:t>
            </a:r>
            <a:r>
              <a:rPr b="1"/>
              <a:t>		(D) 3		(E) 4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2.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What was the average exports for the given period (in ‘000 </a:t>
            </a:r>
            <a:r>
              <a:rPr lang="en-US" b="1" dirty="0" err="1"/>
              <a:t>crores</a:t>
            </a:r>
            <a:r>
              <a:rPr lang="en-US" b="1" dirty="0"/>
              <a:t>)?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145	</a:t>
            </a:r>
            <a:r>
              <a:rPr lang="en-US" b="1" dirty="0">
                <a:solidFill>
                  <a:srgbClr val="FF0000"/>
                </a:solidFill>
              </a:rPr>
              <a:t>(B) 132</a:t>
            </a:r>
            <a:r>
              <a:rPr lang="en-US" b="1" dirty="0"/>
              <a:t>	(C) 126	(D) 119	(E) 138</a:t>
            </a:r>
          </a:p>
          <a:p>
            <a:pPr fontAlgn="ctr"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Q: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3.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b="1" dirty="0"/>
              <a:t>From 1995 to 1999, in which year was the percentage growth In exports, when compared to the previous year, the highest?</a:t>
            </a:r>
          </a:p>
          <a:p>
            <a:pPr marL="457200" indent="-457200" fontAlgn="ctr">
              <a:buAutoNum type="alphaUcParenBoth"/>
            </a:pPr>
            <a:r>
              <a:rPr lang="en-US" b="1" dirty="0"/>
              <a:t>1995 	(B) 1996	(C) 1997	</a:t>
            </a:r>
            <a:r>
              <a:rPr lang="en-US" b="1" dirty="0">
                <a:solidFill>
                  <a:srgbClr val="FF0000"/>
                </a:solidFill>
              </a:rPr>
              <a:t>(D) 1998</a:t>
            </a:r>
            <a:r>
              <a:rPr lang="en-US" b="1" dirty="0"/>
              <a:t>	(E) 1999</a:t>
            </a:r>
            <a:endParaRPr lang="en-US" dirty="0"/>
          </a:p>
          <a:p>
            <a:pPr marL="457200" indent="-457200" fontAlgn="ctr">
              <a:buNone/>
            </a:pPr>
            <a:endParaRPr lang="en-US" dirty="0"/>
          </a:p>
          <a:p>
            <a:pPr fontAlgn="ctr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477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185333"/>
            <a:ext cx="11582400" cy="506844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en-US" sz="9600" b="1" dirty="0">
                <a:latin typeface="Arial Black" pitchFamily="34" charset="0"/>
              </a:rPr>
              <a:t>DATA INTERPRETATION</a:t>
            </a:r>
          </a:p>
          <a:p>
            <a:pPr marL="0" indent="0" algn="ctr">
              <a:buNone/>
            </a:pPr>
            <a:r>
              <a:rPr lang="en-US" sz="9600" b="1" dirty="0"/>
              <a:t>(</a:t>
            </a:r>
            <a:r>
              <a:rPr lang="en-US" sz="9600" dirty="0"/>
              <a:t>BAR GRAPH TYPE</a:t>
            </a:r>
            <a:r>
              <a:rPr lang="en-US" sz="9600" b="1" dirty="0"/>
              <a:t>)</a:t>
            </a:r>
            <a:endParaRPr lang="en-US" sz="9600" dirty="0"/>
          </a:p>
          <a:p>
            <a:pPr marL="0" indent="0" algn="ctr">
              <a:buNone/>
            </a:pPr>
            <a:endParaRPr lang="en-US" sz="7100" dirty="0"/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sz="5400" b="1" dirty="0">
                <a:latin typeface="Arial Black" panose="020B0A04020102020204" pitchFamily="34" charset="0"/>
              </a:rPr>
              <a:t>VIDEO-2</a:t>
            </a:r>
          </a:p>
          <a:p>
            <a:pPr marL="0" indent="0" algn="ctr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4000" y="1008993"/>
            <a:ext cx="11684000" cy="5182257"/>
          </a:xfrm>
        </p:spPr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latin typeface="Arial Black" pitchFamily="34" charset="0"/>
              </a:rPr>
              <a:t>    DATA INTERPRETATION   VIDEO-2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Directions (1-5): </a:t>
            </a:r>
            <a:r>
              <a:rPr lang="en-US" sz="2000" b="1" dirty="0"/>
              <a:t>Study the following graph carefully and answer the questions given below: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357" y="2222811"/>
            <a:ext cx="8032167" cy="40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861750"/>
            <a:ext cx="11684000" cy="5996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DATA INTERPRETATION  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014" y="1292772"/>
            <a:ext cx="11923985" cy="741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total amount of expenditures of the company is how many times of expenditure on research and development?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27			B)20			C)18			D)  8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expenditure on advertisement is 2.10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difference between the expenditure on transport and taxes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1.25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95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65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What is the ratio of the total expenditure on infrastructure and transport to the total expenditure on taxes and interest on loans?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5:4			B) 8:7			C)9:7			D)  13:11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interest on loans amounted to Rs. 2.45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total amount of expenditure on advertisement, taxes and research and development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7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5.4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4.2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Q:5.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expenditure on the interest on loans is by what percent more than the expenditure on transport?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5%			B)10%			C) 20%	 		D)  40%</a:t>
            </a:r>
            <a:endParaRPr lang="en-US" sz="22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A4-7CCC-443B-BB2F-A2BE2FEECB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000" y="966790"/>
            <a:ext cx="11684000" cy="58912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DATA INTERPRETATION  VIDEO-2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0" y="1419382"/>
            <a:ext cx="11923985" cy="741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Q:1.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total amount of expenditures of the company is how many times of expenditure on research and development?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27	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B)20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		C)18			D)  8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Q:2.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expenditure on advertisement is 2.10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difference between the expenditure on transport and taxes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1.25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95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	C) Rs. 65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Rs. 35 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lakhs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Q:3.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What is the ratio of the total expenditure on infrastructure and transport to the total expenditure on taxes and interest on loans?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5:4			B) 8:7			C)9:7	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13:11</a:t>
            </a: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Q:4.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If the interest on loans amounted to Rs. 2.45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then the total amount of expenditure on advertisement, taxes and research and development is?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Rs. 7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B) Rs. 5.4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C) Rs. 4.2 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D)  Rs. 3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crores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fontAlgn="ctr"/>
            <a:r>
              <a:rPr lang="en-US" sz="2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Q:5.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expenditure on the interest on loans is by what percent more than the expenditure on transport?</a:t>
            </a:r>
          </a:p>
          <a:p>
            <a:pPr marL="457200" indent="-457200" fontAlgn="ctr">
              <a:buAutoNum type="alphaUcParenR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5%			B)10%			C) 20%	 		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 40%</a:t>
            </a:r>
            <a:endParaRPr lang="en-US" sz="2200" dirty="0">
              <a:solidFill>
                <a:srgbClr val="FF0000"/>
              </a:solidFill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  <a:buAutoNum type="alphaUcParenR"/>
            </a:pPr>
            <a:endParaRPr lang="en-US" sz="2400" dirty="0"/>
          </a:p>
          <a:p>
            <a:pPr marL="457200" indent="-457200" fontAlgn="ctr">
              <a:lnSpc>
                <a:spcPct val="90000"/>
              </a:lnSpc>
              <a:spcBef>
                <a:spcPts val="1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506</TotalTime>
  <Words>237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hp</cp:lastModifiedBy>
  <cp:revision>91</cp:revision>
  <dcterms:created xsi:type="dcterms:W3CDTF">2020-02-23T06:37:57Z</dcterms:created>
  <dcterms:modified xsi:type="dcterms:W3CDTF">2024-02-22T10:10:06Z</dcterms:modified>
</cp:coreProperties>
</file>