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7" r:id="rId3"/>
    <p:sldId id="270" r:id="rId4"/>
    <p:sldId id="326" r:id="rId5"/>
    <p:sldId id="323" r:id="rId6"/>
    <p:sldId id="318" r:id="rId7"/>
    <p:sldId id="271" r:id="rId8"/>
    <p:sldId id="327" r:id="rId9"/>
    <p:sldId id="324" r:id="rId10"/>
    <p:sldId id="312" r:id="rId11"/>
    <p:sldId id="283" r:id="rId12"/>
    <p:sldId id="328" r:id="rId13"/>
    <p:sldId id="325" r:id="rId14"/>
    <p:sldId id="319" r:id="rId15"/>
    <p:sldId id="307" r:id="rId16"/>
    <p:sldId id="329"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68" d="100"/>
          <a:sy n="68" d="100"/>
        </p:scale>
        <p:origin x="8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8409F0-AA39-469B-AE2E-3770F0DF5D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SET-1</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US" dirty="0"/>
          </a:p>
        </p:txBody>
      </p:sp>
      <p:sp>
        <p:nvSpPr>
          <p:cNvPr id="3" name="Content Placeholder 2"/>
          <p:cNvSpPr>
            <a:spLocks noGrp="1"/>
          </p:cNvSpPr>
          <p:nvPr>
            <p:ph idx="4294967295"/>
          </p:nvPr>
        </p:nvSpPr>
        <p:spPr>
          <a:xfrm>
            <a:off x="254000" y="822106"/>
            <a:ext cx="11684000" cy="5213788"/>
          </a:xfrm>
        </p:spPr>
        <p:txBody>
          <a:bodyPr/>
          <a:lstStyle/>
          <a:p>
            <a:pPr>
              <a:buNone/>
            </a:pPr>
            <a:r>
              <a:rPr lang="en-US" sz="2000" b="1" dirty="0">
                <a:solidFill>
                  <a:srgbClr val="FF0000"/>
                </a:solidFill>
              </a:rPr>
              <a:t>			</a:t>
            </a:r>
            <a:r>
              <a:rPr lang="en-US" sz="2000" b="1" dirty="0">
                <a:latin typeface="Arial Black" pitchFamily="34" charset="0"/>
              </a:rPr>
              <a:t> DATA INTERPRETATION     VIDEO-1</a:t>
            </a:r>
            <a:endParaRPr lang="en-US" sz="2000" b="1" dirty="0">
              <a:solidFill>
                <a:srgbClr val="FF0000"/>
              </a:solidFill>
            </a:endParaRPr>
          </a:p>
          <a:p>
            <a:pPr>
              <a:spcBef>
                <a:spcPts val="0"/>
              </a:spcBef>
              <a:buNone/>
            </a:pPr>
            <a:r>
              <a:rPr lang="en-US" sz="2000" b="1" dirty="0">
                <a:solidFill>
                  <a:srgbClr val="FF0000"/>
                </a:solidFill>
                <a:latin typeface="Arial Black" pitchFamily="34" charset="0"/>
              </a:rPr>
              <a:t>Directions (1-5): </a:t>
            </a:r>
            <a:r>
              <a:rPr lang="en-US" sz="1600" b="1" dirty="0">
                <a:solidFill>
                  <a:schemeClr val="tx1">
                    <a:lumMod val="95000"/>
                    <a:lumOff val="5000"/>
                  </a:schemeClr>
                </a:solidFill>
              </a:rPr>
              <a:t>Study the following line graph which gives the number of students who joined and left the school in the beginning of the year for six years from 1996 to 2001. Initial strength of the school in 1995 was 3000</a:t>
            </a:r>
          </a:p>
          <a:p>
            <a:pPr>
              <a:spcBef>
                <a:spcPts val="0"/>
              </a:spcBef>
              <a:buNone/>
            </a:pPr>
            <a:r>
              <a:rPr lang="en-US" sz="1600" b="1" dirty="0">
                <a:solidFill>
                  <a:schemeClr val="tx1">
                    <a:lumMod val="95000"/>
                    <a:lumOff val="5000"/>
                  </a:schemeClr>
                </a:solidFill>
              </a:rPr>
              <a:t>Answer questions based on the line graph given below </a:t>
            </a:r>
          </a:p>
          <a:p>
            <a:pPr>
              <a:spcBef>
                <a:spcPts val="0"/>
              </a:spcBef>
              <a:buNone/>
            </a:pPr>
            <a:endParaRPr lang="en-US" sz="1600" dirty="0">
              <a:solidFill>
                <a:schemeClr val="tx1">
                  <a:lumMod val="95000"/>
                  <a:lumOff val="5000"/>
                </a:schemeClr>
              </a:solidFill>
            </a:endParaRPr>
          </a:p>
        </p:txBody>
      </p:sp>
      <p:pic>
        <p:nvPicPr>
          <p:cNvPr id="5" name="Picture 2"/>
          <p:cNvPicPr>
            <a:picLocks noChangeAspect="1" noChangeArrowheads="1"/>
          </p:cNvPicPr>
          <p:nvPr/>
        </p:nvPicPr>
        <p:blipFill>
          <a:blip r:embed="rId2"/>
          <a:srcRect/>
          <a:stretch>
            <a:fillRect/>
          </a:stretch>
        </p:blipFill>
        <p:spPr bwMode="auto">
          <a:xfrm>
            <a:off x="1027386" y="2249315"/>
            <a:ext cx="10137228" cy="399382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254000" y="806606"/>
            <a:ext cx="11582400" cy="5244787"/>
          </a:xfrm>
        </p:spPr>
        <p:txBody>
          <a:bodyPr>
            <a:normAutofit/>
          </a:bodyPr>
          <a:lstStyle/>
          <a:p>
            <a:pPr marL="0" indent="0" algn="ctr">
              <a:buNone/>
            </a:pPr>
            <a:r>
              <a:rPr lang="en-US" b="1" dirty="0">
                <a:latin typeface="Arial Black" pitchFamily="34" charset="0"/>
              </a:rPr>
              <a:t> DATA INTERPRETATION VIDEO-1</a:t>
            </a:r>
            <a:endParaRPr lang="en-US" b="1" dirty="0"/>
          </a:p>
        </p:txBody>
      </p:sp>
      <p:sp>
        <p:nvSpPr>
          <p:cNvPr id="5" name="TextBox 4"/>
          <p:cNvSpPr txBox="1"/>
          <p:nvPr/>
        </p:nvSpPr>
        <p:spPr>
          <a:xfrm>
            <a:off x="157651" y="1371600"/>
            <a:ext cx="11908220" cy="6708503"/>
          </a:xfrm>
          <a:prstGeom prst="rect">
            <a:avLst/>
          </a:prstGeom>
          <a:noFill/>
        </p:spPr>
        <p:txBody>
          <a:bodyPr wrap="square" rtlCol="0">
            <a:spAutoFit/>
          </a:bodyPr>
          <a:lstStyle/>
          <a:p>
            <a:pPr marL="228600" indent="-228600">
              <a:lnSpc>
                <a:spcPct val="90000"/>
              </a:lnSpc>
            </a:pPr>
            <a:r>
              <a:rPr lang="en-US" sz="2300" b="1" dirty="0">
                <a:solidFill>
                  <a:srgbClr val="FF0000"/>
                </a:solidFill>
                <a:latin typeface="Arial Black" pitchFamily="34" charset="0"/>
                <a:cs typeface="Arial" panose="020B0604020202020204" pitchFamily="34" charset="0"/>
              </a:rPr>
              <a:t>Q:1.</a:t>
            </a:r>
            <a:r>
              <a:rPr lang="en-US" sz="2300" b="1" dirty="0">
                <a:solidFill>
                  <a:schemeClr val="tx1">
                    <a:lumMod val="95000"/>
                    <a:lumOff val="5000"/>
                  </a:schemeClr>
                </a:solidFill>
                <a:latin typeface="Arial" panose="020B0604020202020204" pitchFamily="34" charset="0"/>
                <a:cs typeface="Arial" panose="020B0604020202020204" pitchFamily="34" charset="0"/>
              </a:rPr>
              <a:t>The strength of the school inc./</a:t>
            </a:r>
            <a:r>
              <a:rPr lang="en-US" sz="2300" b="1" dirty="0" err="1">
                <a:solidFill>
                  <a:schemeClr val="tx1">
                    <a:lumMod val="95000"/>
                    <a:lumOff val="5000"/>
                  </a:schemeClr>
                </a:solidFill>
                <a:latin typeface="Arial" panose="020B0604020202020204" pitchFamily="34" charset="0"/>
                <a:cs typeface="Arial" panose="020B0604020202020204" pitchFamily="34" charset="0"/>
              </a:rPr>
              <a:t>dec</a:t>
            </a:r>
            <a:r>
              <a:rPr lang="en-US" sz="2300" b="1" dirty="0">
                <a:solidFill>
                  <a:schemeClr val="tx1">
                    <a:lumMod val="95000"/>
                    <a:lumOff val="5000"/>
                  </a:schemeClr>
                </a:solidFill>
                <a:latin typeface="Arial" panose="020B0604020202020204" pitchFamily="34" charset="0"/>
                <a:cs typeface="Arial" panose="020B0604020202020204" pitchFamily="34" charset="0"/>
              </a:rPr>
              <a:t>. from 1997 to 1998 by what percent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1.7%	b) 1.8%	c) 1.9%	d) 2%</a:t>
            </a:r>
          </a:p>
          <a:p>
            <a:pPr marL="228600" indent="-228600">
              <a:lnSpc>
                <a:spcPct val="90000"/>
              </a:lnSpc>
            </a:pPr>
            <a:r>
              <a:rPr lang="en-US" sz="2300" b="1" dirty="0">
                <a:solidFill>
                  <a:srgbClr val="FF0000"/>
                </a:solidFill>
                <a:latin typeface="Arial Black" pitchFamily="34" charset="0"/>
                <a:cs typeface="Arial" panose="020B0604020202020204" pitchFamily="34" charset="0"/>
              </a:rPr>
              <a:t>Q:2.</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during 1999 was</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3100	b) 3000	c) 3150	d) 3250</a:t>
            </a:r>
          </a:p>
          <a:p>
            <a:pPr marL="228600" indent="-228600">
              <a:lnSpc>
                <a:spcPct val="90000"/>
              </a:lnSpc>
            </a:pPr>
            <a:r>
              <a:rPr lang="en-US" sz="2300" b="1" dirty="0">
                <a:solidFill>
                  <a:srgbClr val="FF0000"/>
                </a:solidFill>
                <a:latin typeface="Arial Black" pitchFamily="34" charset="0"/>
              </a:rPr>
              <a:t>Q:3</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During which of the following pairs of years, the strength of the school was same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1997 and 1998	b) 1998 and 2000	c) 1999 and 2001	d) 1996 and 2000</a:t>
            </a:r>
          </a:p>
          <a:p>
            <a:pPr marL="228600" indent="-228600">
              <a:lnSpc>
                <a:spcPct val="90000"/>
              </a:lnSpc>
            </a:pPr>
            <a:r>
              <a:rPr lang="en-US" sz="2300" b="1" dirty="0">
                <a:solidFill>
                  <a:srgbClr val="FF0000"/>
                </a:solidFill>
                <a:latin typeface="Arial Black" pitchFamily="34" charset="0"/>
              </a:rPr>
              <a:t>Q:</a:t>
            </a:r>
            <a:r>
              <a:rPr lang="en-US" sz="2300" b="1" dirty="0">
                <a:solidFill>
                  <a:srgbClr val="FF0000"/>
                </a:solidFill>
                <a:latin typeface="Arial Black" pitchFamily="34" charset="0"/>
                <a:cs typeface="Arial" charset="0"/>
              </a:rPr>
              <a:t>4.</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in 1998 was what percent of the number of students studying in the school in 2001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90.75%	b) 91.75%	c) 92.75%	d) 93.75%</a:t>
            </a:r>
          </a:p>
          <a:p>
            <a:pPr marL="228600" indent="-228600">
              <a:lnSpc>
                <a:spcPct val="90000"/>
              </a:lnSpc>
              <a:spcBef>
                <a:spcPts val="1000"/>
              </a:spcBef>
            </a:pPr>
            <a:r>
              <a:rPr lang="en-US" sz="2300" b="1" dirty="0">
                <a:solidFill>
                  <a:srgbClr val="FF0000"/>
                </a:solidFill>
                <a:latin typeface="Arial Black" pitchFamily="34" charset="0"/>
                <a:cs typeface="Arial" pitchFamily="34" charset="0"/>
              </a:rPr>
              <a:t>Q:5</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Among the given years the largest number of students joined in which year ?</a:t>
            </a:r>
          </a:p>
          <a:p>
            <a:pPr marL="228600" indent="-228600">
              <a:lnSpc>
                <a:spcPct val="90000"/>
              </a:lnSpc>
              <a:spcBef>
                <a:spcPts val="1000"/>
              </a:spcBef>
            </a:pPr>
            <a:r>
              <a:rPr lang="en-US" sz="2300" b="1" dirty="0">
                <a:solidFill>
                  <a:schemeClr val="tx1">
                    <a:lumMod val="95000"/>
                    <a:lumOff val="5000"/>
                  </a:schemeClr>
                </a:solidFill>
                <a:latin typeface="Arial" panose="020B0604020202020204" pitchFamily="34" charset="0"/>
                <a:cs typeface="Arial" panose="020B0604020202020204" pitchFamily="34" charset="0"/>
              </a:rPr>
              <a:t>a) 1999		b) 2000		c) 2001		d) 1998</a:t>
            </a:r>
          </a:p>
          <a:p>
            <a:r>
              <a:rPr lang="en-US" sz="2300" dirty="0">
                <a:solidFill>
                  <a:srgbClr val="FF0000"/>
                </a:solidFill>
                <a:latin typeface="Arial Black" pitchFamily="34" charset="0"/>
              </a:rPr>
              <a:t> </a:t>
            </a:r>
            <a:r>
              <a:rPr lang="en-US" sz="2300" b="1" dirty="0">
                <a:latin typeface="Arial" pitchFamily="34" charset="0"/>
                <a:cs typeface="Arial"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Black" pitchFamily="34"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endParaRPr lang="en-US" dirty="0"/>
          </a:p>
        </p:txBody>
      </p:sp>
    </p:spTree>
    <p:extLst>
      <p:ext uri="{BB962C8B-B14F-4D97-AF65-F5344CB8AC3E}">
        <p14:creationId xmlns:p14="http://schemas.microsoft.com/office/powerpoint/2010/main" val="23250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126129" y="861750"/>
            <a:ext cx="11710271" cy="5068473"/>
          </a:xfrm>
        </p:spPr>
        <p:txBody>
          <a:bodyPr>
            <a:normAutofit/>
          </a:bodyPr>
          <a:lstStyle/>
          <a:p>
            <a:pPr marL="0" indent="0" algn="ctr">
              <a:buNone/>
            </a:pPr>
            <a:r>
              <a:rPr lang="en-US" b="1" dirty="0">
                <a:latin typeface="Arial Black" pitchFamily="34" charset="0"/>
              </a:rPr>
              <a:t> DATA INTERPRETATION  VIDEO-1</a:t>
            </a:r>
            <a:endParaRPr lang="en-US" b="1" dirty="0"/>
          </a:p>
        </p:txBody>
      </p:sp>
      <p:sp>
        <p:nvSpPr>
          <p:cNvPr id="5" name="TextBox 4"/>
          <p:cNvSpPr txBox="1"/>
          <p:nvPr/>
        </p:nvSpPr>
        <p:spPr>
          <a:xfrm>
            <a:off x="157651" y="1371600"/>
            <a:ext cx="11908220" cy="6708503"/>
          </a:xfrm>
          <a:prstGeom prst="rect">
            <a:avLst/>
          </a:prstGeom>
          <a:noFill/>
        </p:spPr>
        <p:txBody>
          <a:bodyPr wrap="square" rtlCol="0">
            <a:spAutoFit/>
          </a:bodyPr>
          <a:lstStyle/>
          <a:p>
            <a:pPr marL="228600" indent="-228600">
              <a:lnSpc>
                <a:spcPct val="90000"/>
              </a:lnSpc>
            </a:pPr>
            <a:r>
              <a:rPr lang="en-US" sz="2300" b="1" dirty="0">
                <a:solidFill>
                  <a:srgbClr val="FF0000"/>
                </a:solidFill>
                <a:latin typeface="Arial Black" pitchFamily="34" charset="0"/>
                <a:cs typeface="Arial" panose="020B0604020202020204" pitchFamily="34" charset="0"/>
              </a:rPr>
              <a:t>Q:1.</a:t>
            </a:r>
            <a:r>
              <a:rPr lang="en-US" sz="2300" b="1" dirty="0">
                <a:solidFill>
                  <a:schemeClr val="tx1">
                    <a:lumMod val="95000"/>
                    <a:lumOff val="5000"/>
                  </a:schemeClr>
                </a:solidFill>
                <a:latin typeface="Arial" panose="020B0604020202020204" pitchFamily="34" charset="0"/>
                <a:cs typeface="Arial" panose="020B0604020202020204" pitchFamily="34" charset="0"/>
              </a:rPr>
              <a:t>The strength of the school inc./</a:t>
            </a:r>
            <a:r>
              <a:rPr lang="en-US" sz="2300" b="1" dirty="0" err="1">
                <a:solidFill>
                  <a:schemeClr val="tx1">
                    <a:lumMod val="95000"/>
                    <a:lumOff val="5000"/>
                  </a:schemeClr>
                </a:solidFill>
                <a:latin typeface="Arial" panose="020B0604020202020204" pitchFamily="34" charset="0"/>
                <a:cs typeface="Arial" panose="020B0604020202020204" pitchFamily="34" charset="0"/>
              </a:rPr>
              <a:t>dec</a:t>
            </a:r>
            <a:r>
              <a:rPr lang="en-US" sz="2300" b="1" dirty="0">
                <a:solidFill>
                  <a:schemeClr val="tx1">
                    <a:lumMod val="95000"/>
                    <a:lumOff val="5000"/>
                  </a:schemeClr>
                </a:solidFill>
                <a:latin typeface="Arial" panose="020B0604020202020204" pitchFamily="34" charset="0"/>
                <a:cs typeface="Arial" panose="020B0604020202020204" pitchFamily="34" charset="0"/>
              </a:rPr>
              <a:t>. from 1997 to 1998 by what percent ?</a:t>
            </a:r>
          </a:p>
          <a:p>
            <a:pPr marL="457200" indent="-457200">
              <a:lnSpc>
                <a:spcPct val="90000"/>
              </a:lnSpc>
              <a:buAutoNum type="alphaLcParenR"/>
            </a:pPr>
            <a:r>
              <a:rPr lang="en-US" sz="2300" b="1" dirty="0">
                <a:solidFill>
                  <a:srgbClr val="FF0000"/>
                </a:solidFill>
                <a:latin typeface="Arial" panose="020B0604020202020204" pitchFamily="34" charset="0"/>
                <a:cs typeface="Arial" panose="020B0604020202020204" pitchFamily="34" charset="0"/>
              </a:rPr>
              <a:t>1.7%</a:t>
            </a:r>
            <a:r>
              <a:rPr lang="en-US" sz="2300" b="1" dirty="0">
                <a:solidFill>
                  <a:schemeClr val="tx1">
                    <a:lumMod val="95000"/>
                    <a:lumOff val="5000"/>
                  </a:schemeClr>
                </a:solidFill>
                <a:latin typeface="Arial" panose="020B0604020202020204" pitchFamily="34" charset="0"/>
                <a:cs typeface="Arial" panose="020B0604020202020204" pitchFamily="34" charset="0"/>
              </a:rPr>
              <a:t>	b) 1.8%	c) 1.9%	d) 2%</a:t>
            </a:r>
          </a:p>
          <a:p>
            <a:pPr marL="228600" indent="-228600">
              <a:lnSpc>
                <a:spcPct val="90000"/>
              </a:lnSpc>
            </a:pPr>
            <a:r>
              <a:rPr lang="en-US" sz="2300" b="1" dirty="0">
                <a:solidFill>
                  <a:srgbClr val="FF0000"/>
                </a:solidFill>
                <a:latin typeface="Arial Black" pitchFamily="34" charset="0"/>
                <a:cs typeface="Arial" panose="020B0604020202020204" pitchFamily="34" charset="0"/>
              </a:rPr>
              <a:t>Q:2.</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during 1999 was</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3100	b) 3000	</a:t>
            </a:r>
            <a:r>
              <a:rPr lang="en-US" sz="2300" b="1" dirty="0">
                <a:solidFill>
                  <a:srgbClr val="FF0000"/>
                </a:solidFill>
                <a:latin typeface="Arial" panose="020B0604020202020204" pitchFamily="34" charset="0"/>
                <a:cs typeface="Arial" panose="020B0604020202020204" pitchFamily="34" charset="0"/>
              </a:rPr>
              <a:t>c) 3150</a:t>
            </a:r>
            <a:r>
              <a:rPr lang="en-US" sz="2300" b="1" dirty="0">
                <a:solidFill>
                  <a:schemeClr val="tx1">
                    <a:lumMod val="95000"/>
                    <a:lumOff val="5000"/>
                  </a:schemeClr>
                </a:solidFill>
                <a:latin typeface="Arial" panose="020B0604020202020204" pitchFamily="34" charset="0"/>
                <a:cs typeface="Arial" panose="020B0604020202020204" pitchFamily="34" charset="0"/>
              </a:rPr>
              <a:t>	d) 3250</a:t>
            </a:r>
          </a:p>
          <a:p>
            <a:pPr marL="228600" indent="-228600">
              <a:lnSpc>
                <a:spcPct val="90000"/>
              </a:lnSpc>
            </a:pPr>
            <a:r>
              <a:rPr lang="en-US" sz="2300" b="1" dirty="0">
                <a:solidFill>
                  <a:srgbClr val="FF0000"/>
                </a:solidFill>
                <a:latin typeface="Arial Black" pitchFamily="34" charset="0"/>
              </a:rPr>
              <a:t>Q:3</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During which of the following pairs of years, the strength of the school was same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1997 and 1998	b) 1998 and 2000	c) 1999 and 2001	</a:t>
            </a:r>
            <a:r>
              <a:rPr lang="en-US" sz="2300" b="1" dirty="0">
                <a:solidFill>
                  <a:srgbClr val="FF0000"/>
                </a:solidFill>
                <a:latin typeface="Arial" panose="020B0604020202020204" pitchFamily="34" charset="0"/>
                <a:cs typeface="Arial" panose="020B0604020202020204" pitchFamily="34" charset="0"/>
              </a:rPr>
              <a:t>d) 1996 and 2000</a:t>
            </a:r>
          </a:p>
          <a:p>
            <a:pPr marL="228600" indent="-228600">
              <a:lnSpc>
                <a:spcPct val="90000"/>
              </a:lnSpc>
            </a:pPr>
            <a:r>
              <a:rPr lang="en-US" sz="2300" b="1" dirty="0">
                <a:solidFill>
                  <a:srgbClr val="FF0000"/>
                </a:solidFill>
                <a:latin typeface="Arial Black" pitchFamily="34" charset="0"/>
              </a:rPr>
              <a:t>Q:</a:t>
            </a:r>
            <a:r>
              <a:rPr lang="en-US" sz="2300" b="1" dirty="0">
                <a:solidFill>
                  <a:srgbClr val="FF0000"/>
                </a:solidFill>
                <a:latin typeface="Arial Black" pitchFamily="34" charset="0"/>
                <a:cs typeface="Arial" charset="0"/>
              </a:rPr>
              <a:t>4.</a:t>
            </a:r>
            <a:r>
              <a:rPr lang="en-US" sz="2300" b="1" dirty="0">
                <a:solidFill>
                  <a:schemeClr val="tx1">
                    <a:lumMod val="95000"/>
                    <a:lumOff val="5000"/>
                  </a:schemeClr>
                </a:solidFill>
                <a:latin typeface="Arial" panose="020B0604020202020204" pitchFamily="34" charset="0"/>
                <a:cs typeface="Arial" panose="020B0604020202020204" pitchFamily="34" charset="0"/>
              </a:rPr>
              <a:t>The number of students studying in the school in 1998 was what percent of the number of students studying in the school in 2001 ?</a:t>
            </a:r>
          </a:p>
          <a:p>
            <a:pPr marL="457200" indent="-457200">
              <a:lnSpc>
                <a:spcPct val="90000"/>
              </a:lnSpc>
              <a:buAutoNum type="alphaLcParenR"/>
            </a:pPr>
            <a:r>
              <a:rPr lang="en-US" sz="2300" b="1" dirty="0">
                <a:solidFill>
                  <a:schemeClr val="tx1">
                    <a:lumMod val="95000"/>
                    <a:lumOff val="5000"/>
                  </a:schemeClr>
                </a:solidFill>
                <a:latin typeface="Arial" panose="020B0604020202020204" pitchFamily="34" charset="0"/>
                <a:cs typeface="Arial" panose="020B0604020202020204" pitchFamily="34" charset="0"/>
              </a:rPr>
              <a:t>90.75%	b) 91.75%	c) 92.75%	</a:t>
            </a:r>
            <a:r>
              <a:rPr lang="en-US" sz="2300" b="1" dirty="0">
                <a:solidFill>
                  <a:srgbClr val="FF0000"/>
                </a:solidFill>
                <a:latin typeface="Arial" panose="020B0604020202020204" pitchFamily="34" charset="0"/>
                <a:cs typeface="Arial" panose="020B0604020202020204" pitchFamily="34" charset="0"/>
              </a:rPr>
              <a:t>d) 93.75%</a:t>
            </a:r>
          </a:p>
          <a:p>
            <a:pPr marL="228600" indent="-228600">
              <a:lnSpc>
                <a:spcPct val="90000"/>
              </a:lnSpc>
              <a:spcBef>
                <a:spcPts val="1000"/>
              </a:spcBef>
            </a:pPr>
            <a:r>
              <a:rPr lang="en-US" sz="2300" b="1" dirty="0">
                <a:solidFill>
                  <a:srgbClr val="FF0000"/>
                </a:solidFill>
                <a:latin typeface="Arial Black" pitchFamily="34" charset="0"/>
                <a:cs typeface="Arial" pitchFamily="34" charset="0"/>
              </a:rPr>
              <a:t>Q:5</a:t>
            </a:r>
            <a:r>
              <a:rPr lang="en-US" sz="2300" b="1" dirty="0">
                <a:solidFill>
                  <a:srgbClr val="FF0000"/>
                </a:solidFill>
                <a:latin typeface="Arial Black" pitchFamily="34" charset="0"/>
                <a:cs typeface="Arial" charset="0"/>
              </a:rPr>
              <a:t>.</a:t>
            </a:r>
            <a:r>
              <a:rPr lang="en-US" sz="2300" b="1" dirty="0">
                <a:solidFill>
                  <a:schemeClr val="tx1">
                    <a:lumMod val="95000"/>
                    <a:lumOff val="5000"/>
                  </a:schemeClr>
                </a:solidFill>
                <a:latin typeface="Arial" panose="020B0604020202020204" pitchFamily="34" charset="0"/>
                <a:cs typeface="Arial" panose="020B0604020202020204" pitchFamily="34" charset="0"/>
              </a:rPr>
              <a:t>Among the given years the largest number of students joined in which year ?</a:t>
            </a:r>
          </a:p>
          <a:p>
            <a:pPr marL="228600" indent="-228600">
              <a:lnSpc>
                <a:spcPct val="90000"/>
              </a:lnSpc>
              <a:spcBef>
                <a:spcPts val="1000"/>
              </a:spcBef>
            </a:pPr>
            <a:r>
              <a:rPr lang="en-US" sz="2300" b="1" dirty="0">
                <a:solidFill>
                  <a:schemeClr val="tx1">
                    <a:lumMod val="95000"/>
                    <a:lumOff val="5000"/>
                  </a:schemeClr>
                </a:solidFill>
                <a:latin typeface="Arial" panose="020B0604020202020204" pitchFamily="34" charset="0"/>
                <a:cs typeface="Arial" panose="020B0604020202020204" pitchFamily="34" charset="0"/>
              </a:rPr>
              <a:t>a) 1999		b) 2000		</a:t>
            </a:r>
            <a:r>
              <a:rPr lang="en-US" sz="2300" b="1" dirty="0">
                <a:solidFill>
                  <a:srgbClr val="FF0000"/>
                </a:solidFill>
                <a:latin typeface="Arial" panose="020B0604020202020204" pitchFamily="34" charset="0"/>
                <a:cs typeface="Arial" panose="020B0604020202020204" pitchFamily="34" charset="0"/>
              </a:rPr>
              <a:t>c) 2001</a:t>
            </a:r>
            <a:r>
              <a:rPr lang="en-US" sz="2300" b="1" dirty="0">
                <a:solidFill>
                  <a:schemeClr val="tx1">
                    <a:lumMod val="95000"/>
                    <a:lumOff val="5000"/>
                  </a:schemeClr>
                </a:solidFill>
                <a:latin typeface="Arial" panose="020B0604020202020204" pitchFamily="34" charset="0"/>
                <a:cs typeface="Arial" panose="020B0604020202020204" pitchFamily="34" charset="0"/>
              </a:rPr>
              <a:t>		d) 1998</a:t>
            </a:r>
          </a:p>
          <a:p>
            <a:r>
              <a:rPr lang="en-US" sz="2300" dirty="0">
                <a:solidFill>
                  <a:srgbClr val="FF0000"/>
                </a:solidFill>
                <a:latin typeface="Arial Black" pitchFamily="34" charset="0"/>
              </a:rPr>
              <a:t> </a:t>
            </a:r>
            <a:r>
              <a:rPr lang="en-US" sz="2300" b="1" dirty="0">
                <a:latin typeface="Arial" pitchFamily="34" charset="0"/>
                <a:cs typeface="Arial"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r>
              <a:rPr lang="en-US" sz="3200" b="1" dirty="0">
                <a:solidFill>
                  <a:srgbClr val="FF0000"/>
                </a:solidFill>
                <a:latin typeface="Arial Black" pitchFamily="34" charset="0"/>
                <a:cs typeface="Arial" charset="0"/>
              </a:rPr>
              <a:t> </a:t>
            </a:r>
            <a:r>
              <a:rPr lang="en-US" sz="2400" b="1" dirty="0">
                <a:latin typeface="Arial" pitchFamily="34" charset="0"/>
                <a:cs typeface="Arial" pitchFamily="34" charset="0"/>
              </a:rPr>
              <a:t> </a:t>
            </a:r>
            <a:endParaRPr lang="en-US" sz="3200" b="1" dirty="0">
              <a:latin typeface="Arial" charset="0"/>
              <a:cs typeface="Arial" charset="0"/>
            </a:endParaRPr>
          </a:p>
          <a:p>
            <a:endParaRPr lang="en-US" dirty="0"/>
          </a:p>
        </p:txBody>
      </p:sp>
    </p:spTree>
    <p:extLst>
      <p:ext uri="{BB962C8B-B14F-4D97-AF65-F5344CB8AC3E}">
        <p14:creationId xmlns:p14="http://schemas.microsoft.com/office/powerpoint/2010/main" val="94020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SET-4</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US" dirty="0"/>
          </a:p>
        </p:txBody>
      </p:sp>
      <p:sp>
        <p:nvSpPr>
          <p:cNvPr id="3" name="Content Placeholder 2"/>
          <p:cNvSpPr>
            <a:spLocks noGrp="1"/>
          </p:cNvSpPr>
          <p:nvPr>
            <p:ph idx="4294967295"/>
          </p:nvPr>
        </p:nvSpPr>
        <p:spPr>
          <a:xfrm>
            <a:off x="254000" y="662151"/>
            <a:ext cx="11684000" cy="5423338"/>
          </a:xfrm>
        </p:spPr>
        <p:txBody>
          <a:bodyPr/>
          <a:lstStyle/>
          <a:p>
            <a:pPr>
              <a:buNone/>
            </a:pPr>
            <a:r>
              <a:rPr lang="en-US" dirty="0"/>
              <a:t>		</a:t>
            </a:r>
            <a:r>
              <a:rPr lang="en-US" b="1" dirty="0">
                <a:latin typeface="Arial Black" pitchFamily="34" charset="0"/>
              </a:rPr>
              <a:t>DATA INTERPRETATION  VIDEO-1</a:t>
            </a:r>
            <a:endParaRPr lang="en-US" dirty="0"/>
          </a:p>
          <a:p>
            <a:pPr>
              <a:buNone/>
            </a:pPr>
            <a:r>
              <a:rPr lang="en-US" sz="2000" b="1" dirty="0">
                <a:solidFill>
                  <a:srgbClr val="FF0000"/>
                </a:solidFill>
                <a:latin typeface="Arial Black" pitchFamily="34" charset="0"/>
              </a:rPr>
              <a:t>Directions (Q. 1 -5) : </a:t>
            </a:r>
            <a:r>
              <a:rPr lang="en-US" sz="1600" b="1" dirty="0"/>
              <a:t>Study the following line graph carefully and answer the questions</a:t>
            </a:r>
          </a:p>
          <a:p>
            <a:pPr>
              <a:buNone/>
            </a:pPr>
            <a:r>
              <a:rPr lang="en-US" sz="1600" b="1" dirty="0"/>
              <a:t>Accordingly.  Following graph gives the demand and production of mobile phones of five companies A, B, C, D and E</a:t>
            </a:r>
          </a:p>
          <a:p>
            <a:pPr>
              <a:buNone/>
            </a:pPr>
            <a:endParaRPr lang="en-US" sz="1600" dirty="0"/>
          </a:p>
          <a:p>
            <a:pPr>
              <a:buNone/>
            </a:pPr>
            <a:endParaRPr lang="en-US" sz="1600" dirty="0"/>
          </a:p>
        </p:txBody>
      </p:sp>
      <p:pic>
        <p:nvPicPr>
          <p:cNvPr id="5" name="Picture 2"/>
          <p:cNvPicPr>
            <a:picLocks noChangeAspect="1" noChangeArrowheads="1"/>
          </p:cNvPicPr>
          <p:nvPr/>
        </p:nvPicPr>
        <p:blipFill>
          <a:blip r:embed="rId2"/>
          <a:srcRect/>
          <a:stretch>
            <a:fillRect/>
          </a:stretch>
        </p:blipFill>
        <p:spPr bwMode="auto">
          <a:xfrm>
            <a:off x="1245476" y="2332777"/>
            <a:ext cx="8828690" cy="386307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1" y="798723"/>
            <a:ext cx="12034339" cy="5334557"/>
          </a:xfrm>
        </p:spPr>
        <p:txBody>
          <a:bodyPr>
            <a:normAutofit/>
          </a:bodyPr>
          <a:lstStyle/>
          <a:p>
            <a:pPr marL="0" indent="0" algn="ctr">
              <a:buNone/>
            </a:pPr>
            <a:r>
              <a:rPr lang="en-US" b="1" dirty="0">
                <a:latin typeface="Arial Black" pitchFamily="34" charset="0"/>
              </a:rPr>
              <a:t> DATA INTERPRETATION VIDEO-1</a:t>
            </a:r>
            <a:endParaRPr lang="en-IN" sz="2400" b="1" dirty="0">
              <a:latin typeface="Arial Black" panose="020B0A04020102020204" pitchFamily="34" charset="0"/>
            </a:endParaRPr>
          </a:p>
        </p:txBody>
      </p:sp>
      <p:sp>
        <p:nvSpPr>
          <p:cNvPr id="5" name="TextBox 4"/>
          <p:cNvSpPr txBox="1"/>
          <p:nvPr/>
        </p:nvSpPr>
        <p:spPr>
          <a:xfrm>
            <a:off x="173416" y="1387366"/>
            <a:ext cx="11860923" cy="4745915"/>
          </a:xfrm>
          <a:prstGeom prst="rect">
            <a:avLst/>
          </a:prstGeom>
          <a:noFill/>
        </p:spPr>
        <p:txBody>
          <a:bodyPr wrap="square" rtlCol="0">
            <a:spAutoFit/>
          </a:bodyPr>
          <a:lstStyle/>
          <a:p>
            <a:pPr marL="228600" indent="-228600">
              <a:lnSpc>
                <a:spcPct val="90000"/>
              </a:lnSpc>
            </a:pPr>
            <a:r>
              <a:rPr lang="en-US" sz="2400" b="1" dirty="0">
                <a:solidFill>
                  <a:srgbClr val="FF0000"/>
                </a:solidFill>
                <a:latin typeface="Arial Black" pitchFamily="34" charset="0"/>
                <a:cs typeface="Arial" panose="020B0604020202020204" pitchFamily="34" charset="0"/>
              </a:rPr>
              <a:t>Q:1.</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company B is approximately what percent of the demand?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71.4%	b) 85%	c) 140%	d) 66.67%  </a:t>
            </a:r>
          </a:p>
          <a:p>
            <a:pPr marL="228600" indent="-228600">
              <a:lnSpc>
                <a:spcPct val="90000"/>
              </a:lnSpc>
            </a:pPr>
            <a:r>
              <a:rPr lang="en-US" sz="2400" b="1" dirty="0">
                <a:solidFill>
                  <a:srgbClr val="FF0000"/>
                </a:solidFill>
                <a:latin typeface="Arial Black" pitchFamily="34" charset="0"/>
                <a:cs typeface="Arial" panose="020B0604020202020204" pitchFamily="34" charset="0"/>
              </a:rPr>
              <a:t>Q:2.</a:t>
            </a:r>
            <a:r>
              <a:rPr lang="en-US" sz="2400" b="1" dirty="0">
                <a:solidFill>
                  <a:schemeClr val="tx1">
                    <a:lumMod val="95000"/>
                    <a:lumOff val="5000"/>
                  </a:schemeClr>
                </a:solidFill>
                <a:latin typeface="Arial" panose="020B0604020202020204" pitchFamily="34" charset="0"/>
                <a:cs typeface="Arial" panose="020B0604020202020204" pitchFamily="34" charset="0"/>
              </a:rPr>
              <a:t>What is the average production of mobile phones by all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3100	b) 25000	c) 26000	d) 31000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3.</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mobile phones by company C is the same as the production of which of the following pairs of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A and D</a:t>
            </a:r>
            <a:r>
              <a:rPr lang="en-US" sz="2400" b="1" dirty="0">
                <a:latin typeface="Arial" panose="020B0604020202020204" pitchFamily="34" charset="0"/>
                <a:cs typeface="Arial" panose="020B0604020202020204" pitchFamily="34" charset="0"/>
              </a:rPr>
              <a:t>	b) none</a:t>
            </a:r>
            <a:r>
              <a:rPr lang="en-US" sz="2400" b="1" dirty="0">
                <a:solidFill>
                  <a:schemeClr val="tx1">
                    <a:lumMod val="95000"/>
                    <a:lumOff val="5000"/>
                  </a:schemeClr>
                </a:solidFill>
                <a:latin typeface="Arial" panose="020B0604020202020204" pitchFamily="34" charset="0"/>
                <a:cs typeface="Arial" panose="020B0604020202020204" pitchFamily="34" charset="0"/>
              </a:rPr>
              <a:t>	c) D and E	d) B and A  </a:t>
            </a:r>
          </a:p>
          <a:p>
            <a:pPr marL="228600" indent="-228600">
              <a:lnSpc>
                <a:spcPct val="90000"/>
              </a:lnSpc>
            </a:pPr>
            <a:r>
              <a:rPr lang="en-US" sz="2400" b="1" dirty="0">
                <a:solidFill>
                  <a:srgbClr val="FF0000"/>
                </a:solidFill>
                <a:latin typeface="Arial Black" pitchFamily="34" charset="0"/>
              </a:rPr>
              <a:t>Q:4</a:t>
            </a:r>
            <a:r>
              <a:rPr lang="en-US" sz="2400" b="1" dirty="0">
                <a:solidFill>
                  <a:srgbClr val="FF0000"/>
                </a:solidFill>
                <a:latin typeface="Arial Black" pitchFamily="34" charset="0"/>
                <a:cs typeface="Arial" charset="0"/>
              </a:rPr>
              <a:t>.</a:t>
            </a:r>
            <a:r>
              <a:rPr lang="en-US" sz="2400" b="1" dirty="0">
                <a:solidFill>
                  <a:schemeClr val="tx1">
                    <a:lumMod val="95000"/>
                    <a:lumOff val="5000"/>
                  </a:schemeClr>
                </a:solidFill>
                <a:latin typeface="Arial" panose="020B0604020202020204" pitchFamily="34" charset="0"/>
                <a:cs typeface="Arial" panose="020B0604020202020204" pitchFamily="34" charset="0"/>
              </a:rPr>
              <a:t>The demand of company E is approximately what percent of the demand of company 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30%	b) 65%	c) 83.3%	d) 40%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5.</a:t>
            </a:r>
            <a:r>
              <a:rPr lang="en-US" sz="2400" b="1" dirty="0">
                <a:solidFill>
                  <a:schemeClr val="tx1">
                    <a:lumMod val="95000"/>
                    <a:lumOff val="5000"/>
                  </a:schemeClr>
                </a:solidFill>
                <a:latin typeface="Arial" panose="020B0604020202020204" pitchFamily="34" charset="0"/>
                <a:cs typeface="Arial" panose="020B0604020202020204" pitchFamily="34" charset="0"/>
              </a:rPr>
              <a:t>To meet its demand the company A wishes to buy the surplus mobile phones from a single company. Which of the following companies can supply?</a:t>
            </a:r>
          </a:p>
          <a:p>
            <a:pPr marL="228600" indent="-228600">
              <a:lnSpc>
                <a:spcPct val="90000"/>
              </a:lnSpc>
              <a:buNone/>
            </a:pPr>
            <a:r>
              <a:rPr lang="en-US" sz="2400" b="1" dirty="0">
                <a:solidFill>
                  <a:schemeClr val="tx1">
                    <a:lumMod val="95000"/>
                    <a:lumOff val="5000"/>
                  </a:schemeClr>
                </a:solidFill>
                <a:latin typeface="Arial" panose="020B0604020202020204" pitchFamily="34" charset="0"/>
                <a:cs typeface="Arial" panose="020B0604020202020204" pitchFamily="34" charset="0"/>
              </a:rPr>
              <a:t>a) B		</a:t>
            </a:r>
            <a:r>
              <a:rPr lang="en-US" sz="2400" b="1" dirty="0" err="1">
                <a:solidFill>
                  <a:schemeClr val="tx1">
                    <a:lumMod val="95000"/>
                    <a:lumOff val="5000"/>
                  </a:schemeClr>
                </a:solidFill>
                <a:latin typeface="Arial" panose="020B0604020202020204" pitchFamily="34" charset="0"/>
                <a:cs typeface="Arial" panose="020B0604020202020204" pitchFamily="34" charset="0"/>
              </a:rPr>
              <a:t>b</a:t>
            </a:r>
            <a:r>
              <a:rPr lang="en-US" sz="2400" b="1" dirty="0">
                <a:solidFill>
                  <a:schemeClr val="tx1">
                    <a:lumMod val="95000"/>
                    <a:lumOff val="5000"/>
                  </a:schemeClr>
                </a:solidFill>
                <a:latin typeface="Arial" panose="020B0604020202020204" pitchFamily="34" charset="0"/>
                <a:cs typeface="Arial" panose="020B0604020202020204" pitchFamily="34" charset="0"/>
              </a:rPr>
              <a:t>) C		</a:t>
            </a:r>
            <a:r>
              <a:rPr lang="en-US" sz="2400" b="1" dirty="0" err="1">
                <a:solidFill>
                  <a:schemeClr val="tx1">
                    <a:lumMod val="95000"/>
                    <a:lumOff val="5000"/>
                  </a:schemeClr>
                </a:solidFill>
                <a:latin typeface="Arial" panose="020B0604020202020204" pitchFamily="34" charset="0"/>
                <a:cs typeface="Arial" panose="020B0604020202020204" pitchFamily="34" charset="0"/>
              </a:rPr>
              <a:t>c</a:t>
            </a:r>
            <a:r>
              <a:rPr lang="en-US" sz="2400" b="1" dirty="0">
                <a:solidFill>
                  <a:schemeClr val="tx1">
                    <a:lumMod val="95000"/>
                    <a:lumOff val="5000"/>
                  </a:schemeClr>
                </a:solidFill>
                <a:latin typeface="Arial" panose="020B0604020202020204" pitchFamily="34" charset="0"/>
                <a:cs typeface="Arial" panose="020B0604020202020204" pitchFamily="34" charset="0"/>
              </a:rPr>
              <a:t>) D		</a:t>
            </a:r>
            <a:r>
              <a:rPr lang="en-US" sz="2400" b="1" dirty="0" err="1">
                <a:solidFill>
                  <a:schemeClr val="tx1">
                    <a:lumMod val="95000"/>
                    <a:lumOff val="5000"/>
                  </a:schemeClr>
                </a:solidFill>
                <a:latin typeface="Arial" panose="020B0604020202020204" pitchFamily="34" charset="0"/>
                <a:cs typeface="Arial" panose="020B0604020202020204" pitchFamily="34" charset="0"/>
              </a:rPr>
              <a:t>d</a:t>
            </a:r>
            <a:r>
              <a:rPr lang="en-US" sz="2400" b="1" dirty="0">
                <a:solidFill>
                  <a:schemeClr val="tx1">
                    <a:lumMod val="95000"/>
                    <a:lumOff val="5000"/>
                  </a:schemeClr>
                </a:solidFill>
                <a:latin typeface="Arial" panose="020B0604020202020204" pitchFamily="34" charset="0"/>
                <a:cs typeface="Arial" panose="020B0604020202020204" pitchFamily="34" charset="0"/>
              </a:rPr>
              <a:t>) E  </a:t>
            </a:r>
            <a:endParaRPr lang="en-US" sz="2400" dirty="0"/>
          </a:p>
        </p:txBody>
      </p:sp>
    </p:spTree>
    <p:extLst>
      <p:ext uri="{BB962C8B-B14F-4D97-AF65-F5344CB8AC3E}">
        <p14:creationId xmlns:p14="http://schemas.microsoft.com/office/powerpoint/2010/main" val="2123037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131384" y="798724"/>
            <a:ext cx="11887200" cy="5260552"/>
          </a:xfrm>
        </p:spPr>
        <p:txBody>
          <a:bodyPr>
            <a:normAutofit/>
          </a:bodyPr>
          <a:lstStyle/>
          <a:p>
            <a:pPr marL="0" indent="0" algn="ctr">
              <a:buNone/>
            </a:pPr>
            <a:r>
              <a:rPr lang="en-US" b="1" dirty="0">
                <a:latin typeface="Arial Black" pitchFamily="34" charset="0"/>
              </a:rPr>
              <a:t> DATA INTERPRETATION  VIDEO-1</a:t>
            </a:r>
            <a:endParaRPr lang="en-IN" sz="2400" b="1" dirty="0">
              <a:latin typeface="Arial Black" panose="020B0A04020102020204" pitchFamily="34" charset="0"/>
            </a:endParaRPr>
          </a:p>
        </p:txBody>
      </p:sp>
      <p:sp>
        <p:nvSpPr>
          <p:cNvPr id="5" name="TextBox 4"/>
          <p:cNvSpPr txBox="1"/>
          <p:nvPr/>
        </p:nvSpPr>
        <p:spPr>
          <a:xfrm>
            <a:off x="173416" y="1387366"/>
            <a:ext cx="11860923" cy="4745915"/>
          </a:xfrm>
          <a:prstGeom prst="rect">
            <a:avLst/>
          </a:prstGeom>
          <a:noFill/>
        </p:spPr>
        <p:txBody>
          <a:bodyPr wrap="square" rtlCol="0">
            <a:spAutoFit/>
          </a:bodyPr>
          <a:lstStyle/>
          <a:p>
            <a:pPr marL="228600" indent="-228600">
              <a:lnSpc>
                <a:spcPct val="90000"/>
              </a:lnSpc>
            </a:pPr>
            <a:r>
              <a:rPr lang="en-US" sz="2400" b="1" dirty="0">
                <a:solidFill>
                  <a:srgbClr val="FF0000"/>
                </a:solidFill>
                <a:latin typeface="Arial Black" pitchFamily="34" charset="0"/>
                <a:cs typeface="Arial" panose="020B0604020202020204" pitchFamily="34" charset="0"/>
              </a:rPr>
              <a:t>Q:1.</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company B is approximately what percent of the demand?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71.4%	b) 85%	c) 140%	</a:t>
            </a:r>
            <a:r>
              <a:rPr lang="en-US" sz="2400" b="1" dirty="0">
                <a:solidFill>
                  <a:srgbClr val="FF0000"/>
                </a:solidFill>
                <a:latin typeface="Arial" panose="020B0604020202020204" pitchFamily="34" charset="0"/>
                <a:cs typeface="Arial" panose="020B0604020202020204" pitchFamily="34" charset="0"/>
              </a:rPr>
              <a:t>d) 66.67%  </a:t>
            </a:r>
          </a:p>
          <a:p>
            <a:pPr marL="228600" indent="-228600">
              <a:lnSpc>
                <a:spcPct val="90000"/>
              </a:lnSpc>
            </a:pPr>
            <a:r>
              <a:rPr lang="en-US" sz="2400" b="1" dirty="0">
                <a:solidFill>
                  <a:srgbClr val="FF0000"/>
                </a:solidFill>
                <a:latin typeface="Arial Black" pitchFamily="34" charset="0"/>
                <a:cs typeface="Arial" panose="020B0604020202020204" pitchFamily="34" charset="0"/>
              </a:rPr>
              <a:t>Q:2.</a:t>
            </a:r>
            <a:r>
              <a:rPr lang="en-US" sz="2400" b="1" dirty="0">
                <a:solidFill>
                  <a:schemeClr val="tx1">
                    <a:lumMod val="95000"/>
                    <a:lumOff val="5000"/>
                  </a:schemeClr>
                </a:solidFill>
                <a:latin typeface="Arial" panose="020B0604020202020204" pitchFamily="34" charset="0"/>
                <a:cs typeface="Arial" panose="020B0604020202020204" pitchFamily="34" charset="0"/>
              </a:rPr>
              <a:t>What is the average production of mobile phones by all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3100	b) 25000	c) 26000	</a:t>
            </a:r>
            <a:r>
              <a:rPr lang="en-US" sz="2400" b="1" dirty="0">
                <a:solidFill>
                  <a:srgbClr val="FF0000"/>
                </a:solidFill>
                <a:latin typeface="Arial" panose="020B0604020202020204" pitchFamily="34" charset="0"/>
                <a:cs typeface="Arial" panose="020B0604020202020204" pitchFamily="34" charset="0"/>
              </a:rPr>
              <a:t>d) 31000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3.</a:t>
            </a:r>
            <a:r>
              <a:rPr lang="en-US" sz="2400" b="1" dirty="0">
                <a:solidFill>
                  <a:schemeClr val="tx1">
                    <a:lumMod val="95000"/>
                    <a:lumOff val="5000"/>
                  </a:schemeClr>
                </a:solidFill>
                <a:latin typeface="Arial" panose="020B0604020202020204" pitchFamily="34" charset="0"/>
                <a:cs typeface="Arial" panose="020B0604020202020204" pitchFamily="34" charset="0"/>
              </a:rPr>
              <a:t>The production of mobile phones by company C is the same as the production of which of the following pairs of the companies?</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A and D</a:t>
            </a:r>
            <a:r>
              <a:rPr lang="en-US" sz="2400" b="1" dirty="0">
                <a:solidFill>
                  <a:srgbClr val="FF0000"/>
                </a:solidFill>
                <a:latin typeface="Arial" panose="020B0604020202020204" pitchFamily="34" charset="0"/>
                <a:cs typeface="Arial" panose="020B0604020202020204" pitchFamily="34" charset="0"/>
              </a:rPr>
              <a:t>	b) none</a:t>
            </a:r>
            <a:r>
              <a:rPr lang="en-US" sz="2400" b="1" dirty="0">
                <a:solidFill>
                  <a:schemeClr val="tx1">
                    <a:lumMod val="95000"/>
                    <a:lumOff val="5000"/>
                  </a:schemeClr>
                </a:solidFill>
                <a:latin typeface="Arial" panose="020B0604020202020204" pitchFamily="34" charset="0"/>
                <a:cs typeface="Arial" panose="020B0604020202020204" pitchFamily="34" charset="0"/>
              </a:rPr>
              <a:t>	c) D and E	d) B and A  </a:t>
            </a:r>
          </a:p>
          <a:p>
            <a:pPr marL="228600" indent="-228600">
              <a:lnSpc>
                <a:spcPct val="90000"/>
              </a:lnSpc>
            </a:pPr>
            <a:r>
              <a:rPr lang="en-US" sz="2400" b="1" dirty="0">
                <a:solidFill>
                  <a:srgbClr val="FF0000"/>
                </a:solidFill>
                <a:latin typeface="Arial Black" pitchFamily="34" charset="0"/>
              </a:rPr>
              <a:t>Q:4</a:t>
            </a:r>
            <a:r>
              <a:rPr lang="en-US" sz="2400" b="1" dirty="0">
                <a:solidFill>
                  <a:srgbClr val="FF0000"/>
                </a:solidFill>
                <a:latin typeface="Arial Black" pitchFamily="34" charset="0"/>
                <a:cs typeface="Arial" charset="0"/>
              </a:rPr>
              <a:t>.</a:t>
            </a:r>
            <a:r>
              <a:rPr lang="en-US" sz="2400" b="1" dirty="0">
                <a:solidFill>
                  <a:schemeClr val="tx1">
                    <a:lumMod val="95000"/>
                    <a:lumOff val="5000"/>
                  </a:schemeClr>
                </a:solidFill>
                <a:latin typeface="Arial" panose="020B0604020202020204" pitchFamily="34" charset="0"/>
                <a:cs typeface="Arial" panose="020B0604020202020204" pitchFamily="34" charset="0"/>
              </a:rPr>
              <a:t>The demand of company E is approximately what percent of the demand of company D?</a:t>
            </a:r>
          </a:p>
          <a:p>
            <a:pPr marL="457200" indent="-457200">
              <a:lnSpc>
                <a:spcPct val="90000"/>
              </a:lnSpc>
              <a:buAutoNum type="alphaLcParenR"/>
            </a:pPr>
            <a:r>
              <a:rPr lang="en-US" sz="2400" b="1" dirty="0">
                <a:solidFill>
                  <a:schemeClr val="tx1">
                    <a:lumMod val="95000"/>
                    <a:lumOff val="5000"/>
                  </a:schemeClr>
                </a:solidFill>
                <a:latin typeface="Arial" panose="020B0604020202020204" pitchFamily="34" charset="0"/>
                <a:cs typeface="Arial" panose="020B0604020202020204" pitchFamily="34" charset="0"/>
              </a:rPr>
              <a:t>30%	b) 65%	</a:t>
            </a:r>
            <a:r>
              <a:rPr lang="en-US" sz="2400" b="1" dirty="0">
                <a:solidFill>
                  <a:srgbClr val="FF0000"/>
                </a:solidFill>
                <a:latin typeface="Arial" panose="020B0604020202020204" pitchFamily="34" charset="0"/>
                <a:cs typeface="Arial" panose="020B0604020202020204" pitchFamily="34" charset="0"/>
              </a:rPr>
              <a:t>c) 83.3%</a:t>
            </a:r>
            <a:r>
              <a:rPr lang="en-US" sz="2400" b="1" dirty="0">
                <a:solidFill>
                  <a:schemeClr val="tx1">
                    <a:lumMod val="95000"/>
                    <a:lumOff val="5000"/>
                  </a:schemeClr>
                </a:solidFill>
                <a:latin typeface="Arial" panose="020B0604020202020204" pitchFamily="34" charset="0"/>
                <a:cs typeface="Arial" panose="020B0604020202020204" pitchFamily="34" charset="0"/>
              </a:rPr>
              <a:t>	d) 40%</a:t>
            </a:r>
          </a:p>
          <a:p>
            <a:pPr marL="228600" indent="-228600">
              <a:lnSpc>
                <a:spcPct val="90000"/>
              </a:lnSpc>
              <a:buNone/>
            </a:pPr>
            <a:r>
              <a:rPr lang="en-US" sz="2400" b="1" dirty="0">
                <a:solidFill>
                  <a:srgbClr val="FF0000"/>
                </a:solidFill>
                <a:latin typeface="Arial Black" pitchFamily="34" charset="0"/>
              </a:rPr>
              <a:t>Q:</a:t>
            </a:r>
            <a:r>
              <a:rPr lang="en-US" sz="2400" b="1" dirty="0">
                <a:solidFill>
                  <a:srgbClr val="FF0000"/>
                </a:solidFill>
                <a:latin typeface="Arial Black" pitchFamily="34" charset="0"/>
                <a:cs typeface="Arial" charset="0"/>
              </a:rPr>
              <a:t>5.</a:t>
            </a:r>
            <a:r>
              <a:rPr lang="en-US" sz="2400" b="1" dirty="0">
                <a:solidFill>
                  <a:schemeClr val="tx1">
                    <a:lumMod val="95000"/>
                    <a:lumOff val="5000"/>
                  </a:schemeClr>
                </a:solidFill>
                <a:latin typeface="Arial" panose="020B0604020202020204" pitchFamily="34" charset="0"/>
                <a:cs typeface="Arial" panose="020B0604020202020204" pitchFamily="34" charset="0"/>
              </a:rPr>
              <a:t>To meet its demand the company A wishes to buy the surplus mobile phones from a single company. Which of the following companies can supply?</a:t>
            </a:r>
          </a:p>
          <a:p>
            <a:pPr marL="228600" indent="-228600">
              <a:lnSpc>
                <a:spcPct val="90000"/>
              </a:lnSpc>
              <a:buNone/>
            </a:pPr>
            <a:r>
              <a:rPr lang="en-US" sz="2400" b="1" dirty="0">
                <a:solidFill>
                  <a:schemeClr val="tx1">
                    <a:lumMod val="95000"/>
                    <a:lumOff val="5000"/>
                  </a:schemeClr>
                </a:solidFill>
                <a:latin typeface="Arial" panose="020B0604020202020204" pitchFamily="34" charset="0"/>
                <a:cs typeface="Arial" panose="020B0604020202020204" pitchFamily="34" charset="0"/>
              </a:rPr>
              <a:t>a) B		</a:t>
            </a:r>
            <a:r>
              <a:rPr lang="en-US" sz="2400" b="1" dirty="0" err="1">
                <a:solidFill>
                  <a:schemeClr val="tx1">
                    <a:lumMod val="95000"/>
                    <a:lumOff val="5000"/>
                  </a:schemeClr>
                </a:solidFill>
                <a:latin typeface="Arial" panose="020B0604020202020204" pitchFamily="34" charset="0"/>
                <a:cs typeface="Arial" panose="020B0604020202020204" pitchFamily="34" charset="0"/>
              </a:rPr>
              <a:t>b</a:t>
            </a:r>
            <a:r>
              <a:rPr lang="en-US" sz="2400" b="1" dirty="0">
                <a:solidFill>
                  <a:schemeClr val="tx1">
                    <a:lumMod val="95000"/>
                    <a:lumOff val="5000"/>
                  </a:schemeClr>
                </a:solidFill>
                <a:latin typeface="Arial" panose="020B0604020202020204" pitchFamily="34" charset="0"/>
                <a:cs typeface="Arial" panose="020B0604020202020204" pitchFamily="34" charset="0"/>
              </a:rPr>
              <a:t>) C		</a:t>
            </a:r>
            <a:r>
              <a:rPr lang="en-US" sz="2400" b="1" dirty="0" err="1">
                <a:solidFill>
                  <a:srgbClr val="FF0000"/>
                </a:solidFill>
                <a:latin typeface="Arial" panose="020B0604020202020204" pitchFamily="34" charset="0"/>
                <a:cs typeface="Arial" panose="020B0604020202020204" pitchFamily="34" charset="0"/>
              </a:rPr>
              <a:t>c</a:t>
            </a:r>
            <a:r>
              <a:rPr lang="en-US" sz="2400" b="1" dirty="0">
                <a:solidFill>
                  <a:srgbClr val="FF0000"/>
                </a:solidFill>
                <a:latin typeface="Arial" panose="020B0604020202020204" pitchFamily="34" charset="0"/>
                <a:cs typeface="Arial" panose="020B0604020202020204" pitchFamily="34" charset="0"/>
              </a:rPr>
              <a:t>) D</a:t>
            </a:r>
            <a:r>
              <a:rPr lang="en-US" sz="2400" b="1" dirty="0">
                <a:solidFill>
                  <a:schemeClr val="tx1">
                    <a:lumMod val="95000"/>
                    <a:lumOff val="5000"/>
                  </a:schemeClr>
                </a:solidFill>
                <a:latin typeface="Arial" panose="020B0604020202020204" pitchFamily="34" charset="0"/>
                <a:cs typeface="Arial" panose="020B0604020202020204" pitchFamily="34" charset="0"/>
              </a:rPr>
              <a:t>		</a:t>
            </a:r>
            <a:r>
              <a:rPr lang="en-US" sz="2400" b="1" dirty="0" err="1">
                <a:solidFill>
                  <a:schemeClr val="tx1">
                    <a:lumMod val="95000"/>
                    <a:lumOff val="5000"/>
                  </a:schemeClr>
                </a:solidFill>
                <a:latin typeface="Arial" panose="020B0604020202020204" pitchFamily="34" charset="0"/>
                <a:cs typeface="Arial" panose="020B0604020202020204" pitchFamily="34" charset="0"/>
              </a:rPr>
              <a:t>d</a:t>
            </a:r>
            <a:r>
              <a:rPr lang="en-US" sz="2400" b="1" dirty="0">
                <a:solidFill>
                  <a:schemeClr val="tx1">
                    <a:lumMod val="95000"/>
                    <a:lumOff val="5000"/>
                  </a:schemeClr>
                </a:solidFill>
                <a:latin typeface="Arial" panose="020B0604020202020204" pitchFamily="34" charset="0"/>
                <a:cs typeface="Arial" panose="020B0604020202020204" pitchFamily="34" charset="0"/>
              </a:rPr>
              <a:t>) E  </a:t>
            </a:r>
            <a:endParaRPr lang="en-US" sz="2400" dirty="0"/>
          </a:p>
        </p:txBody>
      </p:sp>
    </p:spTree>
    <p:extLst>
      <p:ext uri="{BB962C8B-B14F-4D97-AF65-F5344CB8AC3E}">
        <p14:creationId xmlns:p14="http://schemas.microsoft.com/office/powerpoint/2010/main" val="9866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304800" y="1185333"/>
            <a:ext cx="11582400" cy="5068447"/>
          </a:xfrm>
        </p:spPr>
        <p:txBody>
          <a:bodyPr>
            <a:normAutofit/>
          </a:bodyPr>
          <a:lstStyle/>
          <a:p>
            <a:pPr marL="0" indent="0" algn="ctr">
              <a:buNone/>
            </a:pPr>
            <a:endParaRPr lang="en-US" sz="6600" b="1" dirty="0">
              <a:latin typeface="Arial Black" panose="020B0A04020102020204" pitchFamily="34" charset="0"/>
            </a:endParaRPr>
          </a:p>
          <a:p>
            <a:pPr marL="0" indent="0" algn="ctr">
              <a:buNone/>
            </a:pPr>
            <a:endParaRPr lang="en-US" sz="6600" b="1" dirty="0">
              <a:latin typeface="Arial Black" panose="020B0A04020102020204" pitchFamily="34" charset="0"/>
            </a:endParaRPr>
          </a:p>
          <a:p>
            <a:pPr marL="0" indent="0" algn="ctr">
              <a:buNone/>
            </a:pPr>
            <a:r>
              <a:rPr lang="en-US" sz="6600" b="1" dirty="0">
                <a:latin typeface="Arial Black" panose="020B0A04020102020204" pitchFamily="34" charset="0"/>
              </a:rPr>
              <a:t>THANK YOU </a:t>
            </a:r>
          </a:p>
        </p:txBody>
      </p:sp>
    </p:spTree>
    <p:extLst>
      <p:ext uri="{BB962C8B-B14F-4D97-AF65-F5344CB8AC3E}">
        <p14:creationId xmlns:p14="http://schemas.microsoft.com/office/powerpoint/2010/main" val="184779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US" dirty="0"/>
          </a:p>
        </p:txBody>
      </p:sp>
      <p:sp>
        <p:nvSpPr>
          <p:cNvPr id="7" name="Content Placeholder 6"/>
          <p:cNvSpPr>
            <a:spLocks noGrp="1"/>
          </p:cNvSpPr>
          <p:nvPr>
            <p:ph idx="4294967295"/>
          </p:nvPr>
        </p:nvSpPr>
        <p:spPr>
          <a:xfrm>
            <a:off x="508000" y="873494"/>
            <a:ext cx="11684000" cy="5198022"/>
          </a:xfrm>
        </p:spPr>
        <p:txBody>
          <a:bodyPr/>
          <a:lstStyle/>
          <a:p>
            <a:pPr>
              <a:buNone/>
            </a:pPr>
            <a:r>
              <a:rPr lang="en-US" dirty="0"/>
              <a:t>		</a:t>
            </a:r>
            <a:r>
              <a:rPr lang="en-US" b="1" dirty="0">
                <a:latin typeface="Arial Black" pitchFamily="34" charset="0"/>
              </a:rPr>
              <a:t> DATA INTERPRETATION  VIDEO-1</a:t>
            </a:r>
            <a:endParaRPr lang="en-US" dirty="0"/>
          </a:p>
          <a:p>
            <a:pPr>
              <a:buNone/>
            </a:pPr>
            <a:r>
              <a:rPr lang="en-US" b="1" dirty="0">
                <a:solidFill>
                  <a:srgbClr val="FF0000"/>
                </a:solidFill>
                <a:latin typeface="Arial Black" pitchFamily="34" charset="0"/>
              </a:rPr>
              <a:t>Directions (1-5): </a:t>
            </a:r>
            <a:r>
              <a:rPr lang="en-US" sz="2000" b="1" dirty="0"/>
              <a:t>Study the following graph carefully and answer the questions given below: </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418897" y="1923393"/>
            <a:ext cx="9065172" cy="444456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304800" y="993229"/>
            <a:ext cx="11582400" cy="5260552"/>
          </a:xfrm>
        </p:spPr>
        <p:txBody>
          <a:bodyPr>
            <a:normAutofit fontScale="25000" lnSpcReduction="20000"/>
          </a:bodyPr>
          <a:lstStyle/>
          <a:p>
            <a:pPr marL="0" indent="0">
              <a:buNone/>
            </a:pPr>
            <a:r>
              <a:rPr lang="en-US" sz="6200" b="1" dirty="0">
                <a:latin typeface="Arial Black" pitchFamily="34" charset="0"/>
              </a:rPr>
              <a:t>		DATA INTERPRETATION                               		VIDEO-1</a:t>
            </a:r>
            <a:endParaRPr sz="6200" b="1">
              <a:latin typeface="Arial Black" panose="020B0A04020102020204" pitchFamily="34" charset="0"/>
            </a:endParaRP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1. </a:t>
            </a:r>
            <a:r>
              <a:rPr lang="en-US" sz="8000" b="1" dirty="0">
                <a:solidFill>
                  <a:schemeClr val="tx1">
                    <a:lumMod val="95000"/>
                    <a:lumOff val="5000"/>
                  </a:schemeClr>
                </a:solidFill>
              </a:rPr>
              <a:t>What was the average profit earned by all the three companies in the year 2008?</a:t>
            </a:r>
          </a:p>
          <a:p>
            <a:pPr>
              <a:buNone/>
            </a:pPr>
            <a:r>
              <a:rPr lang="en-US" sz="8000" b="1" dirty="0">
                <a:solidFill>
                  <a:schemeClr val="tx1">
                    <a:lumMod val="95000"/>
                    <a:lumOff val="5000"/>
                  </a:schemeClr>
                </a:solidFill>
              </a:rPr>
              <a:t>(a) Rs. 300 </a:t>
            </a:r>
            <a:r>
              <a:rPr lang="en-US" sz="8000" b="1" dirty="0" err="1">
                <a:solidFill>
                  <a:schemeClr val="tx1">
                    <a:lumMod val="95000"/>
                    <a:lumOff val="5000"/>
                  </a:schemeClr>
                </a:solidFill>
              </a:rPr>
              <a:t>crore</a:t>
            </a:r>
            <a:r>
              <a:rPr lang="en-US" sz="8000" b="1" dirty="0">
                <a:solidFill>
                  <a:schemeClr val="tx1">
                    <a:lumMod val="95000"/>
                    <a:lumOff val="5000"/>
                  </a:schemeClr>
                </a:solidFill>
              </a:rPr>
              <a:t>	(b) Rs. 400 </a:t>
            </a:r>
            <a:r>
              <a:rPr lang="en-US" sz="8000" b="1" dirty="0" err="1">
                <a:solidFill>
                  <a:schemeClr val="tx1">
                    <a:lumMod val="95000"/>
                    <a:lumOff val="5000"/>
                  </a:schemeClr>
                </a:solidFill>
              </a:rPr>
              <a:t>crore</a:t>
            </a:r>
            <a:r>
              <a:rPr lang="en-US" sz="8000" b="1" dirty="0">
                <a:solidFill>
                  <a:schemeClr val="tx1">
                    <a:lumMod val="95000"/>
                    <a:lumOff val="5000"/>
                  </a:schemeClr>
                </a:solidFill>
              </a:rPr>
              <a:t>	(c) Rs. 350 </a:t>
            </a:r>
            <a:r>
              <a:rPr lang="en-US" sz="8000" b="1" dirty="0" err="1">
                <a:solidFill>
                  <a:schemeClr val="tx1">
                    <a:lumMod val="95000"/>
                    <a:lumOff val="5000"/>
                  </a:schemeClr>
                </a:solidFill>
              </a:rPr>
              <a:t>crore</a:t>
            </a:r>
            <a:r>
              <a:rPr lang="en-US" sz="8000" b="1" dirty="0">
                <a:solidFill>
                  <a:schemeClr val="tx1">
                    <a:lumMod val="95000"/>
                    <a:lumOff val="5000"/>
                  </a:schemeClr>
                </a:solidFill>
              </a:rPr>
              <a:t>	(d)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2. </a:t>
            </a:r>
            <a:r>
              <a:rPr lang="en-US" sz="8000" b="1" dirty="0">
                <a:solidFill>
                  <a:schemeClr val="tx1">
                    <a:lumMod val="95000"/>
                    <a:lumOff val="5000"/>
                  </a:schemeClr>
                </a:solidFill>
              </a:rPr>
              <a:t>In which of the following years was the difference between the profits earned by company B and company A the minimum?</a:t>
            </a:r>
          </a:p>
          <a:p>
            <a:pPr>
              <a:buNone/>
            </a:pPr>
            <a:r>
              <a:rPr lang="en-US" sz="8000" b="1" dirty="0">
                <a:solidFill>
                  <a:schemeClr val="tx1">
                    <a:lumMod val="95000"/>
                    <a:lumOff val="5000"/>
                  </a:schemeClr>
                </a:solidFill>
              </a:rPr>
              <a:t>(a) 2003		(b) 2004 		(c) 2005 		(d)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3.</a:t>
            </a:r>
            <a:r>
              <a:rPr lang="en-US" sz="8000" b="1" dirty="0">
                <a:solidFill>
                  <a:schemeClr val="tx1">
                    <a:lumMod val="95000"/>
                    <a:lumOff val="5000"/>
                  </a:schemeClr>
                </a:solidFill>
              </a:rPr>
              <a:t> In which of the following years was the total profit earned by all three companies together with the highest?</a:t>
            </a:r>
          </a:p>
          <a:p>
            <a:pPr>
              <a:buNone/>
            </a:pPr>
            <a:r>
              <a:rPr lang="en-US" sz="8000" b="1" dirty="0">
                <a:solidFill>
                  <a:schemeClr val="tx1">
                    <a:lumMod val="95000"/>
                    <a:lumOff val="5000"/>
                  </a:schemeClr>
                </a:solidFill>
              </a:rPr>
              <a:t>(a) 2004		(b) 2007 		(c) 2008 		(d)  None of these</a:t>
            </a:r>
          </a:p>
          <a:p>
            <a:pPr>
              <a:buNone/>
            </a:pPr>
            <a:r>
              <a:rPr lang="en-US" sz="8000" b="1" dirty="0">
                <a:solidFill>
                  <a:srgbClr val="FF0000"/>
                </a:solidFill>
                <a:latin typeface="Arial Black" pitchFamily="34" charset="0"/>
              </a:rPr>
              <a:t>Q:4. </a:t>
            </a:r>
            <a:r>
              <a:rPr lang="en-US" sz="8000" b="1" dirty="0">
                <a:solidFill>
                  <a:schemeClr val="tx1">
                    <a:lumMod val="95000"/>
                    <a:lumOff val="5000"/>
                  </a:schemeClr>
                </a:solidFill>
              </a:rPr>
              <a:t>What was the approximate percentage increase in the profit earned by Company A from 2006 to 2007?</a:t>
            </a:r>
          </a:p>
          <a:p>
            <a:pPr marL="1371600" indent="-1371600">
              <a:buNone/>
            </a:pPr>
            <a:r>
              <a:rPr lang="en-US" sz="8000" b="1" dirty="0">
                <a:solidFill>
                  <a:schemeClr val="tx1">
                    <a:lumMod val="95000"/>
                    <a:lumOff val="5000"/>
                  </a:schemeClr>
                </a:solidFill>
              </a:rPr>
              <a:t>(a)36 		(b) 24		(c) 40		(d) 20		(e) 54</a:t>
            </a:r>
          </a:p>
          <a:p>
            <a:pPr>
              <a:buNone/>
            </a:pPr>
            <a:r>
              <a:rPr lang="en-US" sz="9600" b="1" dirty="0">
                <a:solidFill>
                  <a:srgbClr val="FF0000"/>
                </a:solidFill>
                <a:latin typeface="Arial Black" pitchFamily="34" charset="0"/>
              </a:rPr>
              <a:t>Q:5. </a:t>
            </a:r>
            <a:r>
              <a:rPr lang="en-US" sz="8000" b="1" dirty="0">
                <a:solidFill>
                  <a:schemeClr val="tx1">
                    <a:lumMod val="95000"/>
                    <a:lumOff val="5000"/>
                  </a:schemeClr>
                </a:solidFill>
              </a:rPr>
              <a:t>What was the difference between the profit earned by company A in 2004 and the profit earned by company C in 2009?</a:t>
            </a:r>
          </a:p>
          <a:p>
            <a:pPr>
              <a:buNone/>
            </a:pPr>
            <a:r>
              <a:rPr lang="en-US" sz="8000" b="1" dirty="0">
                <a:solidFill>
                  <a:schemeClr val="tx1">
                    <a:lumMod val="95000"/>
                    <a:lumOff val="5000"/>
                  </a:schemeClr>
                </a:solidFill>
              </a:rPr>
              <a:t>(a) Rs. 50crore		(b) Rs. 1 </a:t>
            </a:r>
            <a:r>
              <a:rPr lang="en-US" sz="8000" b="1" dirty="0" err="1">
                <a:solidFill>
                  <a:schemeClr val="tx1">
                    <a:lumMod val="95000"/>
                    <a:lumOff val="5000"/>
                  </a:schemeClr>
                </a:solidFill>
              </a:rPr>
              <a:t>crore</a:t>
            </a:r>
            <a:r>
              <a:rPr lang="en-US" sz="8000" b="1" dirty="0">
                <a:solidFill>
                  <a:schemeClr val="tx1">
                    <a:lumMod val="95000"/>
                    <a:lumOff val="5000"/>
                  </a:schemeClr>
                </a:solidFill>
              </a:rPr>
              <a:t>	(c) Rs. 100  </a:t>
            </a:r>
            <a:r>
              <a:rPr lang="en-US" sz="8000" b="1" dirty="0" err="1">
                <a:solidFill>
                  <a:schemeClr val="tx1">
                    <a:lumMod val="95000"/>
                    <a:lumOff val="5000"/>
                  </a:schemeClr>
                </a:solidFill>
              </a:rPr>
              <a:t>crore</a:t>
            </a:r>
            <a:r>
              <a:rPr lang="en-US" sz="8000" b="1" dirty="0">
                <a:solidFill>
                  <a:schemeClr val="tx1">
                    <a:lumMod val="95000"/>
                    <a:lumOff val="5000"/>
                  </a:schemeClr>
                </a:solidFill>
              </a:rPr>
              <a:t>	(d) None of these </a:t>
            </a:r>
          </a:p>
          <a:p>
            <a:pPr marL="1371600" indent="-1371600">
              <a:buNone/>
            </a:pPr>
            <a:endParaRPr lang="en-US" sz="8000" b="1" dirty="0">
              <a:solidFill>
                <a:schemeClr val="tx1">
                  <a:lumMod val="95000"/>
                  <a:lumOff val="5000"/>
                </a:schemeClr>
              </a:solidFill>
            </a:endParaRPr>
          </a:p>
          <a:p>
            <a:pPr marL="1371600" indent="-1371600">
              <a:buNone/>
            </a:pPr>
            <a:endParaRPr lang="en-US" sz="8000"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dirty="0"/>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fontAlgn="ctr">
              <a:buNone/>
            </a:pPr>
            <a:r>
              <a:rPr lang="en-US" sz="3200" b="1" dirty="0">
                <a:solidFill>
                  <a:srgbClr val="FF0000"/>
                </a:solidFill>
                <a:latin typeface="Arial Black" pitchFamily="34" charset="0"/>
              </a:rPr>
              <a:t> </a:t>
            </a:r>
            <a:r>
              <a:rPr lang="en-US" sz="3200" dirty="0"/>
              <a:t> </a:t>
            </a:r>
          </a:p>
          <a:p>
            <a:pPr>
              <a:buNone/>
            </a:pPr>
            <a:endParaRPr lang="en-US" b="1" dirty="0"/>
          </a:p>
          <a:p>
            <a:pPr marL="0" indent="0">
              <a:buNone/>
            </a:pPr>
            <a:endParaRPr lang="en-US" b="1" dirty="0">
              <a:latin typeface="Arial Black" pitchFamily="34" charset="0"/>
            </a:endParaRPr>
          </a:p>
        </p:txBody>
      </p:sp>
    </p:spTree>
    <p:extLst>
      <p:ext uri="{BB962C8B-B14F-4D97-AF65-F5344CB8AC3E}">
        <p14:creationId xmlns:p14="http://schemas.microsoft.com/office/powerpoint/2010/main" val="11036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304800" y="993229"/>
            <a:ext cx="11582400" cy="5260552"/>
          </a:xfrm>
        </p:spPr>
        <p:txBody>
          <a:bodyPr>
            <a:normAutofit fontScale="25000" lnSpcReduction="20000"/>
          </a:bodyPr>
          <a:lstStyle/>
          <a:p>
            <a:pPr marL="0" indent="0">
              <a:buNone/>
            </a:pPr>
            <a:r>
              <a:rPr lang="en-US" sz="6200" b="1" dirty="0">
                <a:latin typeface="Arial Black" pitchFamily="34" charset="0"/>
              </a:rPr>
              <a:t>		DATA INTERPRETATION                               		VIDEO-1</a:t>
            </a:r>
            <a:endParaRPr sz="6200" b="1" dirty="0">
              <a:latin typeface="Arial Black" panose="020B0A04020102020204" pitchFamily="34" charset="0"/>
            </a:endParaRP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1. </a:t>
            </a:r>
            <a:r>
              <a:rPr lang="en-US" sz="8000" b="1" dirty="0">
                <a:solidFill>
                  <a:schemeClr val="tx1">
                    <a:lumMod val="95000"/>
                    <a:lumOff val="5000"/>
                  </a:schemeClr>
                </a:solidFill>
              </a:rPr>
              <a:t>What was the average profit earned by all the three companies in the year 2008?</a:t>
            </a:r>
          </a:p>
          <a:p>
            <a:pPr>
              <a:buNone/>
            </a:pPr>
            <a:r>
              <a:rPr lang="en-US" sz="8000" b="1" dirty="0">
                <a:solidFill>
                  <a:schemeClr val="tx1">
                    <a:lumMod val="95000"/>
                    <a:lumOff val="5000"/>
                  </a:schemeClr>
                </a:solidFill>
              </a:rPr>
              <a:t>(a) Rs. 300 </a:t>
            </a:r>
            <a:r>
              <a:rPr lang="en-US" sz="8000" b="1" dirty="0" err="1">
                <a:solidFill>
                  <a:schemeClr val="tx1">
                    <a:lumMod val="95000"/>
                    <a:lumOff val="5000"/>
                  </a:schemeClr>
                </a:solidFill>
              </a:rPr>
              <a:t>crore</a:t>
            </a:r>
            <a:r>
              <a:rPr lang="en-US" sz="8000" b="1" dirty="0">
                <a:solidFill>
                  <a:schemeClr val="tx1">
                    <a:lumMod val="95000"/>
                    <a:lumOff val="5000"/>
                  </a:schemeClr>
                </a:solidFill>
              </a:rPr>
              <a:t>	</a:t>
            </a:r>
            <a:r>
              <a:rPr lang="en-US" sz="8000" b="1" dirty="0">
                <a:solidFill>
                  <a:srgbClr val="FF0000"/>
                </a:solidFill>
              </a:rPr>
              <a:t>(b) Rs. 400 </a:t>
            </a:r>
            <a:r>
              <a:rPr lang="en-US" sz="8000" b="1" dirty="0" err="1">
                <a:solidFill>
                  <a:srgbClr val="FF0000"/>
                </a:solidFill>
              </a:rPr>
              <a:t>crore</a:t>
            </a:r>
            <a:r>
              <a:rPr lang="en-US" sz="8000" b="1" dirty="0">
                <a:solidFill>
                  <a:schemeClr val="tx1">
                    <a:lumMod val="95000"/>
                    <a:lumOff val="5000"/>
                  </a:schemeClr>
                </a:solidFill>
              </a:rPr>
              <a:t>	(c) Rs. 350 </a:t>
            </a:r>
            <a:r>
              <a:rPr lang="en-US" sz="8000" b="1" dirty="0" err="1">
                <a:solidFill>
                  <a:schemeClr val="tx1">
                    <a:lumMod val="95000"/>
                    <a:lumOff val="5000"/>
                  </a:schemeClr>
                </a:solidFill>
              </a:rPr>
              <a:t>crore</a:t>
            </a:r>
            <a:r>
              <a:rPr lang="en-US" sz="8000" b="1" dirty="0">
                <a:solidFill>
                  <a:schemeClr val="tx1">
                    <a:lumMod val="95000"/>
                    <a:lumOff val="5000"/>
                  </a:schemeClr>
                </a:solidFill>
              </a:rPr>
              <a:t>	(d)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2. </a:t>
            </a:r>
            <a:r>
              <a:rPr lang="en-US" sz="8000" b="1" dirty="0">
                <a:solidFill>
                  <a:schemeClr val="tx1">
                    <a:lumMod val="95000"/>
                    <a:lumOff val="5000"/>
                  </a:schemeClr>
                </a:solidFill>
              </a:rPr>
              <a:t>In which of the following years was the difference between the profits earned by company B and company A the minimum?</a:t>
            </a:r>
          </a:p>
          <a:p>
            <a:pPr>
              <a:buNone/>
            </a:pPr>
            <a:r>
              <a:rPr lang="en-US" sz="8000" b="1" dirty="0">
                <a:solidFill>
                  <a:schemeClr val="tx1">
                    <a:lumMod val="95000"/>
                    <a:lumOff val="5000"/>
                  </a:schemeClr>
                </a:solidFill>
              </a:rPr>
              <a:t>(a) 2003		(b) 2004 		(c) 2005 		</a:t>
            </a:r>
            <a:r>
              <a:rPr lang="en-US" sz="8000" b="1" dirty="0">
                <a:solidFill>
                  <a:srgbClr val="FF0000"/>
                </a:solidFill>
              </a:rPr>
              <a:t>(d)  None of these</a:t>
            </a:r>
          </a:p>
          <a:p>
            <a:pPr>
              <a:buNone/>
            </a:pPr>
            <a:r>
              <a:rPr lang="en-US" sz="8000" b="1" dirty="0">
                <a:solidFill>
                  <a:srgbClr val="FF0000"/>
                </a:solidFill>
                <a:latin typeface="Arial Black" pitchFamily="34" charset="0"/>
              </a:rPr>
              <a:t>Q:</a:t>
            </a:r>
            <a:r>
              <a:rPr lang="en-US" sz="8000" b="1" dirty="0">
                <a:solidFill>
                  <a:srgbClr val="FF0000"/>
                </a:solidFill>
                <a:latin typeface="Arial Black" pitchFamily="34" charset="0"/>
                <a:cs typeface="Arial" charset="0"/>
              </a:rPr>
              <a:t>3.</a:t>
            </a:r>
            <a:r>
              <a:rPr lang="en-US" sz="8000" b="1" dirty="0">
                <a:solidFill>
                  <a:schemeClr val="tx1">
                    <a:lumMod val="95000"/>
                    <a:lumOff val="5000"/>
                  </a:schemeClr>
                </a:solidFill>
              </a:rPr>
              <a:t> In which of the following years was the total profit earned by all three companies together with the highest?</a:t>
            </a:r>
          </a:p>
          <a:p>
            <a:pPr>
              <a:buNone/>
            </a:pPr>
            <a:r>
              <a:rPr lang="en-US" sz="8000" b="1" dirty="0">
                <a:solidFill>
                  <a:schemeClr val="tx1">
                    <a:lumMod val="95000"/>
                    <a:lumOff val="5000"/>
                  </a:schemeClr>
                </a:solidFill>
              </a:rPr>
              <a:t>(a) 2004		(b) 2007 		(c) 2008 		</a:t>
            </a:r>
            <a:r>
              <a:rPr lang="en-US" sz="8000" b="1" dirty="0">
                <a:solidFill>
                  <a:srgbClr val="FF0000"/>
                </a:solidFill>
              </a:rPr>
              <a:t>(d)  None of these</a:t>
            </a:r>
          </a:p>
          <a:p>
            <a:pPr>
              <a:buNone/>
            </a:pPr>
            <a:r>
              <a:rPr lang="en-US" sz="8000" b="1" dirty="0">
                <a:solidFill>
                  <a:srgbClr val="FF0000"/>
                </a:solidFill>
                <a:latin typeface="Arial Black" pitchFamily="34" charset="0"/>
              </a:rPr>
              <a:t>Q:4. </a:t>
            </a:r>
            <a:r>
              <a:rPr lang="en-US" sz="8000" b="1" dirty="0">
                <a:solidFill>
                  <a:schemeClr val="tx1">
                    <a:lumMod val="95000"/>
                    <a:lumOff val="5000"/>
                  </a:schemeClr>
                </a:solidFill>
              </a:rPr>
              <a:t>What was the approximate percentage increase in the profit earned by Company A from 2006 to 2007?</a:t>
            </a:r>
          </a:p>
          <a:p>
            <a:pPr marL="1371600" indent="-1371600">
              <a:buNone/>
            </a:pPr>
            <a:r>
              <a:rPr lang="en-US" sz="8000" b="1" dirty="0">
                <a:solidFill>
                  <a:srgbClr val="FF0000"/>
                </a:solidFill>
              </a:rPr>
              <a:t>(a)36 </a:t>
            </a:r>
            <a:r>
              <a:rPr lang="en-US" sz="8000" b="1" dirty="0">
                <a:solidFill>
                  <a:schemeClr val="tx1">
                    <a:lumMod val="95000"/>
                    <a:lumOff val="5000"/>
                  </a:schemeClr>
                </a:solidFill>
              </a:rPr>
              <a:t>		(b) 24		(c) 40		(d) 20		(e) 54</a:t>
            </a:r>
          </a:p>
          <a:p>
            <a:pPr>
              <a:buNone/>
            </a:pPr>
            <a:r>
              <a:rPr lang="en-US" sz="9600" b="1" dirty="0">
                <a:solidFill>
                  <a:srgbClr val="FF0000"/>
                </a:solidFill>
                <a:latin typeface="Arial Black" pitchFamily="34" charset="0"/>
              </a:rPr>
              <a:t>Q:5. </a:t>
            </a:r>
            <a:r>
              <a:rPr lang="en-US" sz="8000" b="1" dirty="0">
                <a:solidFill>
                  <a:schemeClr val="tx1">
                    <a:lumMod val="95000"/>
                    <a:lumOff val="5000"/>
                  </a:schemeClr>
                </a:solidFill>
              </a:rPr>
              <a:t>What was the difference between the profit earned by company A in 2004 and the profit earned by company C in 2009?</a:t>
            </a:r>
          </a:p>
          <a:p>
            <a:pPr>
              <a:buNone/>
            </a:pPr>
            <a:r>
              <a:rPr lang="en-US" sz="8000" b="1" dirty="0">
                <a:solidFill>
                  <a:schemeClr val="tx1">
                    <a:lumMod val="95000"/>
                    <a:lumOff val="5000"/>
                  </a:schemeClr>
                </a:solidFill>
              </a:rPr>
              <a:t>(a) Rs. 50crore		(b) Rs. 1 </a:t>
            </a:r>
            <a:r>
              <a:rPr lang="en-US" sz="8000" b="1" dirty="0" err="1">
                <a:solidFill>
                  <a:schemeClr val="tx1">
                    <a:lumMod val="95000"/>
                    <a:lumOff val="5000"/>
                  </a:schemeClr>
                </a:solidFill>
              </a:rPr>
              <a:t>crore</a:t>
            </a:r>
            <a:r>
              <a:rPr lang="en-US" sz="8000" b="1" dirty="0">
                <a:solidFill>
                  <a:schemeClr val="tx1">
                    <a:lumMod val="95000"/>
                    <a:lumOff val="5000"/>
                  </a:schemeClr>
                </a:solidFill>
              </a:rPr>
              <a:t>	</a:t>
            </a:r>
            <a:r>
              <a:rPr lang="en-US" sz="8000" b="1" dirty="0">
                <a:solidFill>
                  <a:srgbClr val="FF0000"/>
                </a:solidFill>
              </a:rPr>
              <a:t>(c) Rs. 100  </a:t>
            </a:r>
            <a:r>
              <a:rPr lang="en-US" sz="8000" b="1" dirty="0" err="1">
                <a:solidFill>
                  <a:srgbClr val="FF0000"/>
                </a:solidFill>
              </a:rPr>
              <a:t>crore</a:t>
            </a:r>
            <a:r>
              <a:rPr lang="en-US" sz="8000" b="1" dirty="0">
                <a:solidFill>
                  <a:schemeClr val="tx1">
                    <a:lumMod val="95000"/>
                    <a:lumOff val="5000"/>
                  </a:schemeClr>
                </a:solidFill>
              </a:rPr>
              <a:t>	(d) None of these </a:t>
            </a:r>
          </a:p>
          <a:p>
            <a:pPr marL="1371600" indent="-1371600">
              <a:buNone/>
            </a:pPr>
            <a:endParaRPr lang="en-US" sz="8000" b="1" dirty="0">
              <a:solidFill>
                <a:schemeClr val="tx1">
                  <a:lumMod val="95000"/>
                  <a:lumOff val="5000"/>
                </a:schemeClr>
              </a:solidFill>
            </a:endParaRPr>
          </a:p>
          <a:p>
            <a:pPr marL="1371600" indent="-1371600">
              <a:buNone/>
            </a:pPr>
            <a:endParaRPr lang="en-US" sz="8000"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dirty="0"/>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a:buNone/>
            </a:pPr>
            <a:endParaRPr lang="en-US" b="1" dirty="0">
              <a:solidFill>
                <a:schemeClr val="tx1">
                  <a:lumMod val="95000"/>
                  <a:lumOff val="5000"/>
                </a:schemeClr>
              </a:solidFill>
            </a:endParaRPr>
          </a:p>
          <a:p>
            <a:pPr fontAlgn="ctr">
              <a:buNone/>
            </a:pPr>
            <a:r>
              <a:rPr lang="en-US" sz="3200" b="1" dirty="0">
                <a:solidFill>
                  <a:srgbClr val="FF0000"/>
                </a:solidFill>
                <a:latin typeface="Arial Black" pitchFamily="34" charset="0"/>
              </a:rPr>
              <a:t> </a:t>
            </a:r>
            <a:r>
              <a:rPr lang="en-US" sz="3200" dirty="0"/>
              <a:t> </a:t>
            </a:r>
          </a:p>
          <a:p>
            <a:pPr>
              <a:buNone/>
            </a:pPr>
            <a:endParaRPr lang="en-US" b="1" dirty="0"/>
          </a:p>
          <a:p>
            <a:pPr marL="0" indent="0">
              <a:buNone/>
            </a:pPr>
            <a:endParaRPr lang="en-US" b="1" dirty="0">
              <a:latin typeface="Arial Black" pitchFamily="34" charset="0"/>
            </a:endParaRPr>
          </a:p>
        </p:txBody>
      </p:sp>
    </p:spTree>
    <p:extLst>
      <p:ext uri="{BB962C8B-B14F-4D97-AF65-F5344CB8AC3E}">
        <p14:creationId xmlns:p14="http://schemas.microsoft.com/office/powerpoint/2010/main" val="377016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SET-2</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US" dirty="0"/>
          </a:p>
        </p:txBody>
      </p:sp>
      <p:sp>
        <p:nvSpPr>
          <p:cNvPr id="3" name="Content Placeholder 2"/>
          <p:cNvSpPr>
            <a:spLocks noGrp="1"/>
          </p:cNvSpPr>
          <p:nvPr>
            <p:ph idx="4294967295"/>
          </p:nvPr>
        </p:nvSpPr>
        <p:spPr>
          <a:xfrm>
            <a:off x="254000" y="629165"/>
            <a:ext cx="11684000" cy="5182257"/>
          </a:xfrm>
        </p:spPr>
        <p:txBody>
          <a:bodyPr/>
          <a:lstStyle/>
          <a:p>
            <a:pPr>
              <a:buNone/>
            </a:pPr>
            <a:r>
              <a:rPr lang="en-US" dirty="0"/>
              <a:t>		</a:t>
            </a:r>
            <a:r>
              <a:rPr lang="en-US" b="1" dirty="0">
                <a:latin typeface="Arial Black" pitchFamily="34" charset="0"/>
              </a:rPr>
              <a:t>DATA INTERPRETATION  VIDEO-1</a:t>
            </a:r>
            <a:endParaRPr lang="en-US" dirty="0"/>
          </a:p>
          <a:p>
            <a:pPr>
              <a:buNone/>
            </a:pPr>
            <a:r>
              <a:rPr lang="en-US" b="1" dirty="0">
                <a:solidFill>
                  <a:schemeClr val="tx1">
                    <a:lumMod val="95000"/>
                    <a:lumOff val="5000"/>
                  </a:schemeClr>
                </a:solidFill>
              </a:rPr>
              <a:t> </a:t>
            </a:r>
            <a:r>
              <a:rPr lang="en-US" b="1" dirty="0">
                <a:solidFill>
                  <a:srgbClr val="FF0000"/>
                </a:solidFill>
                <a:latin typeface="Arial Black" pitchFamily="34" charset="0"/>
              </a:rPr>
              <a:t>Directions (1-4): </a:t>
            </a:r>
            <a:r>
              <a:rPr lang="en-US" sz="2000" b="1" dirty="0">
                <a:solidFill>
                  <a:schemeClr val="tx1">
                    <a:lumMod val="95000"/>
                    <a:lumOff val="5000"/>
                  </a:schemeClr>
                </a:solidFill>
              </a:rPr>
              <a:t>The given Line graph Data Interpretation Chart shows the sales of shoes (in thousands) from six stores in six different cities Kolkata, Patna, </a:t>
            </a:r>
            <a:r>
              <a:rPr lang="en-US" sz="2000" b="1" dirty="0" err="1">
                <a:solidFill>
                  <a:schemeClr val="tx1">
                    <a:lumMod val="95000"/>
                    <a:lumOff val="5000"/>
                  </a:schemeClr>
                </a:solidFill>
              </a:rPr>
              <a:t>Dhanbad</a:t>
            </a:r>
            <a:r>
              <a:rPr lang="en-US" sz="2000" b="1" dirty="0">
                <a:solidFill>
                  <a:schemeClr val="tx1">
                    <a:lumMod val="95000"/>
                    <a:lumOff val="5000"/>
                  </a:schemeClr>
                </a:solidFill>
              </a:rPr>
              <a:t>, Ranchi, </a:t>
            </a:r>
            <a:r>
              <a:rPr lang="en-US" sz="2000" b="1" dirty="0" err="1">
                <a:solidFill>
                  <a:schemeClr val="tx1">
                    <a:lumMod val="95000"/>
                    <a:lumOff val="5000"/>
                  </a:schemeClr>
                </a:solidFill>
              </a:rPr>
              <a:t>Asansol</a:t>
            </a:r>
            <a:r>
              <a:rPr lang="en-US" sz="2000" b="1" dirty="0">
                <a:solidFill>
                  <a:schemeClr val="tx1">
                    <a:lumMod val="95000"/>
                    <a:lumOff val="5000"/>
                  </a:schemeClr>
                </a:solidFill>
              </a:rPr>
              <a:t>, and Gaya during three consecutive years 2014, 2015 and 2016.</a:t>
            </a:r>
          </a:p>
          <a:p>
            <a:pPr>
              <a:buNone/>
            </a:pPr>
            <a:endParaRPr lang="en-US" dirty="0"/>
          </a:p>
          <a:p>
            <a:pPr>
              <a:buNone/>
            </a:pPr>
            <a:endParaRPr lang="en-US" dirty="0"/>
          </a:p>
        </p:txBody>
      </p:sp>
      <p:pic>
        <p:nvPicPr>
          <p:cNvPr id="5" name="Picture 2"/>
          <p:cNvPicPr>
            <a:picLocks noChangeAspect="1" noChangeArrowheads="1"/>
          </p:cNvPicPr>
          <p:nvPr/>
        </p:nvPicPr>
        <p:blipFill>
          <a:blip r:embed="rId2"/>
          <a:srcRect/>
          <a:stretch>
            <a:fillRect/>
          </a:stretch>
        </p:blipFill>
        <p:spPr bwMode="auto">
          <a:xfrm>
            <a:off x="772511" y="2380594"/>
            <a:ext cx="9869214" cy="409903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94593" y="834178"/>
            <a:ext cx="12002814" cy="5189643"/>
          </a:xfrm>
        </p:spPr>
        <p:txBody>
          <a:bodyPr>
            <a:normAutofit/>
          </a:bodyPr>
          <a:lstStyle/>
          <a:p>
            <a:pPr marL="0" indent="0" algn="ctr">
              <a:buNone/>
            </a:pPr>
            <a:r>
              <a:rPr lang="en-US" b="1" dirty="0">
                <a:latin typeface="Arial Black" pitchFamily="34" charset="0"/>
              </a:rPr>
              <a:t> DATA INTERPRETATION VIDEO-1</a:t>
            </a:r>
          </a:p>
        </p:txBody>
      </p:sp>
      <p:sp>
        <p:nvSpPr>
          <p:cNvPr id="5" name="TextBox 4"/>
          <p:cNvSpPr txBox="1"/>
          <p:nvPr/>
        </p:nvSpPr>
        <p:spPr>
          <a:xfrm>
            <a:off x="189186" y="1324304"/>
            <a:ext cx="12002815" cy="7079887"/>
          </a:xfrm>
          <a:prstGeom prst="rect">
            <a:avLst/>
          </a:prstGeom>
          <a:noFill/>
        </p:spPr>
        <p:txBody>
          <a:bodyPr wrap="square" rtlCol="0">
            <a:spAutoFit/>
          </a:bodyPr>
          <a:lstStyle/>
          <a:p>
            <a:pPr marL="228600" indent="-228600"/>
            <a:r>
              <a:rPr lang="en-US" sz="2200" b="1" dirty="0">
                <a:solidFill>
                  <a:srgbClr val="FF0000"/>
                </a:solidFill>
                <a:latin typeface="Arial Black" pitchFamily="34" charset="0"/>
                <a:cs typeface="Arial" panose="020B0604020202020204" pitchFamily="34" charset="0"/>
              </a:rPr>
              <a:t>Q:1.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the total sales of Patna store for three years to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for three years?</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33 : 17 	b)17 : 33 	c) 32 : 17 	d)17 : 32 	e)None of these </a:t>
            </a:r>
          </a:p>
          <a:p>
            <a:pPr marL="228600" indent="-228600"/>
            <a:r>
              <a:rPr lang="en-US" sz="2200" b="1" dirty="0">
                <a:solidFill>
                  <a:srgbClr val="FF0000"/>
                </a:solidFill>
                <a:latin typeface="Arial Black" pitchFamily="34" charset="0"/>
                <a:cs typeface="Arial" panose="020B0604020202020204" pitchFamily="34" charset="0"/>
              </a:rPr>
              <a:t>Q:2. </a:t>
            </a:r>
            <a:r>
              <a:rPr lang="en-US" sz="2200" b="1" dirty="0">
                <a:solidFill>
                  <a:schemeClr val="tx1">
                    <a:lumMod val="95000"/>
                    <a:lumOff val="5000"/>
                  </a:schemeClr>
                </a:solidFill>
                <a:latin typeface="Arial" panose="020B0604020202020204" pitchFamily="34" charset="0"/>
                <a:cs typeface="Arial" panose="020B0604020202020204" pitchFamily="34" charset="0"/>
              </a:rPr>
              <a:t>Total number of Campus shoes sales on Gaya store and Patna store together for three years is what percent of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Ranchi store together for three years?</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71.55% 	b) 72.75% 	c) 72.25% 	d)73.25% 	e)None of these</a:t>
            </a:r>
          </a:p>
          <a:p>
            <a:pPr marL="228600" indent="-228600"/>
            <a:r>
              <a:rPr lang="en-US" sz="2200" b="1" dirty="0">
                <a:solidFill>
                  <a:srgbClr val="FF0000"/>
                </a:solidFill>
                <a:latin typeface="Arial Black" pitchFamily="34" charset="0"/>
                <a:cs typeface="Arial" panose="020B0604020202020204" pitchFamily="34" charset="0"/>
              </a:rPr>
              <a:t>Q:3. </a:t>
            </a:r>
            <a:r>
              <a:rPr lang="en-US" sz="2200" b="1" dirty="0">
                <a:solidFill>
                  <a:schemeClr val="tx1">
                    <a:lumMod val="95000"/>
                    <a:lumOff val="5000"/>
                  </a:schemeClr>
                </a:solidFill>
                <a:latin typeface="Arial" panose="020B0604020202020204" pitchFamily="34" charset="0"/>
                <a:cs typeface="Arial" panose="020B0604020202020204" pitchFamily="34" charset="0"/>
              </a:rPr>
              <a:t>What percent of the average sales of Campus shoes on Kolkata store, Patna store and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in 2014 is the average sales of Campus shoes on Ranchi store,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Gaya store in 2015?</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61.81%	b) 62.23% 	c) 62.81% 	d) 63.43% 	e) None of these</a:t>
            </a:r>
          </a:p>
          <a:p>
            <a:pPr marL="228600" indent="-228600"/>
            <a:r>
              <a:rPr lang="en-US" sz="2200" b="1" dirty="0">
                <a:solidFill>
                  <a:srgbClr val="FF0000"/>
                </a:solidFill>
                <a:latin typeface="Arial Black" pitchFamily="34" charset="0"/>
                <a:cs typeface="Arial" panose="020B0604020202020204" pitchFamily="34" charset="0"/>
              </a:rPr>
              <a:t>Q:4.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average sales of Campus shoes of all the stores for the year 2014 to average sales of Campus shoes of all the stores for the year 2015?</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23 : 14	b) 14 : 23	c) 13 : 23	d) 23 : 13	e) None of these</a:t>
            </a:r>
            <a:endParaRPr lang="en-US" sz="2200" dirty="0"/>
          </a:p>
          <a:p>
            <a:pPr marL="457200" indent="-457200">
              <a:lnSpc>
                <a:spcPct val="90000"/>
              </a:lnSpc>
              <a:spcBef>
                <a:spcPts val="1000"/>
              </a:spcBef>
            </a:pPr>
            <a:endParaRPr lang="en-US" sz="2000" dirty="0"/>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2619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94593" y="861750"/>
            <a:ext cx="12002814" cy="5523856"/>
          </a:xfrm>
        </p:spPr>
        <p:txBody>
          <a:bodyPr>
            <a:normAutofit/>
          </a:bodyPr>
          <a:lstStyle/>
          <a:p>
            <a:pPr marL="0" indent="0" algn="ctr">
              <a:buNone/>
            </a:pPr>
            <a:r>
              <a:rPr lang="en-US" b="1" dirty="0">
                <a:latin typeface="Arial Black" pitchFamily="34" charset="0"/>
              </a:rPr>
              <a:t> DATA INTERPRETATION  VIDEO-1</a:t>
            </a:r>
          </a:p>
        </p:txBody>
      </p:sp>
      <p:sp>
        <p:nvSpPr>
          <p:cNvPr id="5" name="TextBox 4"/>
          <p:cNvSpPr txBox="1"/>
          <p:nvPr/>
        </p:nvSpPr>
        <p:spPr>
          <a:xfrm>
            <a:off x="189186" y="1324304"/>
            <a:ext cx="12002815" cy="7079887"/>
          </a:xfrm>
          <a:prstGeom prst="rect">
            <a:avLst/>
          </a:prstGeom>
          <a:noFill/>
        </p:spPr>
        <p:txBody>
          <a:bodyPr wrap="square" rtlCol="0">
            <a:spAutoFit/>
          </a:bodyPr>
          <a:lstStyle/>
          <a:p>
            <a:pPr marL="228600" indent="-228600"/>
            <a:r>
              <a:rPr lang="en-US" sz="2200" b="1" dirty="0">
                <a:solidFill>
                  <a:srgbClr val="FF0000"/>
                </a:solidFill>
                <a:latin typeface="Arial Black" pitchFamily="34" charset="0"/>
                <a:cs typeface="Arial" panose="020B0604020202020204" pitchFamily="34" charset="0"/>
              </a:rPr>
              <a:t>Q:1.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the total sales of Patna store for three years to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for three years?</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33 : 17 	b)17 : 33 	</a:t>
            </a:r>
            <a:r>
              <a:rPr lang="en-US" sz="2200" b="1" dirty="0">
                <a:latin typeface="Arial" panose="020B0604020202020204" pitchFamily="34" charset="0"/>
                <a:cs typeface="Arial" panose="020B0604020202020204" pitchFamily="34" charset="0"/>
              </a:rPr>
              <a:t>c) 32 : 17 </a:t>
            </a:r>
            <a:r>
              <a:rPr lang="en-US" sz="2200" b="1" dirty="0">
                <a:solidFill>
                  <a:schemeClr val="tx1">
                    <a:lumMod val="95000"/>
                    <a:lumOff val="5000"/>
                  </a:schemeClr>
                </a:solidFill>
                <a:latin typeface="Arial" panose="020B0604020202020204" pitchFamily="34" charset="0"/>
                <a:cs typeface="Arial" panose="020B0604020202020204" pitchFamily="34" charset="0"/>
              </a:rPr>
              <a:t>	</a:t>
            </a:r>
            <a:r>
              <a:rPr lang="en-US" sz="2200" b="1" dirty="0">
                <a:solidFill>
                  <a:srgbClr val="FF0000"/>
                </a:solidFill>
                <a:latin typeface="Arial" panose="020B0604020202020204" pitchFamily="34" charset="0"/>
                <a:cs typeface="Arial" panose="020B0604020202020204" pitchFamily="34" charset="0"/>
              </a:rPr>
              <a:t>d)17 : 32 </a:t>
            </a:r>
            <a:r>
              <a:rPr lang="en-US" sz="2200" b="1" dirty="0">
                <a:solidFill>
                  <a:schemeClr val="tx1">
                    <a:lumMod val="95000"/>
                    <a:lumOff val="5000"/>
                  </a:schemeClr>
                </a:solidFill>
                <a:latin typeface="Arial" panose="020B0604020202020204" pitchFamily="34" charset="0"/>
                <a:cs typeface="Arial" panose="020B0604020202020204" pitchFamily="34" charset="0"/>
              </a:rPr>
              <a:t>	e)None of these </a:t>
            </a:r>
          </a:p>
          <a:p>
            <a:pPr marL="228600" indent="-228600"/>
            <a:r>
              <a:rPr lang="en-US" sz="2200" b="1" dirty="0">
                <a:solidFill>
                  <a:srgbClr val="FF0000"/>
                </a:solidFill>
                <a:latin typeface="Arial Black" pitchFamily="34" charset="0"/>
                <a:cs typeface="Arial" panose="020B0604020202020204" pitchFamily="34" charset="0"/>
              </a:rPr>
              <a:t>Q:2. </a:t>
            </a:r>
            <a:r>
              <a:rPr lang="en-US" sz="2200" b="1" dirty="0">
                <a:solidFill>
                  <a:schemeClr val="tx1">
                    <a:lumMod val="95000"/>
                    <a:lumOff val="5000"/>
                  </a:schemeClr>
                </a:solidFill>
                <a:latin typeface="Arial" panose="020B0604020202020204" pitchFamily="34" charset="0"/>
                <a:cs typeface="Arial" panose="020B0604020202020204" pitchFamily="34" charset="0"/>
              </a:rPr>
              <a:t>Total number of Campus shoes sales on Gaya store and Patna store together for three years is what percent of the total sales of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Ranchi store together for three years?</a:t>
            </a:r>
          </a:p>
          <a:p>
            <a:pPr marL="457200" indent="-457200">
              <a:buFont typeface="+mj-lt"/>
              <a:buAutoNum type="alphaLcParenR"/>
            </a:pPr>
            <a:r>
              <a:rPr lang="en-US" sz="2200" b="1" dirty="0">
                <a:solidFill>
                  <a:srgbClr val="FF0000"/>
                </a:solidFill>
                <a:latin typeface="Arial" panose="020B0604020202020204" pitchFamily="34" charset="0"/>
                <a:cs typeface="Arial" panose="020B0604020202020204" pitchFamily="34" charset="0"/>
              </a:rPr>
              <a:t>71.55% </a:t>
            </a:r>
            <a:r>
              <a:rPr lang="en-US" sz="2200" b="1" dirty="0">
                <a:solidFill>
                  <a:schemeClr val="tx1">
                    <a:lumMod val="95000"/>
                    <a:lumOff val="5000"/>
                  </a:schemeClr>
                </a:solidFill>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b) 72.75% </a:t>
            </a:r>
            <a:r>
              <a:rPr lang="en-US" sz="2200" b="1" dirty="0">
                <a:solidFill>
                  <a:schemeClr val="tx1">
                    <a:lumMod val="95000"/>
                    <a:lumOff val="5000"/>
                  </a:schemeClr>
                </a:solidFill>
                <a:latin typeface="Arial" panose="020B0604020202020204" pitchFamily="34" charset="0"/>
                <a:cs typeface="Arial" panose="020B0604020202020204" pitchFamily="34" charset="0"/>
              </a:rPr>
              <a:t>	c) 72.25% 	d)73.25% 	e)None of these</a:t>
            </a:r>
          </a:p>
          <a:p>
            <a:pPr marL="228600" indent="-228600"/>
            <a:r>
              <a:rPr lang="en-US" sz="2200" b="1" dirty="0">
                <a:solidFill>
                  <a:srgbClr val="FF0000"/>
                </a:solidFill>
                <a:latin typeface="Arial Black" pitchFamily="34" charset="0"/>
                <a:cs typeface="Arial" panose="020B0604020202020204" pitchFamily="34" charset="0"/>
              </a:rPr>
              <a:t>Q:3. </a:t>
            </a:r>
            <a:r>
              <a:rPr lang="en-US" sz="2200" b="1" dirty="0">
                <a:solidFill>
                  <a:schemeClr val="tx1">
                    <a:lumMod val="95000"/>
                    <a:lumOff val="5000"/>
                  </a:schemeClr>
                </a:solidFill>
                <a:latin typeface="Arial" panose="020B0604020202020204" pitchFamily="34" charset="0"/>
                <a:cs typeface="Arial" panose="020B0604020202020204" pitchFamily="34" charset="0"/>
              </a:rPr>
              <a:t>What percent of the average sales of Campus shoes on Kolkata store, Patna store and </a:t>
            </a:r>
            <a:r>
              <a:rPr lang="en-US" sz="2200" b="1" dirty="0" err="1">
                <a:solidFill>
                  <a:schemeClr val="tx1">
                    <a:lumMod val="95000"/>
                    <a:lumOff val="5000"/>
                  </a:schemeClr>
                </a:solidFill>
                <a:latin typeface="Arial" panose="020B0604020202020204" pitchFamily="34" charset="0"/>
                <a:cs typeface="Arial" panose="020B0604020202020204" pitchFamily="34" charset="0"/>
              </a:rPr>
              <a:t>Dhanbad</a:t>
            </a:r>
            <a:r>
              <a:rPr lang="en-US" sz="2200" b="1" dirty="0">
                <a:solidFill>
                  <a:schemeClr val="tx1">
                    <a:lumMod val="95000"/>
                    <a:lumOff val="5000"/>
                  </a:schemeClr>
                </a:solidFill>
                <a:latin typeface="Arial" panose="020B0604020202020204" pitchFamily="34" charset="0"/>
                <a:cs typeface="Arial" panose="020B0604020202020204" pitchFamily="34" charset="0"/>
              </a:rPr>
              <a:t> store in 2014 is the average sales of Campus shoes on Ranchi store, </a:t>
            </a:r>
            <a:r>
              <a:rPr lang="en-US" sz="2200" b="1" dirty="0" err="1">
                <a:solidFill>
                  <a:schemeClr val="tx1">
                    <a:lumMod val="95000"/>
                    <a:lumOff val="5000"/>
                  </a:schemeClr>
                </a:solidFill>
                <a:latin typeface="Arial" panose="020B0604020202020204" pitchFamily="34" charset="0"/>
                <a:cs typeface="Arial" panose="020B0604020202020204" pitchFamily="34" charset="0"/>
              </a:rPr>
              <a:t>Asansol</a:t>
            </a:r>
            <a:r>
              <a:rPr lang="en-US" sz="2200" b="1" dirty="0">
                <a:solidFill>
                  <a:schemeClr val="tx1">
                    <a:lumMod val="95000"/>
                    <a:lumOff val="5000"/>
                  </a:schemeClr>
                </a:solidFill>
                <a:latin typeface="Arial" panose="020B0604020202020204" pitchFamily="34" charset="0"/>
                <a:cs typeface="Arial" panose="020B0604020202020204" pitchFamily="34" charset="0"/>
              </a:rPr>
              <a:t> store and Gaya store in 2015?</a:t>
            </a:r>
          </a:p>
          <a:p>
            <a:pPr marL="457200" indent="-457200">
              <a:buFont typeface="+mj-lt"/>
              <a:buAutoNum type="alphaLcParenR"/>
            </a:pPr>
            <a:r>
              <a:rPr lang="en-US" sz="2200" b="1" dirty="0">
                <a:solidFill>
                  <a:srgbClr val="FF0000"/>
                </a:solidFill>
                <a:latin typeface="Arial" panose="020B0604020202020204" pitchFamily="34" charset="0"/>
                <a:cs typeface="Arial" panose="020B0604020202020204" pitchFamily="34" charset="0"/>
              </a:rPr>
              <a:t>61.81%</a:t>
            </a:r>
            <a:r>
              <a:rPr lang="en-US" sz="2200" b="1" dirty="0">
                <a:solidFill>
                  <a:schemeClr val="tx1">
                    <a:lumMod val="95000"/>
                    <a:lumOff val="5000"/>
                  </a:schemeClr>
                </a:solidFill>
                <a:latin typeface="Arial" panose="020B0604020202020204" pitchFamily="34" charset="0"/>
                <a:cs typeface="Arial" panose="020B0604020202020204" pitchFamily="34" charset="0"/>
              </a:rPr>
              <a:t>	b) 62.23% 	</a:t>
            </a:r>
            <a:r>
              <a:rPr lang="en-US" sz="2200" b="1" dirty="0">
                <a:latin typeface="Arial" panose="020B0604020202020204" pitchFamily="34" charset="0"/>
                <a:cs typeface="Arial" panose="020B0604020202020204" pitchFamily="34" charset="0"/>
              </a:rPr>
              <a:t>c) 62.81% </a:t>
            </a:r>
            <a:r>
              <a:rPr lang="en-US" sz="2200" b="1" dirty="0">
                <a:solidFill>
                  <a:schemeClr val="tx1">
                    <a:lumMod val="95000"/>
                    <a:lumOff val="5000"/>
                  </a:schemeClr>
                </a:solidFill>
                <a:latin typeface="Arial" panose="020B0604020202020204" pitchFamily="34" charset="0"/>
                <a:cs typeface="Arial" panose="020B0604020202020204" pitchFamily="34" charset="0"/>
              </a:rPr>
              <a:t>	d) 63.43% 	e) None of these</a:t>
            </a:r>
          </a:p>
          <a:p>
            <a:pPr marL="228600" indent="-228600"/>
            <a:r>
              <a:rPr lang="en-US" sz="2200" b="1" dirty="0">
                <a:solidFill>
                  <a:srgbClr val="FF0000"/>
                </a:solidFill>
                <a:latin typeface="Arial Black" pitchFamily="34" charset="0"/>
                <a:cs typeface="Arial" panose="020B0604020202020204" pitchFamily="34" charset="0"/>
              </a:rPr>
              <a:t>Q:4. </a:t>
            </a:r>
            <a:r>
              <a:rPr lang="en-US" sz="2200" b="1" dirty="0">
                <a:solidFill>
                  <a:schemeClr val="tx1">
                    <a:lumMod val="95000"/>
                    <a:lumOff val="5000"/>
                  </a:schemeClr>
                </a:solidFill>
                <a:latin typeface="Arial" panose="020B0604020202020204" pitchFamily="34" charset="0"/>
                <a:cs typeface="Arial" panose="020B0604020202020204" pitchFamily="34" charset="0"/>
              </a:rPr>
              <a:t>What is the ratio of average sales of Campus shoes of all the stores for the year 2014 to average sales of Campus shoes of all the stores for the year 2015?</a:t>
            </a:r>
          </a:p>
          <a:p>
            <a:pPr marL="457200" indent="-457200">
              <a:buFont typeface="+mj-lt"/>
              <a:buAutoNum type="alphaLcParenR"/>
            </a:pPr>
            <a:r>
              <a:rPr lang="en-US" sz="2200" b="1" dirty="0">
                <a:solidFill>
                  <a:schemeClr val="tx1">
                    <a:lumMod val="95000"/>
                    <a:lumOff val="5000"/>
                  </a:schemeClr>
                </a:solidFill>
                <a:latin typeface="Arial" panose="020B0604020202020204" pitchFamily="34" charset="0"/>
                <a:cs typeface="Arial" panose="020B0604020202020204" pitchFamily="34" charset="0"/>
              </a:rPr>
              <a:t>23 : 14	</a:t>
            </a:r>
            <a:r>
              <a:rPr lang="en-US" sz="2200" b="1" dirty="0">
                <a:latin typeface="Arial" panose="020B0604020202020204" pitchFamily="34" charset="0"/>
                <a:cs typeface="Arial" panose="020B0604020202020204" pitchFamily="34" charset="0"/>
              </a:rPr>
              <a:t>b) 14 : 23</a:t>
            </a:r>
            <a:r>
              <a:rPr lang="en-US" sz="2200" b="1" dirty="0">
                <a:solidFill>
                  <a:schemeClr val="tx1">
                    <a:lumMod val="95000"/>
                    <a:lumOff val="5000"/>
                  </a:schemeClr>
                </a:solidFill>
                <a:latin typeface="Arial" panose="020B0604020202020204" pitchFamily="34" charset="0"/>
                <a:cs typeface="Arial" panose="020B0604020202020204" pitchFamily="34" charset="0"/>
              </a:rPr>
              <a:t>	</a:t>
            </a:r>
            <a:r>
              <a:rPr lang="en-US" sz="2200" b="1" dirty="0">
                <a:solidFill>
                  <a:srgbClr val="FF0000"/>
                </a:solidFill>
                <a:latin typeface="Arial" panose="020B0604020202020204" pitchFamily="34" charset="0"/>
                <a:cs typeface="Arial" panose="020B0604020202020204" pitchFamily="34" charset="0"/>
              </a:rPr>
              <a:t>c) 13 : 23</a:t>
            </a:r>
            <a:r>
              <a:rPr lang="en-US" sz="2200" b="1" dirty="0">
                <a:solidFill>
                  <a:schemeClr val="tx1">
                    <a:lumMod val="95000"/>
                    <a:lumOff val="5000"/>
                  </a:schemeClr>
                </a:solidFill>
                <a:latin typeface="Arial" panose="020B0604020202020204" pitchFamily="34" charset="0"/>
                <a:cs typeface="Arial" panose="020B0604020202020204" pitchFamily="34" charset="0"/>
              </a:rPr>
              <a:t>	d) 23 : 13	e) None of these</a:t>
            </a:r>
            <a:endParaRPr lang="en-US" sz="2200" dirty="0"/>
          </a:p>
          <a:p>
            <a:pPr marL="457200" indent="-457200">
              <a:lnSpc>
                <a:spcPct val="90000"/>
              </a:lnSpc>
              <a:spcBef>
                <a:spcPts val="1000"/>
              </a:spcBef>
            </a:pPr>
            <a:endParaRPr lang="en-US" sz="2000" dirty="0"/>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a:p>
            <a:pPr marL="457200" indent="-457200">
              <a:lnSpc>
                <a:spcPct val="90000"/>
              </a:lnSpc>
              <a:spcBef>
                <a:spcPts val="1000"/>
              </a:spcBef>
            </a:pP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marL="457200" indent="-457200">
              <a:lnSpc>
                <a:spcPct val="90000"/>
              </a:lnSpc>
              <a:spcBef>
                <a:spcPts val="1000"/>
              </a:spcBef>
            </a:pPr>
            <a:r>
              <a:rPr lang="en-US" sz="2400" b="1" dirty="0">
                <a:solidFill>
                  <a:schemeClr val="tx1">
                    <a:lumMod val="95000"/>
                    <a:lumOff val="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0223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idx="4294967295"/>
          </p:nvPr>
        </p:nvSpPr>
        <p:spPr>
          <a:xfrm>
            <a:off x="254000" y="190500"/>
            <a:ext cx="11684000" cy="671250"/>
          </a:xfrm>
        </p:spPr>
        <p:txBody>
          <a:bodyPr>
            <a:normAutofit fontScale="90000"/>
          </a:bodyPr>
          <a:lstStyle/>
          <a:p>
            <a:r>
              <a:rPr lang="en-US" dirty="0">
                <a:latin typeface="Arial Black" pitchFamily="34" charset="0"/>
              </a:rPr>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4294967295"/>
          </p:nvPr>
        </p:nvSpPr>
        <p:spPr>
          <a:xfrm>
            <a:off x="304800" y="1024759"/>
            <a:ext cx="11582400" cy="5229021"/>
          </a:xfrm>
        </p:spPr>
        <p:txBody>
          <a:bodyPr>
            <a:normAutofit fontScale="92500" lnSpcReduction="20000"/>
          </a:bodyPr>
          <a:lstStyle/>
          <a:p>
            <a:pPr marL="0" indent="0" algn="ctr">
              <a:buNone/>
            </a:pPr>
            <a:endParaRPr lang="en-US" b="1" dirty="0">
              <a:latin typeface="Arial Black" panose="020B0A04020102020204" pitchFamily="34" charset="0"/>
            </a:endParaRPr>
          </a:p>
          <a:p>
            <a:pPr marL="0" indent="0" algn="ctr">
              <a:buNone/>
            </a:pPr>
            <a:r>
              <a:rPr lang="en-US" sz="5400" b="1" dirty="0">
                <a:latin typeface="Arial Black" panose="020B0A04020102020204" pitchFamily="34" charset="0"/>
              </a:rPr>
              <a:t>  </a:t>
            </a:r>
          </a:p>
          <a:p>
            <a:pPr marL="0" indent="0" algn="ctr">
              <a:buNone/>
            </a:pPr>
            <a:r>
              <a:rPr lang="en-US" sz="6400" b="1" dirty="0">
                <a:latin typeface="Arial Black" pitchFamily="34" charset="0"/>
              </a:rPr>
              <a:t>DATA INTERPRETATION</a:t>
            </a:r>
          </a:p>
          <a:p>
            <a:pPr marL="0" indent="0" algn="ctr">
              <a:buNone/>
            </a:pPr>
            <a:r>
              <a:rPr lang="en-US" sz="6400" b="1" dirty="0"/>
              <a:t>(LINE TYPE)</a:t>
            </a:r>
            <a:endParaRPr lang="en-US" sz="6400" dirty="0"/>
          </a:p>
          <a:p>
            <a:pPr marL="0" indent="0" algn="ctr">
              <a:buNone/>
            </a:pPr>
            <a:r>
              <a:rPr lang="en-US" sz="9600" b="1" dirty="0">
                <a:latin typeface="Arial Black" panose="020B0A04020102020204" pitchFamily="34" charset="0"/>
              </a:rPr>
              <a:t>		</a:t>
            </a:r>
          </a:p>
          <a:p>
            <a:pPr marL="0" indent="0" algn="ctr">
              <a:buNone/>
            </a:pPr>
            <a:r>
              <a:rPr lang="en-US" sz="5400" b="1" dirty="0">
                <a:latin typeface="Arial Black" panose="020B0A04020102020204" pitchFamily="34" charset="0"/>
              </a:rPr>
              <a:t>	</a:t>
            </a:r>
          </a:p>
          <a:p>
            <a:pPr marL="0" indent="0" algn="ctr">
              <a:buNone/>
            </a:pPr>
            <a:r>
              <a:rPr lang="en-US" sz="5400" b="1" dirty="0">
                <a:latin typeface="Arial Black" panose="020B0A04020102020204" pitchFamily="34" charset="0"/>
              </a:rPr>
              <a:t>SET-3</a:t>
            </a:r>
          </a:p>
          <a:p>
            <a:pPr marL="0" indent="0" algn="ctr">
              <a:buNone/>
            </a:pPr>
            <a:endParaRPr lang="en-IN" sz="2400" b="1" dirty="0">
              <a:latin typeface="Arial Black" panose="020B0A04020102020204" pitchFamily="34" charset="0"/>
            </a:endParaRPr>
          </a:p>
        </p:txBody>
      </p:sp>
    </p:spTree>
    <p:extLst>
      <p:ext uri="{BB962C8B-B14F-4D97-AF65-F5344CB8AC3E}">
        <p14:creationId xmlns:p14="http://schemas.microsoft.com/office/powerpoint/2010/main" val="244512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docProps/app.xml><?xml version="1.0" encoding="utf-8"?>
<Properties xmlns="http://schemas.openxmlformats.org/officeDocument/2006/extended-properties" xmlns:vt="http://schemas.openxmlformats.org/officeDocument/2006/docPropsVTypes">
  <Template>TesturPrep-Template</Template>
  <TotalTime>533</TotalTime>
  <Words>218</Words>
  <Application>Microsoft Office PowerPoint</Application>
  <PresentationFormat>Widescreen</PresentationFormat>
  <Paragraphs>177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Calibri Light</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hp</cp:lastModifiedBy>
  <cp:revision>104</cp:revision>
  <dcterms:created xsi:type="dcterms:W3CDTF">2020-02-23T06:37:57Z</dcterms:created>
  <dcterms:modified xsi:type="dcterms:W3CDTF">2024-02-23T03:52:02Z</dcterms:modified>
</cp:coreProperties>
</file>