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6858000" cx="12192000"/>
  <p:notesSz cx="6858000" cy="9144000"/>
  <p:embeddedFontLst>
    <p:embeddedFont>
      <p:font typeface="Arial Black"/>
      <p:regular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82" roundtripDataSignature="AMtx7mhh5wP61ywdUglUplBxq4lHIfoW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customschemas.google.com/relationships/presentationmetadata" Target="metadata"/><Relationship Id="rId81"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4" name="Google Shape;474;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42"/>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42"/>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42"/>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42"/>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4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2"/>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22" name="Google Shape;22;p42"/>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Aptitude Classes by Anuj Sir </a:t>
            </a:r>
            <a:endParaRPr b="0" i="0" sz="1400" u="none" cap="none" strike="noStrike">
              <a:solidFill>
                <a:srgbClr val="000000"/>
              </a:solidFill>
              <a:latin typeface="Arial"/>
              <a:ea typeface="Arial"/>
              <a:cs typeface="Arial"/>
              <a:sym typeface="Arial"/>
            </a:endParaRPr>
          </a:p>
        </p:txBody>
      </p:sp>
      <p:sp>
        <p:nvSpPr>
          <p:cNvPr id="23" name="Google Shape;23;p42"/>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For more tutorials Visit now www.testurprep.com</a:t>
            </a:r>
            <a:endParaRPr b="0" i="0" sz="1400" u="none" cap="none" strike="noStrike">
              <a:solidFill>
                <a:srgbClr val="000000"/>
              </a:solidFill>
              <a:latin typeface="Arial"/>
              <a:ea typeface="Arial"/>
              <a:cs typeface="Arial"/>
              <a:sym typeface="Arial"/>
            </a:endParaRPr>
          </a:p>
        </p:txBody>
      </p:sp>
      <p:sp>
        <p:nvSpPr>
          <p:cNvPr id="24" name="Google Shape;24;p42"/>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42"/>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42"/>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p:nvPr>
            <p:ph idx="2" type="pic"/>
          </p:nvPr>
        </p:nvSpPr>
        <p:spPr>
          <a:xfrm>
            <a:off x="5183188" y="987425"/>
            <a:ext cx="6172200" cy="4873625"/>
          </a:xfrm>
          <a:prstGeom prst="rect">
            <a:avLst/>
          </a:prstGeom>
          <a:noFill/>
          <a:ln>
            <a:noFill/>
          </a:ln>
        </p:spPr>
      </p:sp>
      <p:sp>
        <p:nvSpPr>
          <p:cNvPr id="81" name="Google Shape;81;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 name="Shape 33"/>
        <p:cNvGrpSpPr/>
        <p:nvPr/>
      </p:nvGrpSpPr>
      <p:grpSpPr>
        <a:xfrm>
          <a:off x="0" y="0"/>
          <a:ext cx="0" cy="0"/>
          <a:chOff x="0" y="0"/>
          <a:chExt cx="0" cy="0"/>
        </a:xfrm>
      </p:grpSpPr>
      <p:sp>
        <p:nvSpPr>
          <p:cNvPr id="34" name="Google Shape;34;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9" name="Shape 39"/>
        <p:cNvGrpSpPr/>
        <p:nvPr/>
      </p:nvGrpSpPr>
      <p:grpSpPr>
        <a:xfrm>
          <a:off x="0" y="0"/>
          <a:ext cx="0" cy="0"/>
          <a:chOff x="0" y="0"/>
          <a:chExt cx="0" cy="0"/>
        </a:xfrm>
      </p:grpSpPr>
      <p:sp>
        <p:nvSpPr>
          <p:cNvPr id="40" name="Google Shape;40;p44"/>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4"/>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4"/>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rPr b="1" lang="en-US" sz="5400">
                <a:solidFill>
                  <a:srgbClr val="FF0000"/>
                </a:solidFill>
                <a:latin typeface="Arial Black"/>
                <a:ea typeface="Arial Black"/>
                <a:cs typeface="Arial Black"/>
                <a:sym typeface="Arial Black"/>
              </a:rPr>
              <a:t>PROBABILITY</a:t>
            </a:r>
            <a:endParaRPr/>
          </a:p>
        </p:txBody>
      </p:sp>
      <p:sp>
        <p:nvSpPr>
          <p:cNvPr id="102" name="Google Shape;102;p1"/>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5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If a coin is tossed two times, what is the probability of getting ‘head’ at least once ? 	</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t>B.  1/4</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rgbClr val="FF0000"/>
                </a:solidFill>
              </a:rPr>
              <a:t>D.  3/4</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4</a:t>
            </a:r>
            <a:r>
              <a:rPr b="1" lang="en-US"/>
              <a:t>.</a:t>
            </a:r>
            <a:r>
              <a:rPr lang="en-US"/>
              <a:t>  </a:t>
            </a:r>
            <a:r>
              <a:rPr b="1" lang="en-US"/>
              <a:t>On tossing three coins simultaneously, find the probability of getting -</a:t>
            </a:r>
            <a:endParaRPr/>
          </a:p>
          <a:p>
            <a:pPr indent="0" lvl="0" marL="76200" rtl="0" algn="l">
              <a:lnSpc>
                <a:spcPct val="90000"/>
              </a:lnSpc>
              <a:spcBef>
                <a:spcPts val="1000"/>
              </a:spcBef>
              <a:spcAft>
                <a:spcPts val="0"/>
              </a:spcAft>
              <a:buSzPts val="2400"/>
              <a:buNone/>
            </a:pPr>
            <a:r>
              <a:rPr b="1" lang="en-US"/>
              <a:t>(i) 3 tails </a:t>
            </a:r>
            <a:endParaRPr/>
          </a:p>
          <a:p>
            <a:pPr indent="0" lvl="0" marL="76200" rtl="0" algn="l">
              <a:lnSpc>
                <a:spcPct val="90000"/>
              </a:lnSpc>
              <a:spcBef>
                <a:spcPts val="1000"/>
              </a:spcBef>
              <a:spcAft>
                <a:spcPts val="0"/>
              </a:spcAft>
              <a:buSzPts val="2400"/>
              <a:buNone/>
            </a:pPr>
            <a:r>
              <a:rPr b="1" lang="en-US"/>
              <a:t>(ii) 2 tails</a:t>
            </a:r>
            <a:endParaRPr/>
          </a:p>
          <a:p>
            <a:pPr indent="0" lvl="0" marL="76200" rtl="0" algn="l">
              <a:lnSpc>
                <a:spcPct val="90000"/>
              </a:lnSpc>
              <a:spcBef>
                <a:spcPts val="1000"/>
              </a:spcBef>
              <a:spcAft>
                <a:spcPts val="0"/>
              </a:spcAft>
              <a:buSzPts val="2400"/>
              <a:buNone/>
            </a:pPr>
            <a:r>
              <a:rPr b="1" lang="en-US"/>
              <a:t>(iii) No tail </a:t>
            </a:r>
            <a:endParaRPr/>
          </a:p>
          <a:p>
            <a:pPr indent="0" lvl="0" marL="76200" rtl="0" algn="l">
              <a:lnSpc>
                <a:spcPct val="90000"/>
              </a:lnSpc>
              <a:spcBef>
                <a:spcPts val="1000"/>
              </a:spcBef>
              <a:spcAft>
                <a:spcPts val="0"/>
              </a:spcAft>
              <a:buSzPts val="2400"/>
              <a:buNone/>
            </a:pPr>
            <a:r>
              <a:rPr b="1" lang="en-US"/>
              <a:t>(iv) 2 heads and 1 tail </a:t>
            </a:r>
            <a:endParaRPr/>
          </a:p>
          <a:p>
            <a:pPr indent="0" lvl="0" marL="76200" rtl="0" algn="l">
              <a:lnSpc>
                <a:spcPct val="90000"/>
              </a:lnSpc>
              <a:spcBef>
                <a:spcPts val="1000"/>
              </a:spcBef>
              <a:spcAft>
                <a:spcPts val="0"/>
              </a:spcAft>
              <a:buSzPts val="2400"/>
              <a:buNone/>
            </a:pPr>
            <a:r>
              <a:rPr b="1" lang="en-US"/>
              <a:t>(v) at least one head</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5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4</a:t>
            </a:r>
            <a:r>
              <a:rPr b="1" lang="en-US"/>
              <a:t>.</a:t>
            </a:r>
            <a:r>
              <a:rPr lang="en-US"/>
              <a:t>  </a:t>
            </a:r>
            <a:r>
              <a:rPr b="1" lang="en-US"/>
              <a:t>On tossing three coins simultaneously, find the probability of getting -</a:t>
            </a:r>
            <a:endParaRPr/>
          </a:p>
          <a:p>
            <a:pPr indent="0" lvl="0" marL="76200" rtl="0" algn="l">
              <a:lnSpc>
                <a:spcPct val="90000"/>
              </a:lnSpc>
              <a:spcBef>
                <a:spcPts val="1000"/>
              </a:spcBef>
              <a:spcAft>
                <a:spcPts val="0"/>
              </a:spcAft>
              <a:buSzPts val="2400"/>
              <a:buNone/>
            </a:pPr>
            <a:r>
              <a:rPr b="1" lang="en-US"/>
              <a:t>(i) 3 tails – </a:t>
            </a:r>
            <a:r>
              <a:rPr b="1" lang="en-US">
                <a:solidFill>
                  <a:srgbClr val="FF0000"/>
                </a:solidFill>
              </a:rPr>
              <a:t>1/8</a:t>
            </a:r>
            <a:endParaRPr>
              <a:solidFill>
                <a:srgbClr val="FF0000"/>
              </a:solidFill>
            </a:endParaRPr>
          </a:p>
          <a:p>
            <a:pPr indent="0" lvl="0" marL="76200" rtl="0" algn="l">
              <a:lnSpc>
                <a:spcPct val="90000"/>
              </a:lnSpc>
              <a:spcBef>
                <a:spcPts val="1000"/>
              </a:spcBef>
              <a:spcAft>
                <a:spcPts val="0"/>
              </a:spcAft>
              <a:buSzPts val="2400"/>
              <a:buNone/>
            </a:pPr>
            <a:r>
              <a:rPr b="1" lang="en-US"/>
              <a:t>(ii) 2 tails-  </a:t>
            </a:r>
            <a:r>
              <a:rPr b="1" lang="en-US">
                <a:solidFill>
                  <a:srgbClr val="FF0000"/>
                </a:solidFill>
              </a:rPr>
              <a:t>3/8</a:t>
            </a:r>
            <a:endParaRPr>
              <a:solidFill>
                <a:srgbClr val="FF0000"/>
              </a:solidFill>
            </a:endParaRPr>
          </a:p>
          <a:p>
            <a:pPr indent="0" lvl="0" marL="76200" rtl="0" algn="l">
              <a:lnSpc>
                <a:spcPct val="90000"/>
              </a:lnSpc>
              <a:spcBef>
                <a:spcPts val="1000"/>
              </a:spcBef>
              <a:spcAft>
                <a:spcPts val="0"/>
              </a:spcAft>
              <a:buSzPts val="2400"/>
              <a:buNone/>
            </a:pPr>
            <a:r>
              <a:rPr b="1" lang="en-US"/>
              <a:t>(iii) No tail – </a:t>
            </a:r>
            <a:r>
              <a:rPr b="1" lang="en-US">
                <a:solidFill>
                  <a:srgbClr val="FF0000"/>
                </a:solidFill>
              </a:rPr>
              <a:t>1/8</a:t>
            </a:r>
            <a:endParaRPr>
              <a:solidFill>
                <a:srgbClr val="FF0000"/>
              </a:solidFill>
            </a:endParaRPr>
          </a:p>
          <a:p>
            <a:pPr indent="0" lvl="0" marL="76200" rtl="0" algn="l">
              <a:lnSpc>
                <a:spcPct val="90000"/>
              </a:lnSpc>
              <a:spcBef>
                <a:spcPts val="1000"/>
              </a:spcBef>
              <a:spcAft>
                <a:spcPts val="0"/>
              </a:spcAft>
              <a:buSzPts val="2400"/>
              <a:buNone/>
            </a:pPr>
            <a:r>
              <a:rPr b="1" lang="en-US"/>
              <a:t>(iv) 2 heads and 1 tail – </a:t>
            </a:r>
            <a:r>
              <a:rPr b="1" lang="en-US">
                <a:solidFill>
                  <a:srgbClr val="FF0000"/>
                </a:solidFill>
              </a:rPr>
              <a:t>1/4</a:t>
            </a:r>
            <a:endParaRPr>
              <a:solidFill>
                <a:srgbClr val="FF0000"/>
              </a:solidFill>
            </a:endParaRPr>
          </a:p>
          <a:p>
            <a:pPr indent="0" lvl="0" marL="76200" rtl="0" algn="l">
              <a:lnSpc>
                <a:spcPct val="90000"/>
              </a:lnSpc>
              <a:spcBef>
                <a:spcPts val="1000"/>
              </a:spcBef>
              <a:spcAft>
                <a:spcPts val="0"/>
              </a:spcAft>
              <a:buSzPts val="2400"/>
              <a:buNone/>
            </a:pPr>
            <a:r>
              <a:rPr b="1" lang="en-US"/>
              <a:t>(v) at least one head – </a:t>
            </a:r>
            <a:r>
              <a:rPr b="1" lang="en-US">
                <a:solidFill>
                  <a:srgbClr val="FF0000"/>
                </a:solidFill>
              </a:rPr>
              <a:t>7/8</a:t>
            </a:r>
            <a:endParaRPr>
              <a:solidFill>
                <a:srgbClr val="FF0000"/>
              </a:solidFil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t>Q.5. A coin is tossed twice. What are the possible outcomes ?</a:t>
            </a:r>
            <a:endParaRPr/>
          </a:p>
          <a:p>
            <a:pPr indent="0" lvl="0" marL="0" rtl="0" algn="l">
              <a:lnSpc>
                <a:spcPct val="90000"/>
              </a:lnSpc>
              <a:spcBef>
                <a:spcPts val="1000"/>
              </a:spcBef>
              <a:spcAft>
                <a:spcPts val="0"/>
              </a:spcAft>
              <a:buSzPts val="2400"/>
              <a:buNone/>
            </a:pPr>
            <a:r>
              <a:rPr b="1" lang="en-US"/>
              <a:t> </a:t>
            </a:r>
            <a:endParaRPr/>
          </a:p>
          <a:p>
            <a:pPr indent="0" lvl="0" marL="0" rtl="0" algn="l">
              <a:lnSpc>
                <a:spcPct val="90000"/>
              </a:lnSpc>
              <a:spcBef>
                <a:spcPts val="1000"/>
              </a:spcBef>
              <a:spcAft>
                <a:spcPts val="0"/>
              </a:spcAft>
              <a:buSzPts val="2400"/>
              <a:buNone/>
            </a:pPr>
            <a:r>
              <a:rPr b="1" lang="en-US"/>
              <a:t>A.  16</a:t>
            </a:r>
            <a:endParaRPr/>
          </a:p>
          <a:p>
            <a:pPr indent="0" lvl="0" marL="0" rtl="0" algn="l">
              <a:lnSpc>
                <a:spcPct val="90000"/>
              </a:lnSpc>
              <a:spcBef>
                <a:spcPts val="1000"/>
              </a:spcBef>
              <a:spcAft>
                <a:spcPts val="0"/>
              </a:spcAft>
              <a:buSzPts val="2400"/>
              <a:buNone/>
            </a:pPr>
            <a:r>
              <a:rPr b="1" lang="en-US"/>
              <a:t>B.  8</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4</a:t>
            </a:r>
            <a:endParaRPr/>
          </a:p>
          <a:p>
            <a:pPr indent="0" lvl="0" marL="76200" rtl="0" algn="l">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5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t>Q.5. A coin is tossed twice. What are the possible outcomes ?</a:t>
            </a:r>
            <a:endParaRPr/>
          </a:p>
          <a:p>
            <a:pPr indent="0" lvl="0" marL="0" rtl="0" algn="l">
              <a:lnSpc>
                <a:spcPct val="90000"/>
              </a:lnSpc>
              <a:spcBef>
                <a:spcPts val="1000"/>
              </a:spcBef>
              <a:spcAft>
                <a:spcPts val="0"/>
              </a:spcAft>
              <a:buSzPts val="2400"/>
              <a:buNone/>
            </a:pPr>
            <a:r>
              <a:rPr b="1" lang="en-US"/>
              <a:t> </a:t>
            </a:r>
            <a:endParaRPr/>
          </a:p>
          <a:p>
            <a:pPr indent="0" lvl="0" marL="0" rtl="0" algn="l">
              <a:lnSpc>
                <a:spcPct val="90000"/>
              </a:lnSpc>
              <a:spcBef>
                <a:spcPts val="1000"/>
              </a:spcBef>
              <a:spcAft>
                <a:spcPts val="0"/>
              </a:spcAft>
              <a:buSzPts val="2400"/>
              <a:buNone/>
            </a:pPr>
            <a:r>
              <a:rPr b="1" lang="en-US"/>
              <a:t>A.  16</a:t>
            </a:r>
            <a:endParaRPr/>
          </a:p>
          <a:p>
            <a:pPr indent="0" lvl="0" marL="0" rtl="0" algn="l">
              <a:lnSpc>
                <a:spcPct val="90000"/>
              </a:lnSpc>
              <a:spcBef>
                <a:spcPts val="1000"/>
              </a:spcBef>
              <a:spcAft>
                <a:spcPts val="0"/>
              </a:spcAft>
              <a:buSzPts val="2400"/>
              <a:buNone/>
            </a:pPr>
            <a:r>
              <a:rPr b="1" lang="en-US"/>
              <a:t>B.  8</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rgbClr val="FF0000"/>
                </a:solidFill>
              </a:rPr>
              <a:t>D.  4</a:t>
            </a:r>
            <a:endParaRPr/>
          </a:p>
          <a:p>
            <a:pPr indent="0" lvl="0" marL="76200" rtl="0" algn="l">
              <a:lnSpc>
                <a:spcPct val="90000"/>
              </a:lnSpc>
              <a:spcBef>
                <a:spcPts val="1000"/>
              </a:spcBef>
              <a:spcAft>
                <a:spcPts val="0"/>
              </a:spcAft>
              <a:buSzPts val="2400"/>
              <a:buNone/>
            </a:pPr>
            <a:br>
              <a:rPr lang="en-US"/>
            </a:b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10"/>
          <p:cNvSpPr txBox="1"/>
          <p:nvPr>
            <p:ph idx="1" type="body"/>
          </p:nvPr>
        </p:nvSpPr>
        <p:spPr>
          <a:xfrm>
            <a:off x="204952" y="1072055"/>
            <a:ext cx="11987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6</a:t>
            </a:r>
            <a:r>
              <a:rPr b="1" lang="en-US"/>
              <a:t>. Two coins are tossed simultaneously. What is the probability of getting two tails ?</a:t>
            </a:r>
            <a:endParaRPr/>
          </a:p>
          <a:p>
            <a:pPr indent="0" lvl="0" marL="76200" rtl="0" algn="l">
              <a:lnSpc>
                <a:spcPct val="90000"/>
              </a:lnSpc>
              <a:spcBef>
                <a:spcPts val="1000"/>
              </a:spcBef>
              <a:spcAft>
                <a:spcPts val="0"/>
              </a:spcAft>
              <a:buSzPts val="2400"/>
              <a:buNone/>
            </a:pPr>
            <a:r>
              <a:rPr b="1" lang="en-US"/>
              <a:t> </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t>B.  1/4</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3/4</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10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p59"/>
          <p:cNvSpPr txBox="1"/>
          <p:nvPr>
            <p:ph idx="1" type="body"/>
          </p:nvPr>
        </p:nvSpPr>
        <p:spPr>
          <a:xfrm>
            <a:off x="204952" y="1072055"/>
            <a:ext cx="11987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6</a:t>
            </a:r>
            <a:r>
              <a:rPr b="1" lang="en-US"/>
              <a:t>. Two coins are tossed simultaneously. What is the probability of getting two tails ?</a:t>
            </a:r>
            <a:endParaRPr/>
          </a:p>
          <a:p>
            <a:pPr indent="0" lvl="0" marL="76200" rtl="0" algn="l">
              <a:lnSpc>
                <a:spcPct val="90000"/>
              </a:lnSpc>
              <a:spcBef>
                <a:spcPts val="1000"/>
              </a:spcBef>
              <a:spcAft>
                <a:spcPts val="0"/>
              </a:spcAft>
              <a:buSzPts val="2400"/>
              <a:buNone/>
            </a:pPr>
            <a:r>
              <a:rPr b="1" lang="en-US"/>
              <a:t> </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solidFill>
                  <a:srgbClr val="FF0000"/>
                </a:solidFill>
              </a:rPr>
              <a:t>B.  1/4</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3/4</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10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p1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7</a:t>
            </a:r>
            <a:r>
              <a:rPr b="1" lang="en-US"/>
              <a:t>. Two dice are thrown simultaneously. What is the probability of getting sum of the numbers 2 ?</a:t>
            </a:r>
            <a:endParaRPr/>
          </a:p>
          <a:p>
            <a:pPr indent="0" lvl="0" marL="0" rtl="0" algn="l">
              <a:lnSpc>
                <a:spcPct val="90000"/>
              </a:lnSpc>
              <a:spcBef>
                <a:spcPts val="1000"/>
              </a:spcBef>
              <a:spcAft>
                <a:spcPts val="0"/>
              </a:spcAft>
              <a:buSzPts val="2400"/>
              <a:buNone/>
            </a:pPr>
            <a:r>
              <a:rPr b="1" lang="en-US"/>
              <a:t>A.  1/20</a:t>
            </a:r>
            <a:endParaRPr/>
          </a:p>
          <a:p>
            <a:pPr indent="0" lvl="0" marL="0" rtl="0" algn="l">
              <a:lnSpc>
                <a:spcPct val="90000"/>
              </a:lnSpc>
              <a:spcBef>
                <a:spcPts val="1000"/>
              </a:spcBef>
              <a:spcAft>
                <a:spcPts val="0"/>
              </a:spcAft>
              <a:buSzPts val="2400"/>
              <a:buNone/>
            </a:pPr>
            <a:r>
              <a:rPr b="1" lang="en-US">
                <a:solidFill>
                  <a:schemeClr val="dk1"/>
                </a:solidFill>
              </a:rPr>
              <a:t>B.  1/36</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3/40</a:t>
            </a:r>
            <a:endParaRPr/>
          </a:p>
          <a:p>
            <a:pPr indent="0" lvl="0" marL="76200" rtl="0" algn="l">
              <a:lnSpc>
                <a:spcPct val="90000"/>
              </a:lnSpc>
              <a:spcBef>
                <a:spcPts val="1000"/>
              </a:spcBef>
              <a:spcAft>
                <a:spcPts val="0"/>
              </a:spcAft>
              <a:buSzPts val="2400"/>
              <a:buNone/>
            </a:pPr>
            <a:br>
              <a:rPr lang="en-US"/>
            </a:br>
            <a:r>
              <a:rPr b="1"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6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7</a:t>
            </a:r>
            <a:r>
              <a:rPr b="1" lang="en-US"/>
              <a:t>. Two dice are thrown simultaneously. What is the probability of getting sum of the numbers 2 ?</a:t>
            </a:r>
            <a:endParaRPr/>
          </a:p>
          <a:p>
            <a:pPr indent="0" lvl="0" marL="0" rtl="0" algn="l">
              <a:lnSpc>
                <a:spcPct val="90000"/>
              </a:lnSpc>
              <a:spcBef>
                <a:spcPts val="1000"/>
              </a:spcBef>
              <a:spcAft>
                <a:spcPts val="0"/>
              </a:spcAft>
              <a:buSzPts val="2400"/>
              <a:buNone/>
            </a:pPr>
            <a:r>
              <a:rPr b="1" lang="en-US"/>
              <a:t>A.  1/20</a:t>
            </a:r>
            <a:endParaRPr/>
          </a:p>
          <a:p>
            <a:pPr indent="0" lvl="0" marL="0" rtl="0" algn="l">
              <a:lnSpc>
                <a:spcPct val="90000"/>
              </a:lnSpc>
              <a:spcBef>
                <a:spcPts val="1000"/>
              </a:spcBef>
              <a:spcAft>
                <a:spcPts val="0"/>
              </a:spcAft>
              <a:buSzPts val="2400"/>
              <a:buNone/>
            </a:pPr>
            <a:r>
              <a:rPr b="1" lang="en-US">
                <a:solidFill>
                  <a:srgbClr val="FF0000"/>
                </a:solidFill>
              </a:rPr>
              <a:t>B.  1/36</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3/40</a:t>
            </a:r>
            <a:endParaRPr/>
          </a:p>
          <a:p>
            <a:pPr indent="0" lvl="0" marL="76200" rtl="0" algn="l">
              <a:lnSpc>
                <a:spcPct val="90000"/>
              </a:lnSpc>
              <a:spcBef>
                <a:spcPts val="1000"/>
              </a:spcBef>
              <a:spcAft>
                <a:spcPts val="0"/>
              </a:spcAft>
              <a:buSzPts val="2400"/>
              <a:buNone/>
            </a:pPr>
            <a:br>
              <a:rPr lang="en-US"/>
            </a:br>
            <a:r>
              <a:rPr b="1"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0" name="Shape 210"/>
        <p:cNvGrpSpPr/>
        <p:nvPr/>
      </p:nvGrpSpPr>
      <p:grpSpPr>
        <a:xfrm>
          <a:off x="0" y="0"/>
          <a:ext cx="0" cy="0"/>
          <a:chOff x="0" y="0"/>
          <a:chExt cx="0" cy="0"/>
        </a:xfrm>
      </p:grpSpPr>
      <p:sp>
        <p:nvSpPr>
          <p:cNvPr id="211" name="Google Shape;211;p1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8</a:t>
            </a:r>
            <a:r>
              <a:rPr b="1" lang="en-US"/>
              <a:t>.	 Rashmi has a die whose six faces show the letters as given below :</a:t>
            </a:r>
            <a:endParaRPr/>
          </a:p>
          <a:p>
            <a:pPr indent="0" lvl="0" marL="76200" rtl="0" algn="l">
              <a:lnSpc>
                <a:spcPct val="90000"/>
              </a:lnSpc>
              <a:spcBef>
                <a:spcPts val="1000"/>
              </a:spcBef>
              <a:spcAft>
                <a:spcPts val="0"/>
              </a:spcAft>
              <a:buSzPts val="2400"/>
              <a:buNone/>
            </a:pPr>
            <a:r>
              <a:rPr b="1" lang="en-US"/>
              <a:t>She throws the die once. What is the probability of getting.</a:t>
            </a:r>
            <a:endParaRPr/>
          </a:p>
          <a:p>
            <a:pPr indent="-514350" lvl="0" marL="590550" rtl="0" algn="l">
              <a:lnSpc>
                <a:spcPct val="90000"/>
              </a:lnSpc>
              <a:spcBef>
                <a:spcPts val="1000"/>
              </a:spcBef>
              <a:spcAft>
                <a:spcPts val="0"/>
              </a:spcAft>
              <a:buSzPts val="2400"/>
              <a:buAutoNum type="romanLcParenBoth"/>
            </a:pPr>
            <a:r>
              <a:rPr b="1" lang="en-US"/>
              <a:t>A ? </a:t>
            </a:r>
            <a:endParaRPr/>
          </a:p>
          <a:p>
            <a:pPr indent="0" lvl="0" marL="76200" rtl="0" algn="l">
              <a:lnSpc>
                <a:spcPct val="90000"/>
              </a:lnSpc>
              <a:spcBef>
                <a:spcPts val="1000"/>
              </a:spcBef>
              <a:spcAft>
                <a:spcPts val="0"/>
              </a:spcAft>
              <a:buSzPts val="2400"/>
              <a:buNone/>
            </a:pPr>
            <a:r>
              <a:rPr b="1" lang="en-US"/>
              <a:t>(ii)  B ?</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
          <p:cNvSpPr txBox="1"/>
          <p:nvPr>
            <p:ph idx="1" type="body"/>
          </p:nvPr>
        </p:nvSpPr>
        <p:spPr>
          <a:xfrm>
            <a:off x="204952" y="1072055"/>
            <a:ext cx="11733048" cy="5344511"/>
          </a:xfrm>
          <a:prstGeom prst="rect">
            <a:avLst/>
          </a:prstGeom>
          <a:blipFill rotWithShape="1">
            <a:blip r:embed="rId3">
              <a:alphaModFix/>
            </a:blip>
            <a:stretch>
              <a:fillRect b="0" l="-1349" r="0" t="0"/>
            </a:stretch>
          </a:blip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Char char="•"/>
            </a:pP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6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8</a:t>
            </a:r>
            <a:r>
              <a:rPr b="1" lang="en-US"/>
              <a:t>.	 Rashmi has a die whose six faces show the letters as given below :</a:t>
            </a:r>
            <a:endParaRPr/>
          </a:p>
          <a:p>
            <a:pPr indent="0" lvl="0" marL="76200" rtl="0" algn="l">
              <a:lnSpc>
                <a:spcPct val="90000"/>
              </a:lnSpc>
              <a:spcBef>
                <a:spcPts val="1000"/>
              </a:spcBef>
              <a:spcAft>
                <a:spcPts val="0"/>
              </a:spcAft>
              <a:buSzPts val="2400"/>
              <a:buNone/>
            </a:pPr>
            <a:r>
              <a:rPr b="1" lang="en-US"/>
              <a:t>She throws the die once. What is the probability of getting.</a:t>
            </a:r>
            <a:endParaRPr/>
          </a:p>
          <a:p>
            <a:pPr indent="-514350" lvl="0" marL="590550" rtl="0" algn="l">
              <a:lnSpc>
                <a:spcPct val="90000"/>
              </a:lnSpc>
              <a:spcBef>
                <a:spcPts val="1000"/>
              </a:spcBef>
              <a:spcAft>
                <a:spcPts val="0"/>
              </a:spcAft>
              <a:buSzPts val="2400"/>
              <a:buAutoNum type="romanLcParenBoth"/>
            </a:pPr>
            <a:r>
              <a:rPr b="1" lang="en-US"/>
              <a:t>A –  </a:t>
            </a:r>
            <a:r>
              <a:rPr b="1" lang="en-US">
                <a:solidFill>
                  <a:srgbClr val="FF0000"/>
                </a:solidFill>
              </a:rPr>
              <a:t>1/6</a:t>
            </a:r>
            <a:endParaRPr/>
          </a:p>
          <a:p>
            <a:pPr indent="0" lvl="0" marL="76200" rtl="0" algn="l">
              <a:lnSpc>
                <a:spcPct val="90000"/>
              </a:lnSpc>
              <a:spcBef>
                <a:spcPts val="1000"/>
              </a:spcBef>
              <a:spcAft>
                <a:spcPts val="0"/>
              </a:spcAft>
              <a:buSzPts val="2400"/>
              <a:buNone/>
            </a:pPr>
            <a:r>
              <a:rPr b="1" lang="en-US"/>
              <a:t>(ii)  B –  </a:t>
            </a:r>
            <a:r>
              <a:rPr b="1" lang="en-US">
                <a:solidFill>
                  <a:srgbClr val="FF0000"/>
                </a:solidFill>
              </a:rPr>
              <a:t>1/6</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0" name="Shape 220"/>
        <p:cNvGrpSpPr/>
        <p:nvPr/>
      </p:nvGrpSpPr>
      <p:grpSpPr>
        <a:xfrm>
          <a:off x="0" y="0"/>
          <a:ext cx="0" cy="0"/>
          <a:chOff x="0" y="0"/>
          <a:chExt cx="0" cy="0"/>
        </a:xfrm>
      </p:grpSpPr>
      <p:sp>
        <p:nvSpPr>
          <p:cNvPr id="221" name="Google Shape;221;p1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Black"/>
                <a:ea typeface="Arial Black"/>
                <a:cs typeface="Arial Black"/>
                <a:sym typeface="Arial Black"/>
              </a:rPr>
              <a:t>Q 9.</a:t>
            </a:r>
            <a:r>
              <a:rPr b="1" lang="en-US"/>
              <a:t> If a die is thrown once, then what is the probability of getting </a:t>
            </a:r>
            <a:endParaRPr/>
          </a:p>
          <a:p>
            <a:pPr indent="-228600" lvl="0" marL="228600" rtl="0" algn="l">
              <a:lnSpc>
                <a:spcPct val="90000"/>
              </a:lnSpc>
              <a:spcBef>
                <a:spcPts val="1000"/>
              </a:spcBef>
              <a:spcAft>
                <a:spcPts val="0"/>
              </a:spcAft>
              <a:buSzPts val="2000"/>
              <a:buNone/>
            </a:pPr>
            <a:r>
              <a:rPr b="1" lang="en-US"/>
              <a:t>	(i) an even number ?</a:t>
            </a:r>
            <a:endParaRPr/>
          </a:p>
          <a:p>
            <a:pPr indent="-228600" lvl="0" marL="228600" rtl="0" algn="l">
              <a:lnSpc>
                <a:spcPct val="90000"/>
              </a:lnSpc>
              <a:spcBef>
                <a:spcPts val="1000"/>
              </a:spcBef>
              <a:spcAft>
                <a:spcPts val="0"/>
              </a:spcAft>
              <a:buSzPts val="2000"/>
              <a:buNone/>
            </a:pPr>
            <a:r>
              <a:rPr b="1" lang="en-US"/>
              <a:t>	(ii) a prime number less than 5 ?</a:t>
            </a:r>
            <a:endParaRPr/>
          </a:p>
          <a:p>
            <a:pPr indent="-228600" lvl="0" marL="228600" rtl="0" algn="l">
              <a:lnSpc>
                <a:spcPct val="90000"/>
              </a:lnSpc>
              <a:spcBef>
                <a:spcPts val="1000"/>
              </a:spcBef>
              <a:spcAft>
                <a:spcPts val="0"/>
              </a:spcAft>
              <a:buSzPts val="2000"/>
              <a:buNone/>
            </a:pPr>
            <a:r>
              <a:rPr b="1" lang="en-US"/>
              <a:t>	(iii) a number between 3 and 5 ?</a:t>
            </a:r>
            <a:endParaRPr/>
          </a:p>
          <a:p>
            <a:pPr indent="-228600" lvl="0" marL="228600" rtl="0" algn="l">
              <a:lnSpc>
                <a:spcPct val="90000"/>
              </a:lnSpc>
              <a:spcBef>
                <a:spcPts val="1000"/>
              </a:spcBef>
              <a:spcAft>
                <a:spcPts val="0"/>
              </a:spcAft>
              <a:buSzPts val="2000"/>
              <a:buNone/>
            </a:pPr>
            <a:r>
              <a:rPr b="1" lang="en-US"/>
              <a:t>	(iv) a number divisible by 3 ?</a:t>
            </a:r>
            <a:endParaRPr/>
          </a:p>
          <a:p>
            <a:pPr indent="-228600" lvl="0" marL="228600" rtl="0" algn="l">
              <a:lnSpc>
                <a:spcPct val="90000"/>
              </a:lnSpc>
              <a:spcBef>
                <a:spcPts val="1000"/>
              </a:spcBef>
              <a:spcAft>
                <a:spcPts val="0"/>
              </a:spcAft>
              <a:buSzPts val="20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5" name="Shape 225"/>
        <p:cNvGrpSpPr/>
        <p:nvPr/>
      </p:nvGrpSpPr>
      <p:grpSpPr>
        <a:xfrm>
          <a:off x="0" y="0"/>
          <a:ext cx="0" cy="0"/>
          <a:chOff x="0" y="0"/>
          <a:chExt cx="0" cy="0"/>
        </a:xfrm>
      </p:grpSpPr>
      <p:sp>
        <p:nvSpPr>
          <p:cNvPr id="226" name="Google Shape;226;p6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Black"/>
                <a:ea typeface="Arial Black"/>
                <a:cs typeface="Arial Black"/>
                <a:sym typeface="Arial Black"/>
              </a:rPr>
              <a:t>Q 9.</a:t>
            </a:r>
            <a:r>
              <a:rPr b="1" lang="en-US"/>
              <a:t> If a die is thrown once, then what is the probability of getting </a:t>
            </a:r>
            <a:endParaRPr/>
          </a:p>
          <a:p>
            <a:pPr indent="-228600" lvl="0" marL="228600" rtl="0" algn="l">
              <a:lnSpc>
                <a:spcPct val="90000"/>
              </a:lnSpc>
              <a:spcBef>
                <a:spcPts val="1000"/>
              </a:spcBef>
              <a:spcAft>
                <a:spcPts val="0"/>
              </a:spcAft>
              <a:buSzPts val="2000"/>
              <a:buNone/>
            </a:pPr>
            <a:r>
              <a:rPr b="1" lang="en-US"/>
              <a:t>	(i) an even number – </a:t>
            </a:r>
            <a:r>
              <a:rPr b="1" lang="en-US">
                <a:solidFill>
                  <a:srgbClr val="FF0000"/>
                </a:solidFill>
              </a:rPr>
              <a:t>1/2</a:t>
            </a:r>
            <a:endParaRPr/>
          </a:p>
          <a:p>
            <a:pPr indent="-228600" lvl="0" marL="228600" rtl="0" algn="l">
              <a:lnSpc>
                <a:spcPct val="90000"/>
              </a:lnSpc>
              <a:spcBef>
                <a:spcPts val="1000"/>
              </a:spcBef>
              <a:spcAft>
                <a:spcPts val="0"/>
              </a:spcAft>
              <a:buSzPts val="2000"/>
              <a:buNone/>
            </a:pPr>
            <a:r>
              <a:rPr b="1" lang="en-US"/>
              <a:t>	(ii) a prime number less than 5 – </a:t>
            </a:r>
            <a:r>
              <a:rPr b="1" lang="en-US">
                <a:solidFill>
                  <a:srgbClr val="FF0000"/>
                </a:solidFill>
              </a:rPr>
              <a:t>1/3</a:t>
            </a:r>
            <a:endParaRPr/>
          </a:p>
          <a:p>
            <a:pPr indent="-228600" lvl="0" marL="228600" rtl="0" algn="l">
              <a:lnSpc>
                <a:spcPct val="90000"/>
              </a:lnSpc>
              <a:spcBef>
                <a:spcPts val="1000"/>
              </a:spcBef>
              <a:spcAft>
                <a:spcPts val="0"/>
              </a:spcAft>
              <a:buSzPts val="2000"/>
              <a:buNone/>
            </a:pPr>
            <a:r>
              <a:rPr b="1" lang="en-US"/>
              <a:t>	(iii) a number between 3 and 5 – </a:t>
            </a:r>
            <a:r>
              <a:rPr b="1" lang="en-US">
                <a:solidFill>
                  <a:srgbClr val="FF0000"/>
                </a:solidFill>
              </a:rPr>
              <a:t>1/6</a:t>
            </a:r>
            <a:endParaRPr/>
          </a:p>
          <a:p>
            <a:pPr indent="-228600" lvl="0" marL="228600" rtl="0" algn="l">
              <a:lnSpc>
                <a:spcPct val="90000"/>
              </a:lnSpc>
              <a:spcBef>
                <a:spcPts val="1000"/>
              </a:spcBef>
              <a:spcAft>
                <a:spcPts val="0"/>
              </a:spcAft>
              <a:buSzPts val="2000"/>
              <a:buNone/>
            </a:pPr>
            <a:r>
              <a:rPr b="1" lang="en-US"/>
              <a:t>	(iv) a number divisible by 3 – </a:t>
            </a:r>
            <a:r>
              <a:rPr b="1" lang="en-US">
                <a:solidFill>
                  <a:srgbClr val="FF0000"/>
                </a:solidFill>
              </a:rPr>
              <a:t>1/3</a:t>
            </a:r>
            <a:endParaRPr/>
          </a:p>
          <a:p>
            <a:pPr indent="-228600" lvl="0" marL="228600" rtl="0" algn="l">
              <a:lnSpc>
                <a:spcPct val="90000"/>
              </a:lnSpc>
              <a:spcBef>
                <a:spcPts val="1000"/>
              </a:spcBef>
              <a:spcAft>
                <a:spcPts val="0"/>
              </a:spcAft>
              <a:buSzPts val="20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1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sz="2000">
                <a:latin typeface="Arial Black"/>
                <a:ea typeface="Arial Black"/>
                <a:cs typeface="Arial Black"/>
                <a:sym typeface="Arial Black"/>
              </a:rPr>
              <a:t>Q 10</a:t>
            </a:r>
            <a:r>
              <a:rPr b="1" lang="en-US" sz="2000"/>
              <a:t>.</a:t>
            </a:r>
            <a:r>
              <a:rPr b="1" lang="en-US"/>
              <a:t> Two coin are thrown once. What is the number of possible outcomes ?</a:t>
            </a:r>
            <a:endParaRPr b="1" sz="2000"/>
          </a:p>
          <a:p>
            <a:pPr indent="0" lvl="0" marL="76200" rtl="0" algn="l">
              <a:lnSpc>
                <a:spcPct val="90000"/>
              </a:lnSpc>
              <a:spcBef>
                <a:spcPts val="1000"/>
              </a:spcBef>
              <a:spcAft>
                <a:spcPts val="0"/>
              </a:spcAft>
              <a:buSzPts val="2400"/>
              <a:buNone/>
            </a:pPr>
            <a:r>
              <a:rPr b="1" lang="en-US"/>
              <a:t> </a:t>
            </a:r>
            <a:endParaRPr b="1" sz="2000"/>
          </a:p>
          <a:p>
            <a:pPr indent="0" lvl="0" marL="0" rtl="0" algn="l">
              <a:lnSpc>
                <a:spcPct val="90000"/>
              </a:lnSpc>
              <a:spcBef>
                <a:spcPts val="1000"/>
              </a:spcBef>
              <a:spcAft>
                <a:spcPts val="0"/>
              </a:spcAft>
              <a:buSzPts val="2400"/>
              <a:buNone/>
            </a:pPr>
            <a:r>
              <a:rPr b="1" lang="en-US" sz="2000"/>
              <a:t>A.  1</a:t>
            </a:r>
            <a:endParaRPr/>
          </a:p>
          <a:p>
            <a:pPr indent="0" lvl="0" marL="0" rtl="0" algn="l">
              <a:lnSpc>
                <a:spcPct val="90000"/>
              </a:lnSpc>
              <a:spcBef>
                <a:spcPts val="1000"/>
              </a:spcBef>
              <a:spcAft>
                <a:spcPts val="0"/>
              </a:spcAft>
              <a:buSzPts val="2400"/>
              <a:buNone/>
            </a:pPr>
            <a:r>
              <a:rPr b="1" lang="en-US" sz="2000"/>
              <a:t>B.  2</a:t>
            </a:r>
            <a:endParaRPr/>
          </a:p>
          <a:p>
            <a:pPr indent="0" lvl="0" marL="0" rtl="0" algn="l">
              <a:lnSpc>
                <a:spcPct val="90000"/>
              </a:lnSpc>
              <a:spcBef>
                <a:spcPts val="1000"/>
              </a:spcBef>
              <a:spcAft>
                <a:spcPts val="0"/>
              </a:spcAft>
              <a:buSzPts val="2400"/>
              <a:buNone/>
            </a:pPr>
            <a:r>
              <a:rPr b="1" lang="en-US" sz="2000"/>
              <a:t>C.  3</a:t>
            </a:r>
            <a:endParaRPr/>
          </a:p>
          <a:p>
            <a:pPr indent="0" lvl="0" marL="0" rtl="0" algn="l">
              <a:lnSpc>
                <a:spcPct val="90000"/>
              </a:lnSpc>
              <a:spcBef>
                <a:spcPts val="1000"/>
              </a:spcBef>
              <a:spcAft>
                <a:spcPts val="0"/>
              </a:spcAft>
              <a:buSzPts val="2400"/>
              <a:buNone/>
            </a:pPr>
            <a:r>
              <a:rPr b="1" lang="en-US" sz="2000">
                <a:solidFill>
                  <a:schemeClr val="dk1"/>
                </a:solidFill>
              </a:rPr>
              <a:t>D.  4</a:t>
            </a:r>
            <a:endParaRPr/>
          </a:p>
          <a:p>
            <a:pPr indent="0" lvl="0" marL="76200" rtl="0" algn="l">
              <a:lnSpc>
                <a:spcPct val="90000"/>
              </a:lnSpc>
              <a:spcBef>
                <a:spcPts val="1000"/>
              </a:spcBef>
              <a:spcAft>
                <a:spcPts val="0"/>
              </a:spcAft>
              <a:buSzPts val="2400"/>
              <a:buNone/>
            </a:pPr>
            <a:br>
              <a:rPr b="1" lang="en-US" sz="2000"/>
            </a:br>
            <a:r>
              <a:rPr b="1" lang="en-US" sz="2000"/>
              <a:t> 	</a:t>
            </a:r>
            <a:endParaRPr b="1"/>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6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sz="2000">
                <a:latin typeface="Arial Black"/>
                <a:ea typeface="Arial Black"/>
                <a:cs typeface="Arial Black"/>
                <a:sym typeface="Arial Black"/>
              </a:rPr>
              <a:t>Q 10</a:t>
            </a:r>
            <a:r>
              <a:rPr b="1" lang="en-US" sz="2000"/>
              <a:t>.</a:t>
            </a:r>
            <a:r>
              <a:rPr b="1" lang="en-US"/>
              <a:t> Two coin are thrown once. What is the number of possible outcomes ?</a:t>
            </a:r>
            <a:endParaRPr b="1" sz="2000"/>
          </a:p>
          <a:p>
            <a:pPr indent="0" lvl="0" marL="76200" rtl="0" algn="l">
              <a:lnSpc>
                <a:spcPct val="90000"/>
              </a:lnSpc>
              <a:spcBef>
                <a:spcPts val="1000"/>
              </a:spcBef>
              <a:spcAft>
                <a:spcPts val="0"/>
              </a:spcAft>
              <a:buSzPts val="2400"/>
              <a:buNone/>
            </a:pPr>
            <a:r>
              <a:rPr b="1" lang="en-US"/>
              <a:t> </a:t>
            </a:r>
            <a:endParaRPr b="1" sz="2000"/>
          </a:p>
          <a:p>
            <a:pPr indent="0" lvl="0" marL="0" rtl="0" algn="l">
              <a:lnSpc>
                <a:spcPct val="90000"/>
              </a:lnSpc>
              <a:spcBef>
                <a:spcPts val="1000"/>
              </a:spcBef>
              <a:spcAft>
                <a:spcPts val="0"/>
              </a:spcAft>
              <a:buSzPts val="2400"/>
              <a:buNone/>
            </a:pPr>
            <a:r>
              <a:rPr b="1" lang="en-US" sz="2000"/>
              <a:t>A.  1</a:t>
            </a:r>
            <a:endParaRPr/>
          </a:p>
          <a:p>
            <a:pPr indent="0" lvl="0" marL="0" rtl="0" algn="l">
              <a:lnSpc>
                <a:spcPct val="90000"/>
              </a:lnSpc>
              <a:spcBef>
                <a:spcPts val="1000"/>
              </a:spcBef>
              <a:spcAft>
                <a:spcPts val="0"/>
              </a:spcAft>
              <a:buSzPts val="2400"/>
              <a:buNone/>
            </a:pPr>
            <a:r>
              <a:rPr b="1" lang="en-US" sz="2000"/>
              <a:t>B.  2</a:t>
            </a:r>
            <a:endParaRPr/>
          </a:p>
          <a:p>
            <a:pPr indent="0" lvl="0" marL="0" rtl="0" algn="l">
              <a:lnSpc>
                <a:spcPct val="90000"/>
              </a:lnSpc>
              <a:spcBef>
                <a:spcPts val="1000"/>
              </a:spcBef>
              <a:spcAft>
                <a:spcPts val="0"/>
              </a:spcAft>
              <a:buSzPts val="2400"/>
              <a:buNone/>
            </a:pPr>
            <a:r>
              <a:rPr b="1" lang="en-US" sz="2000"/>
              <a:t>C.  3</a:t>
            </a:r>
            <a:endParaRPr/>
          </a:p>
          <a:p>
            <a:pPr indent="0" lvl="0" marL="0" rtl="0" algn="l">
              <a:lnSpc>
                <a:spcPct val="90000"/>
              </a:lnSpc>
              <a:spcBef>
                <a:spcPts val="1000"/>
              </a:spcBef>
              <a:spcAft>
                <a:spcPts val="0"/>
              </a:spcAft>
              <a:buSzPts val="2400"/>
              <a:buNone/>
            </a:pPr>
            <a:r>
              <a:rPr b="1" lang="en-US" sz="2000">
                <a:solidFill>
                  <a:srgbClr val="FF0000"/>
                </a:solidFill>
              </a:rPr>
              <a:t>D.  4</a:t>
            </a:r>
            <a:endParaRPr/>
          </a:p>
          <a:p>
            <a:pPr indent="0" lvl="0" marL="76200" rtl="0" algn="l">
              <a:lnSpc>
                <a:spcPct val="90000"/>
              </a:lnSpc>
              <a:spcBef>
                <a:spcPts val="1000"/>
              </a:spcBef>
              <a:spcAft>
                <a:spcPts val="0"/>
              </a:spcAft>
              <a:buSzPts val="2400"/>
              <a:buNone/>
            </a:pPr>
            <a:br>
              <a:rPr lang="en-US" sz="2000"/>
            </a:b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1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11</a:t>
            </a:r>
            <a:r>
              <a:rPr b="1" lang="en-US"/>
              <a:t>.</a:t>
            </a:r>
            <a:r>
              <a:rPr lang="en-US"/>
              <a:t>  </a:t>
            </a:r>
            <a:r>
              <a:rPr b="1" lang="en-US"/>
              <a:t>A card is drawn from a pack of 52 cards. What is the probability of getting an ace ?</a:t>
            </a:r>
            <a:endParaRPr/>
          </a:p>
          <a:p>
            <a:pPr indent="0" lvl="0" marL="0" rtl="0" algn="l">
              <a:lnSpc>
                <a:spcPct val="90000"/>
              </a:lnSpc>
              <a:spcBef>
                <a:spcPts val="1000"/>
              </a:spcBef>
              <a:spcAft>
                <a:spcPts val="0"/>
              </a:spcAft>
              <a:buSzPts val="2400"/>
              <a:buNone/>
            </a:pPr>
            <a:br>
              <a:rPr lang="en-US"/>
            </a:br>
            <a:r>
              <a:rPr b="1" lang="en-US"/>
              <a:t>A.  1/2</a:t>
            </a:r>
            <a:endParaRPr/>
          </a:p>
          <a:p>
            <a:pPr indent="0" lvl="0" marL="0" rtl="0" algn="l">
              <a:lnSpc>
                <a:spcPct val="90000"/>
              </a:lnSpc>
              <a:spcBef>
                <a:spcPts val="1000"/>
              </a:spcBef>
              <a:spcAft>
                <a:spcPts val="0"/>
              </a:spcAft>
              <a:buSzPts val="2400"/>
              <a:buNone/>
            </a:pPr>
            <a:r>
              <a:rPr b="1" lang="en-US"/>
              <a:t>B.  1/13</a:t>
            </a:r>
            <a:endParaRPr/>
          </a:p>
          <a:p>
            <a:pPr indent="0" lvl="0" marL="0" rtl="0" algn="l">
              <a:lnSpc>
                <a:spcPct val="90000"/>
              </a:lnSpc>
              <a:spcBef>
                <a:spcPts val="1000"/>
              </a:spcBef>
              <a:spcAft>
                <a:spcPts val="0"/>
              </a:spcAft>
              <a:buSzPts val="2400"/>
              <a:buNone/>
            </a:pPr>
            <a:r>
              <a:rPr b="1" lang="en-US"/>
              <a:t>C.  1/7</a:t>
            </a:r>
            <a:endParaRPr/>
          </a:p>
          <a:p>
            <a:pPr indent="0" lvl="0" marL="0" rtl="0" algn="l">
              <a:lnSpc>
                <a:spcPct val="90000"/>
              </a:lnSpc>
              <a:spcBef>
                <a:spcPts val="1000"/>
              </a:spcBef>
              <a:spcAft>
                <a:spcPts val="0"/>
              </a:spcAft>
              <a:buSzPts val="2400"/>
              <a:buNone/>
            </a:pPr>
            <a:r>
              <a:rPr b="1" lang="en-US">
                <a:solidFill>
                  <a:schemeClr val="dk1"/>
                </a:solidFill>
              </a:rPr>
              <a:t>D.  1/4</a:t>
            </a:r>
            <a:endParaRPr/>
          </a:p>
          <a:p>
            <a:pPr indent="0" lvl="0" marL="76200" rtl="0" algn="l">
              <a:lnSpc>
                <a:spcPct val="90000"/>
              </a:lnSpc>
              <a:spcBef>
                <a:spcPts val="1000"/>
              </a:spcBef>
              <a:spcAft>
                <a:spcPts val="0"/>
              </a:spcAft>
              <a:buSzPts val="2400"/>
              <a:buNone/>
            </a:pPr>
            <a:r>
              <a:rPr b="1" lang="en-US"/>
              <a:t>	</a:t>
            </a:r>
            <a:r>
              <a:rPr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6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11</a:t>
            </a:r>
            <a:r>
              <a:rPr b="1" lang="en-US"/>
              <a:t>.</a:t>
            </a:r>
            <a:r>
              <a:rPr lang="en-US"/>
              <a:t>  </a:t>
            </a:r>
            <a:r>
              <a:rPr b="1" lang="en-US"/>
              <a:t>A card is drawn from a pack of 52 cards. What is the probability of getting an ace ?</a:t>
            </a:r>
            <a:endParaRPr/>
          </a:p>
          <a:p>
            <a:pPr indent="0" lvl="0" marL="0" rtl="0" algn="l">
              <a:lnSpc>
                <a:spcPct val="90000"/>
              </a:lnSpc>
              <a:spcBef>
                <a:spcPts val="1000"/>
              </a:spcBef>
              <a:spcAft>
                <a:spcPts val="0"/>
              </a:spcAft>
              <a:buSzPts val="2400"/>
              <a:buNone/>
            </a:pPr>
            <a:br>
              <a:rPr lang="en-US"/>
            </a:br>
            <a:r>
              <a:rPr b="1" lang="en-US"/>
              <a:t>A.  1/2</a:t>
            </a:r>
            <a:endParaRPr/>
          </a:p>
          <a:p>
            <a:pPr indent="0" lvl="0" marL="0" rtl="0" algn="l">
              <a:lnSpc>
                <a:spcPct val="90000"/>
              </a:lnSpc>
              <a:spcBef>
                <a:spcPts val="1000"/>
              </a:spcBef>
              <a:spcAft>
                <a:spcPts val="0"/>
              </a:spcAft>
              <a:buSzPts val="2400"/>
              <a:buNone/>
            </a:pPr>
            <a:r>
              <a:rPr b="1" lang="en-US">
                <a:solidFill>
                  <a:srgbClr val="FF0000"/>
                </a:solidFill>
              </a:rPr>
              <a:t>B.  1/13</a:t>
            </a:r>
            <a:endParaRPr/>
          </a:p>
          <a:p>
            <a:pPr indent="0" lvl="0" marL="0" rtl="0" algn="l">
              <a:lnSpc>
                <a:spcPct val="90000"/>
              </a:lnSpc>
              <a:spcBef>
                <a:spcPts val="1000"/>
              </a:spcBef>
              <a:spcAft>
                <a:spcPts val="0"/>
              </a:spcAft>
              <a:buSzPts val="2400"/>
              <a:buNone/>
            </a:pPr>
            <a:r>
              <a:rPr b="1" lang="en-US"/>
              <a:t>C.  1/7</a:t>
            </a:r>
            <a:endParaRPr/>
          </a:p>
          <a:p>
            <a:pPr indent="0" lvl="0" marL="0" rtl="0" algn="l">
              <a:lnSpc>
                <a:spcPct val="90000"/>
              </a:lnSpc>
              <a:spcBef>
                <a:spcPts val="1000"/>
              </a:spcBef>
              <a:spcAft>
                <a:spcPts val="0"/>
              </a:spcAft>
              <a:buSzPts val="2400"/>
              <a:buNone/>
            </a:pPr>
            <a:r>
              <a:rPr b="1" lang="en-US">
                <a:solidFill>
                  <a:schemeClr val="dk1"/>
                </a:solidFill>
              </a:rPr>
              <a:t>D.  1/4</a:t>
            </a:r>
            <a:endParaRPr/>
          </a:p>
          <a:p>
            <a:pPr indent="0" lvl="0" marL="76200" rtl="0" algn="l">
              <a:lnSpc>
                <a:spcPct val="90000"/>
              </a:lnSpc>
              <a:spcBef>
                <a:spcPts val="1000"/>
              </a:spcBef>
              <a:spcAft>
                <a:spcPts val="0"/>
              </a:spcAft>
              <a:buSzPts val="2400"/>
              <a:buNone/>
            </a:pPr>
            <a:r>
              <a:rPr b="1" lang="en-US"/>
              <a:t>	</a:t>
            </a:r>
            <a:r>
              <a:rPr lang="en-US"/>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65"/>
          <p:cNvSpPr txBox="1"/>
          <p:nvPr>
            <p:ph idx="1" type="body"/>
          </p:nvPr>
        </p:nvSpPr>
        <p:spPr>
          <a:xfrm>
            <a:off x="0" y="768351"/>
            <a:ext cx="12192000" cy="5998210"/>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Q12. In a simultaneous throw of a pair of dice, find the probability of getting</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 8 as the sum </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(ii)  A doublet</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(iii) A doublet of prime numbers</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(iv) A doublet of odd numbers</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 A sum greater than 9</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 An even number on first</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(vii) An even number on one and a multiple of  3 on the other</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(viii) Neither 9 nor 11 as the sum of the numbers on the faces</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(ix) A sum less than 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(x)  A sum less than 7</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(xi) A sum more than 7</a:t>
            </a:r>
            <a:endParaRPr/>
          </a:p>
          <a:p>
            <a:pPr indent="-228600" lvl="0" marL="457200" rtl="0" algn="l">
              <a:lnSpc>
                <a:spcPct val="90000"/>
              </a:lnSpc>
              <a:spcBef>
                <a:spcPts val="1000"/>
              </a:spcBef>
              <a:spcAft>
                <a:spcPts val="0"/>
              </a:spcAft>
              <a:buClr>
                <a:srgbClr val="888888"/>
              </a:buClr>
              <a:buSzPts val="2400"/>
              <a:buNone/>
            </a:pPr>
            <a:br>
              <a:rPr lang="en-US"/>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66"/>
          <p:cNvSpPr txBox="1"/>
          <p:nvPr>
            <p:ph idx="1" type="body"/>
          </p:nvPr>
        </p:nvSpPr>
        <p:spPr>
          <a:xfrm>
            <a:off x="0" y="768351"/>
            <a:ext cx="12192000" cy="5998210"/>
          </a:xfrm>
          <a:prstGeom prst="rect">
            <a:avLst/>
          </a:prstGeom>
          <a:noFill/>
          <a:ln>
            <a:noFill/>
          </a:ln>
        </p:spPr>
        <p:txBody>
          <a:bodyPr anchorCtr="0" anchor="t" bIns="45700" lIns="91425" spcFirstLastPara="1" rIns="91425" wrap="square" tIns="45700">
            <a:normAutofit lnSpcReduction="10000"/>
          </a:bodyPr>
          <a:lstStyle/>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Q12. In a simultaneous throw of a pair of dice, find the probability of getting</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 8 as the sum – </a:t>
            </a:r>
            <a:r>
              <a:rPr b="1" lang="en-US">
                <a:solidFill>
                  <a:srgbClr val="FF0000"/>
                </a:solidFill>
                <a:latin typeface="Arial"/>
                <a:ea typeface="Arial"/>
                <a:cs typeface="Arial"/>
                <a:sym typeface="Arial"/>
              </a:rPr>
              <a:t>5/36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(ii)  A doublet- </a:t>
            </a:r>
            <a:r>
              <a:rPr b="1" lang="en-US">
                <a:solidFill>
                  <a:srgbClr val="FF0000"/>
                </a:solidFill>
                <a:latin typeface="Arial"/>
                <a:ea typeface="Arial"/>
                <a:cs typeface="Arial"/>
                <a:sym typeface="Arial"/>
              </a:rPr>
              <a:t>1/6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(iii) A doublet of prime numbers – </a:t>
            </a:r>
            <a:r>
              <a:rPr b="1" lang="en-US">
                <a:solidFill>
                  <a:srgbClr val="FF0000"/>
                </a:solidFill>
                <a:latin typeface="Arial"/>
                <a:ea typeface="Arial"/>
                <a:cs typeface="Arial"/>
                <a:sym typeface="Arial"/>
              </a:rPr>
              <a:t>1/12</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(iv) A doublet of odd numbers – </a:t>
            </a:r>
            <a:r>
              <a:rPr b="1" lang="en-US">
                <a:solidFill>
                  <a:srgbClr val="FF0000"/>
                </a:solidFill>
                <a:latin typeface="Arial"/>
                <a:ea typeface="Arial"/>
                <a:cs typeface="Arial"/>
                <a:sym typeface="Arial"/>
              </a:rPr>
              <a:t>1/12</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 A sum greater than 9 – </a:t>
            </a:r>
            <a:r>
              <a:rPr b="1" lang="en-US">
                <a:solidFill>
                  <a:srgbClr val="FF0000"/>
                </a:solidFill>
                <a:latin typeface="Arial"/>
                <a:ea typeface="Arial"/>
                <a:cs typeface="Arial"/>
                <a:sym typeface="Arial"/>
              </a:rPr>
              <a:t>1/6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 An even number on first – </a:t>
            </a:r>
            <a:r>
              <a:rPr b="1" lang="en-US">
                <a:solidFill>
                  <a:srgbClr val="FF0000"/>
                </a:solidFill>
                <a:latin typeface="Arial"/>
                <a:ea typeface="Arial"/>
                <a:cs typeface="Arial"/>
                <a:sym typeface="Arial"/>
              </a:rPr>
              <a:t>1/2</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(vii) An even number on one and a multiple of  3 on the other – </a:t>
            </a:r>
            <a:r>
              <a:rPr b="1" lang="en-US">
                <a:solidFill>
                  <a:srgbClr val="FF0000"/>
                </a:solidFill>
                <a:latin typeface="Arial"/>
                <a:ea typeface="Arial"/>
                <a:cs typeface="Arial"/>
                <a:sym typeface="Arial"/>
              </a:rPr>
              <a:t>1/6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(viii) Neither 9 nor 11 as the sum of the numbers on the faces – </a:t>
            </a:r>
            <a:r>
              <a:rPr b="1" lang="en-US">
                <a:solidFill>
                  <a:srgbClr val="FF0000"/>
                </a:solidFill>
                <a:latin typeface="Arial"/>
                <a:ea typeface="Arial"/>
                <a:cs typeface="Arial"/>
                <a:sym typeface="Arial"/>
              </a:rPr>
              <a:t>5/6</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(ix) A sum less than 6- </a:t>
            </a:r>
            <a:r>
              <a:rPr b="1" lang="en-US">
                <a:solidFill>
                  <a:srgbClr val="FF0000"/>
                </a:solidFill>
                <a:latin typeface="Arial"/>
                <a:ea typeface="Arial"/>
                <a:cs typeface="Arial"/>
                <a:sym typeface="Arial"/>
              </a:rPr>
              <a:t>5/18</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(x)  A sum less than 7 – </a:t>
            </a:r>
            <a:r>
              <a:rPr b="1" lang="en-US">
                <a:solidFill>
                  <a:srgbClr val="FF0000"/>
                </a:solidFill>
                <a:latin typeface="Arial"/>
                <a:ea typeface="Arial"/>
                <a:cs typeface="Arial"/>
                <a:sym typeface="Arial"/>
              </a:rPr>
              <a:t>5/12</a:t>
            </a:r>
            <a:endParaRPr/>
          </a:p>
          <a:p>
            <a:pPr indent="-228600" lvl="0" marL="457200" rtl="0" algn="l">
              <a:lnSpc>
                <a:spcPct val="90000"/>
              </a:lnSpc>
              <a:spcBef>
                <a:spcPts val="1000"/>
              </a:spcBef>
              <a:spcAft>
                <a:spcPts val="0"/>
              </a:spcAft>
              <a:buClr>
                <a:srgbClr val="888888"/>
              </a:buClr>
              <a:buSzPts val="2400"/>
              <a:buNone/>
            </a:pPr>
            <a:r>
              <a:rPr b="1" lang="en-US">
                <a:solidFill>
                  <a:schemeClr val="dk1"/>
                </a:solidFill>
                <a:latin typeface="Arial"/>
                <a:ea typeface="Arial"/>
                <a:cs typeface="Arial"/>
                <a:sym typeface="Arial"/>
              </a:rPr>
              <a:t>(xi) A sum more than 7 – </a:t>
            </a:r>
            <a:r>
              <a:rPr b="1" lang="en-US">
                <a:solidFill>
                  <a:srgbClr val="FF0000"/>
                </a:solidFill>
                <a:latin typeface="Arial"/>
                <a:ea typeface="Arial"/>
                <a:cs typeface="Arial"/>
                <a:sym typeface="Arial"/>
              </a:rPr>
              <a:t>5/12</a:t>
            </a:r>
            <a:endParaRPr/>
          </a:p>
          <a:p>
            <a:pPr indent="-228600" lvl="0" marL="457200" rtl="0" algn="l">
              <a:lnSpc>
                <a:spcPct val="90000"/>
              </a:lnSpc>
              <a:spcBef>
                <a:spcPts val="1000"/>
              </a:spcBef>
              <a:spcAft>
                <a:spcPts val="0"/>
              </a:spcAft>
              <a:buClr>
                <a:srgbClr val="888888"/>
              </a:buClr>
              <a:buSzPts val="2400"/>
              <a:buNone/>
            </a:pPr>
            <a:br>
              <a:rPr lang="en-US"/>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1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13</a:t>
            </a:r>
            <a:r>
              <a:rPr b="1" lang="en-US"/>
              <a:t>.</a:t>
            </a:r>
            <a:r>
              <a:rPr b="1" lang="en-US" sz="1800"/>
              <a:t> </a:t>
            </a:r>
            <a:r>
              <a:rPr lang="en-US"/>
              <a:t> </a:t>
            </a:r>
            <a:r>
              <a:rPr b="1" lang="en-US"/>
              <a:t>When a card is drawn from a pack of 52 cards. Find the probability that it may be either a king or a queen.</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solidFill>
                  <a:schemeClr val="dk1"/>
                </a:solidFill>
              </a:rPr>
              <a:t>B.  2/13</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1/13</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3"/>
          <p:cNvSpPr txBox="1"/>
          <p:nvPr>
            <p:ph idx="1" type="body"/>
          </p:nvPr>
        </p:nvSpPr>
        <p:spPr>
          <a:xfrm>
            <a:off x="0" y="717453"/>
            <a:ext cx="12192000" cy="569911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C0C0C"/>
              </a:buClr>
              <a:buSzPts val="2400"/>
              <a:buNone/>
            </a:pPr>
            <a:r>
              <a:rPr lang="en-US" sz="3600">
                <a:solidFill>
                  <a:schemeClr val="dk1"/>
                </a:solidFill>
                <a:latin typeface="Arial Black"/>
                <a:ea typeface="Arial Black"/>
                <a:cs typeface="Arial Black"/>
                <a:sym typeface="Arial Black"/>
              </a:rPr>
              <a:t>SAMPLE SPACE AND SAMPLE POINTS</a:t>
            </a:r>
            <a:endParaRPr sz="3600">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1 COIN</a:t>
            </a:r>
            <a:endParaRPr/>
          </a:p>
        </p:txBody>
      </p:sp>
      <p:sp>
        <p:nvSpPr>
          <p:cNvPr id="113" name="Google Shape;113;p3"/>
          <p:cNvSpPr/>
          <p:nvPr/>
        </p:nvSpPr>
        <p:spPr>
          <a:xfrm>
            <a:off x="254000" y="2236763"/>
            <a:ext cx="1448191" cy="40796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 COIN</a:t>
            </a:r>
            <a:endParaRPr/>
          </a:p>
        </p:txBody>
      </p:sp>
      <p:cxnSp>
        <p:nvCxnSpPr>
          <p:cNvPr id="114" name="Google Shape;114;p3"/>
          <p:cNvCxnSpPr>
            <a:stCxn id="113" idx="3"/>
          </p:cNvCxnSpPr>
          <p:nvPr/>
        </p:nvCxnSpPr>
        <p:spPr>
          <a:xfrm>
            <a:off x="1702191" y="2440745"/>
            <a:ext cx="773700" cy="0"/>
          </a:xfrm>
          <a:prstGeom prst="straightConnector1">
            <a:avLst/>
          </a:prstGeom>
          <a:noFill/>
          <a:ln cap="flat" cmpd="sng" w="9525">
            <a:solidFill>
              <a:srgbClr val="3E6EC2"/>
            </a:solidFill>
            <a:prstDash val="solid"/>
            <a:round/>
            <a:headEnd len="sm" w="sm" type="none"/>
            <a:tailEnd len="med" w="med" type="triangle"/>
          </a:ln>
        </p:spPr>
      </p:cxnSp>
      <p:sp>
        <p:nvSpPr>
          <p:cNvPr id="115" name="Google Shape;115;p3"/>
          <p:cNvSpPr/>
          <p:nvPr/>
        </p:nvSpPr>
        <p:spPr>
          <a:xfrm>
            <a:off x="2686929" y="2169387"/>
            <a:ext cx="4332849" cy="77371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6" name="Google Shape;116;p3"/>
          <p:cNvSpPr/>
          <p:nvPr/>
        </p:nvSpPr>
        <p:spPr>
          <a:xfrm>
            <a:off x="3559126" y="2236763"/>
            <a:ext cx="1237957" cy="506437"/>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Arial Black"/>
                <a:ea typeface="Arial Black"/>
                <a:cs typeface="Arial Black"/>
                <a:sym typeface="Arial Black"/>
              </a:rPr>
              <a:t>H</a:t>
            </a:r>
            <a:endParaRPr/>
          </a:p>
        </p:txBody>
      </p:sp>
      <p:sp>
        <p:nvSpPr>
          <p:cNvPr id="117" name="Google Shape;117;p3"/>
          <p:cNvSpPr/>
          <p:nvPr/>
        </p:nvSpPr>
        <p:spPr>
          <a:xfrm>
            <a:off x="5205046" y="2236763"/>
            <a:ext cx="1055077" cy="506437"/>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Arial Black"/>
                <a:ea typeface="Arial Black"/>
                <a:cs typeface="Arial Black"/>
                <a:sym typeface="Arial Black"/>
              </a:rPr>
              <a:t>T</a:t>
            </a:r>
            <a:endParaRPr/>
          </a:p>
        </p:txBody>
      </p:sp>
      <p:sp>
        <p:nvSpPr>
          <p:cNvPr id="118" name="Google Shape;118;p3"/>
          <p:cNvSpPr/>
          <p:nvPr/>
        </p:nvSpPr>
        <p:spPr>
          <a:xfrm>
            <a:off x="9181514" y="2236763"/>
            <a:ext cx="1308295" cy="773718"/>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Arial Black"/>
                <a:ea typeface="Arial Black"/>
                <a:cs typeface="Arial Black"/>
                <a:sym typeface="Arial Black"/>
              </a:rPr>
              <a:t>S. S</a:t>
            </a:r>
            <a:endParaRPr b="0" i="0" sz="2400" u="none" cap="none" strike="noStrike">
              <a:solidFill>
                <a:schemeClr val="dk1"/>
              </a:solidFill>
              <a:latin typeface="Arial Black"/>
              <a:ea typeface="Arial Black"/>
              <a:cs typeface="Arial Black"/>
              <a:sym typeface="Arial Black"/>
            </a:endParaRPr>
          </a:p>
        </p:txBody>
      </p:sp>
      <p:cxnSp>
        <p:nvCxnSpPr>
          <p:cNvPr id="119" name="Google Shape;119;p3"/>
          <p:cNvCxnSpPr/>
          <p:nvPr/>
        </p:nvCxnSpPr>
        <p:spPr>
          <a:xfrm rot="10800000">
            <a:off x="7019778" y="2623622"/>
            <a:ext cx="2161736" cy="0"/>
          </a:xfrm>
          <a:prstGeom prst="straightConnector1">
            <a:avLst/>
          </a:prstGeom>
          <a:noFill/>
          <a:ln cap="flat" cmpd="sng" w="9525">
            <a:solidFill>
              <a:srgbClr val="3E6EC2"/>
            </a:solidFill>
            <a:prstDash val="solid"/>
            <a:round/>
            <a:headEnd len="sm" w="sm" type="none"/>
            <a:tailEnd len="med" w="med" type="triangle"/>
          </a:ln>
        </p:spPr>
      </p:cxnSp>
      <p:sp>
        <p:nvSpPr>
          <p:cNvPr id="120" name="Google Shape;120;p3"/>
          <p:cNvSpPr/>
          <p:nvPr/>
        </p:nvSpPr>
        <p:spPr>
          <a:xfrm>
            <a:off x="4079630" y="3378850"/>
            <a:ext cx="1547446" cy="889782"/>
          </a:xfrm>
          <a:prstGeom prst="ellipse">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400" u="none" cap="none" strike="noStrike">
                <a:solidFill>
                  <a:schemeClr val="dk1"/>
                </a:solidFill>
                <a:latin typeface="Arial Black"/>
                <a:ea typeface="Arial Black"/>
                <a:cs typeface="Arial Black"/>
                <a:sym typeface="Arial Black"/>
              </a:rPr>
              <a:t>S .P</a:t>
            </a:r>
            <a:endParaRPr/>
          </a:p>
        </p:txBody>
      </p:sp>
      <p:cxnSp>
        <p:nvCxnSpPr>
          <p:cNvPr id="121" name="Google Shape;121;p3"/>
          <p:cNvCxnSpPr>
            <a:endCxn id="120" idx="0"/>
          </p:cNvCxnSpPr>
          <p:nvPr/>
        </p:nvCxnSpPr>
        <p:spPr>
          <a:xfrm>
            <a:off x="4361053" y="2943250"/>
            <a:ext cx="492300" cy="435600"/>
          </a:xfrm>
          <a:prstGeom prst="straightConnector1">
            <a:avLst/>
          </a:prstGeom>
          <a:noFill/>
          <a:ln cap="flat" cmpd="sng" w="9525">
            <a:solidFill>
              <a:srgbClr val="3E6EC2"/>
            </a:solidFill>
            <a:prstDash val="solid"/>
            <a:round/>
            <a:headEnd len="sm" w="sm" type="none"/>
            <a:tailEnd len="med" w="med" type="triangle"/>
          </a:ln>
        </p:spPr>
      </p:cxnSp>
      <p:cxnSp>
        <p:nvCxnSpPr>
          <p:cNvPr id="122" name="Google Shape;122;p3"/>
          <p:cNvCxnSpPr/>
          <p:nvPr/>
        </p:nvCxnSpPr>
        <p:spPr>
          <a:xfrm flipH="1">
            <a:off x="4951828" y="2943105"/>
            <a:ext cx="450166" cy="435745"/>
          </a:xfrm>
          <a:prstGeom prst="straightConnector1">
            <a:avLst/>
          </a:prstGeom>
          <a:noFill/>
          <a:ln cap="flat" cmpd="sng" w="9525">
            <a:solidFill>
              <a:srgbClr val="3E6EC2"/>
            </a:solidFill>
            <a:prstDash val="solid"/>
            <a:round/>
            <a:headEnd len="sm" w="sm" type="none"/>
            <a:tailEnd len="med" w="med" type="triangle"/>
          </a:ln>
        </p:spPr>
      </p:cxnSp>
      <p:sp>
        <p:nvSpPr>
          <p:cNvPr id="123" name="Google Shape;123;p3"/>
          <p:cNvSpPr/>
          <p:nvPr/>
        </p:nvSpPr>
        <p:spPr>
          <a:xfrm>
            <a:off x="759655" y="4670474"/>
            <a:ext cx="942536" cy="40796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2 COINS</a:t>
            </a:r>
            <a:endParaRPr/>
          </a:p>
        </p:txBody>
      </p:sp>
      <p:sp>
        <p:nvSpPr>
          <p:cNvPr id="124" name="Google Shape;124;p3"/>
          <p:cNvSpPr/>
          <p:nvPr/>
        </p:nvSpPr>
        <p:spPr>
          <a:xfrm>
            <a:off x="759655" y="5430129"/>
            <a:ext cx="942536" cy="520505"/>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1 Dice</a:t>
            </a:r>
            <a:endParaRPr/>
          </a:p>
        </p:txBody>
      </p:sp>
      <p:cxnSp>
        <p:nvCxnSpPr>
          <p:cNvPr id="125" name="Google Shape;125;p3"/>
          <p:cNvCxnSpPr>
            <a:stCxn id="123" idx="3"/>
          </p:cNvCxnSpPr>
          <p:nvPr/>
        </p:nvCxnSpPr>
        <p:spPr>
          <a:xfrm>
            <a:off x="1702191" y="4874456"/>
            <a:ext cx="478200" cy="6900"/>
          </a:xfrm>
          <a:prstGeom prst="straightConnector1">
            <a:avLst/>
          </a:prstGeom>
          <a:noFill/>
          <a:ln cap="flat" cmpd="sng" w="9525">
            <a:solidFill>
              <a:srgbClr val="3E6EC2"/>
            </a:solidFill>
            <a:prstDash val="solid"/>
            <a:round/>
            <a:headEnd len="sm" w="sm" type="none"/>
            <a:tailEnd len="med" w="med" type="triangle"/>
          </a:ln>
        </p:spPr>
      </p:cxnSp>
      <p:cxnSp>
        <p:nvCxnSpPr>
          <p:cNvPr id="126" name="Google Shape;126;p3"/>
          <p:cNvCxnSpPr>
            <a:stCxn id="124" idx="3"/>
          </p:cNvCxnSpPr>
          <p:nvPr/>
        </p:nvCxnSpPr>
        <p:spPr>
          <a:xfrm flipH="1" rot="10800000">
            <a:off x="1702191" y="5683482"/>
            <a:ext cx="478200" cy="6900"/>
          </a:xfrm>
          <a:prstGeom prst="straightConnector1">
            <a:avLst/>
          </a:prstGeom>
          <a:noFill/>
          <a:ln cap="flat" cmpd="sng" w="9525">
            <a:solidFill>
              <a:srgbClr val="3E6EC2"/>
            </a:solidFill>
            <a:prstDash val="solid"/>
            <a:round/>
            <a:headEnd len="sm" w="sm" type="none"/>
            <a:tailEnd len="med" w="med" type="triangle"/>
          </a:ln>
        </p:spPr>
      </p:cxnSp>
      <p:sp>
        <p:nvSpPr>
          <p:cNvPr id="127" name="Google Shape;127;p3"/>
          <p:cNvSpPr/>
          <p:nvPr/>
        </p:nvSpPr>
        <p:spPr>
          <a:xfrm>
            <a:off x="2180492" y="4670474"/>
            <a:ext cx="4332849" cy="140661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chemeClr val="dk1"/>
                </a:solidFill>
                <a:latin typeface="Arial Black"/>
                <a:ea typeface="Arial Black"/>
                <a:cs typeface="Arial Black"/>
                <a:sym typeface="Arial Black"/>
              </a:rPr>
              <a:t>HH   TT   HT   TH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1   2   3     4     5     6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cxnSp>
        <p:nvCxnSpPr>
          <p:cNvPr id="128" name="Google Shape;128;p3"/>
          <p:cNvCxnSpPr>
            <a:stCxn id="127" idx="3"/>
          </p:cNvCxnSpPr>
          <p:nvPr/>
        </p:nvCxnSpPr>
        <p:spPr>
          <a:xfrm>
            <a:off x="6513341" y="5373781"/>
            <a:ext cx="970800" cy="0"/>
          </a:xfrm>
          <a:prstGeom prst="straightConnector1">
            <a:avLst/>
          </a:prstGeom>
          <a:noFill/>
          <a:ln cap="flat" cmpd="sng" w="9525">
            <a:solidFill>
              <a:srgbClr val="3E6EC2"/>
            </a:solidFill>
            <a:prstDash val="solid"/>
            <a:round/>
            <a:headEnd len="sm" w="sm" type="none"/>
            <a:tailEnd len="med" w="med" type="triangle"/>
          </a:ln>
        </p:spPr>
      </p:cxnSp>
      <p:sp>
        <p:nvSpPr>
          <p:cNvPr id="129" name="Google Shape;129;p3"/>
          <p:cNvSpPr/>
          <p:nvPr/>
        </p:nvSpPr>
        <p:spPr>
          <a:xfrm>
            <a:off x="7484012" y="4572009"/>
            <a:ext cx="1308295" cy="1505078"/>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S .S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6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13</a:t>
            </a:r>
            <a:r>
              <a:rPr b="1" lang="en-US"/>
              <a:t>.</a:t>
            </a:r>
            <a:r>
              <a:rPr b="1" lang="en-US" sz="1800"/>
              <a:t> </a:t>
            </a:r>
            <a:r>
              <a:rPr lang="en-US"/>
              <a:t> </a:t>
            </a:r>
            <a:r>
              <a:rPr b="1" lang="en-US"/>
              <a:t>When a card is drawn from a pack of 52 cards. Find the probability that it may be either a king or a queen.</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solidFill>
                  <a:srgbClr val="FF0000"/>
                </a:solidFill>
              </a:rPr>
              <a:t>B.  2/13</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1/13</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1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SzPts val="2400"/>
              <a:buNone/>
            </a:pPr>
            <a:r>
              <a:rPr b="1" lang="en-US">
                <a:latin typeface="Arial Black"/>
                <a:ea typeface="Arial Black"/>
                <a:cs typeface="Arial Black"/>
                <a:sym typeface="Arial Black"/>
              </a:rPr>
              <a:t>Q 14</a:t>
            </a:r>
            <a:r>
              <a:rPr b="1" lang="en-US"/>
              <a:t>.	 One card is drawn from a pack of 52 cards. Find the probability that the card drawn is red or king.  </a:t>
            </a:r>
            <a:endParaRPr/>
          </a:p>
          <a:p>
            <a:pPr indent="-228600" lvl="0" marL="22860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solidFill>
                  <a:schemeClr val="dk1"/>
                </a:solidFill>
              </a:rPr>
              <a:t>B.  1/26</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7/13</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6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SzPts val="2400"/>
              <a:buNone/>
            </a:pPr>
            <a:r>
              <a:rPr b="1" lang="en-US">
                <a:latin typeface="Arial Black"/>
                <a:ea typeface="Arial Black"/>
                <a:cs typeface="Arial Black"/>
                <a:sym typeface="Arial Black"/>
              </a:rPr>
              <a:t>Q 14</a:t>
            </a:r>
            <a:r>
              <a:rPr b="1" lang="en-US"/>
              <a:t>.	 One card is drawn from a pack of 52 cards. Find the probability that the card drawn is red or king.  </a:t>
            </a:r>
            <a:endParaRPr/>
          </a:p>
          <a:p>
            <a:pPr indent="-228600" lvl="0" marL="228600" rtl="0" algn="l">
              <a:lnSpc>
                <a:spcPct val="90000"/>
              </a:lnSpc>
              <a:spcBef>
                <a:spcPts val="1000"/>
              </a:spcBef>
              <a:spcAft>
                <a:spcPts val="0"/>
              </a:spcAft>
              <a:buClr>
                <a:schemeClr val="dk1"/>
              </a:buClr>
              <a:buSzPts val="2000"/>
              <a:buNone/>
            </a:pPr>
            <a:r>
              <a:t/>
            </a:r>
            <a:endParaRPr b="1" sz="2000"/>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solidFill>
                  <a:schemeClr val="dk1"/>
                </a:solidFill>
              </a:rPr>
              <a:t>B.  1/26</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rgbClr val="FF0000"/>
                </a:solidFill>
              </a:rPr>
              <a:t>D.  7/13</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1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sz="1900">
                <a:latin typeface="Arial Black"/>
                <a:ea typeface="Arial Black"/>
                <a:cs typeface="Arial Black"/>
                <a:sym typeface="Arial Black"/>
              </a:rPr>
              <a:t>Q 15</a:t>
            </a:r>
            <a:r>
              <a:rPr b="1" lang="en-US" sz="1900"/>
              <a:t>. </a:t>
            </a:r>
            <a:r>
              <a:rPr b="1" lang="en-US"/>
              <a:t>A card is drawn at random from a pack of 52 cards. Find the probability that the card drawn is </a:t>
            </a:r>
            <a:endParaRPr/>
          </a:p>
          <a:p>
            <a:pPr indent="0" lvl="0" marL="76200" rtl="0" algn="l">
              <a:lnSpc>
                <a:spcPct val="90000"/>
              </a:lnSpc>
              <a:spcBef>
                <a:spcPts val="1000"/>
              </a:spcBef>
              <a:spcAft>
                <a:spcPts val="0"/>
              </a:spcAft>
              <a:buSzPts val="2400"/>
              <a:buNone/>
            </a:pPr>
            <a:r>
              <a:rPr b="1" lang="en-US"/>
              <a:t>(i) A black king</a:t>
            </a:r>
            <a:endParaRPr/>
          </a:p>
          <a:p>
            <a:pPr indent="0" lvl="0" marL="76200" rtl="0" algn="l">
              <a:lnSpc>
                <a:spcPct val="90000"/>
              </a:lnSpc>
              <a:spcBef>
                <a:spcPts val="1000"/>
              </a:spcBef>
              <a:spcAft>
                <a:spcPts val="0"/>
              </a:spcAft>
              <a:buSzPts val="2400"/>
              <a:buNone/>
            </a:pPr>
            <a:r>
              <a:rPr b="1" lang="en-US"/>
              <a:t>(ii) Either a black card or a king</a:t>
            </a:r>
            <a:endParaRPr/>
          </a:p>
          <a:p>
            <a:pPr indent="0" lvl="0" marL="76200" rtl="0" algn="l">
              <a:lnSpc>
                <a:spcPct val="90000"/>
              </a:lnSpc>
              <a:spcBef>
                <a:spcPts val="1000"/>
              </a:spcBef>
              <a:spcAft>
                <a:spcPts val="0"/>
              </a:spcAft>
              <a:buSzPts val="2400"/>
              <a:buNone/>
            </a:pPr>
            <a:r>
              <a:rPr b="1" lang="en-US"/>
              <a:t>(iii) Black and a king</a:t>
            </a:r>
            <a:endParaRPr/>
          </a:p>
          <a:p>
            <a:pPr indent="0" lvl="0" marL="76200" rtl="0" algn="l">
              <a:lnSpc>
                <a:spcPct val="90000"/>
              </a:lnSpc>
              <a:spcBef>
                <a:spcPts val="1000"/>
              </a:spcBef>
              <a:spcAft>
                <a:spcPts val="0"/>
              </a:spcAft>
              <a:buSzPts val="2400"/>
              <a:buNone/>
            </a:pPr>
            <a:r>
              <a:rPr b="1" lang="en-US"/>
              <a:t>(iv) A jack, queen or a king</a:t>
            </a:r>
            <a:endParaRPr/>
          </a:p>
          <a:p>
            <a:pPr indent="0" lvl="0" marL="76200" rtl="0" algn="l">
              <a:lnSpc>
                <a:spcPct val="90000"/>
              </a:lnSpc>
              <a:spcBef>
                <a:spcPts val="1000"/>
              </a:spcBef>
              <a:spcAft>
                <a:spcPts val="0"/>
              </a:spcAft>
              <a:buSzPts val="2400"/>
              <a:buNone/>
            </a:pPr>
            <a:r>
              <a:rPr b="1" lang="en-US"/>
              <a:t>(v) Neither a heart nor a king</a:t>
            </a:r>
            <a:endParaRPr/>
          </a:p>
          <a:p>
            <a:pPr indent="0" lvl="0" marL="76200" rtl="0" algn="l">
              <a:lnSpc>
                <a:spcPct val="90000"/>
              </a:lnSpc>
              <a:spcBef>
                <a:spcPts val="1000"/>
              </a:spcBef>
              <a:spcAft>
                <a:spcPts val="0"/>
              </a:spcAft>
              <a:buSzPts val="2400"/>
              <a:buNone/>
            </a:pPr>
            <a:r>
              <a:rPr b="1" lang="en-US"/>
              <a:t>(vi) Spade or an ace</a:t>
            </a:r>
            <a:endParaRPr/>
          </a:p>
          <a:p>
            <a:pPr indent="0" lvl="0" marL="76200" rtl="0" algn="l">
              <a:lnSpc>
                <a:spcPct val="90000"/>
              </a:lnSpc>
              <a:spcBef>
                <a:spcPts val="1000"/>
              </a:spcBef>
              <a:spcAft>
                <a:spcPts val="0"/>
              </a:spcAft>
              <a:buSzPts val="2400"/>
              <a:buNone/>
            </a:pPr>
            <a:r>
              <a:rPr b="1" lang="en-US"/>
              <a:t>(vii) Neither an ace nor a king.</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1900"/>
              <a:buNone/>
            </a:pPr>
            <a:r>
              <a:rPr b="1" lang="en-US" sz="1900"/>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6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sz="1900">
                <a:latin typeface="Arial Black"/>
                <a:ea typeface="Arial Black"/>
                <a:cs typeface="Arial Black"/>
                <a:sym typeface="Arial Black"/>
              </a:rPr>
              <a:t>Q 15</a:t>
            </a:r>
            <a:r>
              <a:rPr b="1" lang="en-US" sz="1900"/>
              <a:t>. </a:t>
            </a:r>
            <a:r>
              <a:rPr b="1" lang="en-US"/>
              <a:t>A card is drawn at random from a pack of 52 cards. Find the probability that the card drawn is </a:t>
            </a:r>
            <a:endParaRPr/>
          </a:p>
          <a:p>
            <a:pPr indent="0" lvl="0" marL="76200" rtl="0" algn="l">
              <a:lnSpc>
                <a:spcPct val="90000"/>
              </a:lnSpc>
              <a:spcBef>
                <a:spcPts val="1000"/>
              </a:spcBef>
              <a:spcAft>
                <a:spcPts val="0"/>
              </a:spcAft>
              <a:buSzPts val="2400"/>
              <a:buNone/>
            </a:pPr>
            <a:r>
              <a:rPr b="1" lang="en-US"/>
              <a:t>(i) A black king – </a:t>
            </a:r>
            <a:r>
              <a:rPr b="1" lang="en-US">
                <a:solidFill>
                  <a:srgbClr val="FF0000"/>
                </a:solidFill>
              </a:rPr>
              <a:t>1/26</a:t>
            </a:r>
            <a:endParaRPr>
              <a:solidFill>
                <a:srgbClr val="FF0000"/>
              </a:solidFill>
            </a:endParaRPr>
          </a:p>
          <a:p>
            <a:pPr indent="0" lvl="0" marL="76200" rtl="0" algn="l">
              <a:lnSpc>
                <a:spcPct val="90000"/>
              </a:lnSpc>
              <a:spcBef>
                <a:spcPts val="1000"/>
              </a:spcBef>
              <a:spcAft>
                <a:spcPts val="0"/>
              </a:spcAft>
              <a:buSzPts val="2400"/>
              <a:buNone/>
            </a:pPr>
            <a:r>
              <a:rPr b="1" lang="en-US"/>
              <a:t>(ii) Either a black card or a king – </a:t>
            </a:r>
            <a:r>
              <a:rPr b="1" lang="en-US">
                <a:solidFill>
                  <a:srgbClr val="FF0000"/>
                </a:solidFill>
              </a:rPr>
              <a:t>7/13</a:t>
            </a:r>
            <a:endParaRPr>
              <a:solidFill>
                <a:srgbClr val="FF0000"/>
              </a:solidFill>
            </a:endParaRPr>
          </a:p>
          <a:p>
            <a:pPr indent="0" lvl="0" marL="76200" rtl="0" algn="l">
              <a:lnSpc>
                <a:spcPct val="90000"/>
              </a:lnSpc>
              <a:spcBef>
                <a:spcPts val="1000"/>
              </a:spcBef>
              <a:spcAft>
                <a:spcPts val="0"/>
              </a:spcAft>
              <a:buSzPts val="2400"/>
              <a:buNone/>
            </a:pPr>
            <a:r>
              <a:rPr b="1" lang="en-US"/>
              <a:t>(iii) Black and a king- </a:t>
            </a:r>
            <a:r>
              <a:rPr b="1" lang="en-US">
                <a:solidFill>
                  <a:srgbClr val="FF0000"/>
                </a:solidFill>
              </a:rPr>
              <a:t>1/26</a:t>
            </a:r>
            <a:endParaRPr>
              <a:solidFill>
                <a:srgbClr val="FF0000"/>
              </a:solidFill>
            </a:endParaRPr>
          </a:p>
          <a:p>
            <a:pPr indent="0" lvl="0" marL="76200" rtl="0" algn="l">
              <a:lnSpc>
                <a:spcPct val="90000"/>
              </a:lnSpc>
              <a:spcBef>
                <a:spcPts val="1000"/>
              </a:spcBef>
              <a:spcAft>
                <a:spcPts val="0"/>
              </a:spcAft>
              <a:buSzPts val="2400"/>
              <a:buNone/>
            </a:pPr>
            <a:r>
              <a:rPr b="1" lang="en-US"/>
              <a:t>(iv) A jack, queen or a king- </a:t>
            </a:r>
            <a:r>
              <a:rPr b="1" lang="en-US">
                <a:solidFill>
                  <a:srgbClr val="FF0000"/>
                </a:solidFill>
              </a:rPr>
              <a:t>3/13</a:t>
            </a:r>
            <a:endParaRPr>
              <a:solidFill>
                <a:srgbClr val="FF0000"/>
              </a:solidFill>
            </a:endParaRPr>
          </a:p>
          <a:p>
            <a:pPr indent="0" lvl="0" marL="76200" rtl="0" algn="l">
              <a:lnSpc>
                <a:spcPct val="90000"/>
              </a:lnSpc>
              <a:spcBef>
                <a:spcPts val="1000"/>
              </a:spcBef>
              <a:spcAft>
                <a:spcPts val="0"/>
              </a:spcAft>
              <a:buSzPts val="2400"/>
              <a:buNone/>
            </a:pPr>
            <a:r>
              <a:rPr b="1" lang="en-US"/>
              <a:t>(v) Neither a heart nor a king – </a:t>
            </a:r>
            <a:r>
              <a:rPr b="1" lang="en-US">
                <a:solidFill>
                  <a:srgbClr val="FF0000"/>
                </a:solidFill>
              </a:rPr>
              <a:t>9/13</a:t>
            </a:r>
            <a:endParaRPr>
              <a:solidFill>
                <a:srgbClr val="FF0000"/>
              </a:solidFill>
            </a:endParaRPr>
          </a:p>
          <a:p>
            <a:pPr indent="0" lvl="0" marL="76200" rtl="0" algn="l">
              <a:lnSpc>
                <a:spcPct val="90000"/>
              </a:lnSpc>
              <a:spcBef>
                <a:spcPts val="1000"/>
              </a:spcBef>
              <a:spcAft>
                <a:spcPts val="0"/>
              </a:spcAft>
              <a:buSzPts val="2400"/>
              <a:buNone/>
            </a:pPr>
            <a:r>
              <a:rPr b="1" lang="en-US"/>
              <a:t>(vi) Spade or an ace- </a:t>
            </a:r>
            <a:r>
              <a:rPr b="1" lang="en-US">
                <a:solidFill>
                  <a:srgbClr val="FF0000"/>
                </a:solidFill>
              </a:rPr>
              <a:t>4/13</a:t>
            </a:r>
            <a:endParaRPr>
              <a:solidFill>
                <a:srgbClr val="FF0000"/>
              </a:solidFill>
            </a:endParaRPr>
          </a:p>
          <a:p>
            <a:pPr indent="0" lvl="0" marL="76200" rtl="0" algn="l">
              <a:lnSpc>
                <a:spcPct val="90000"/>
              </a:lnSpc>
              <a:spcBef>
                <a:spcPts val="1000"/>
              </a:spcBef>
              <a:spcAft>
                <a:spcPts val="0"/>
              </a:spcAft>
              <a:buSzPts val="2400"/>
              <a:buNone/>
            </a:pPr>
            <a:r>
              <a:rPr b="1" lang="en-US"/>
              <a:t>(vii) Neither an ace nor a king.-</a:t>
            </a:r>
            <a:r>
              <a:rPr b="1" lang="en-US">
                <a:solidFill>
                  <a:srgbClr val="FF0000"/>
                </a:solidFill>
              </a:rPr>
              <a:t>11/13</a:t>
            </a:r>
            <a:endParaRPr>
              <a:solidFill>
                <a:srgbClr val="FF0000"/>
              </a:solidFil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1900"/>
              <a:buNone/>
            </a:pPr>
            <a:r>
              <a:rPr b="1" lang="en-US" sz="1900"/>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1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Q 16. What are equally likely events ?</a:t>
            </a:r>
            <a:endParaRPr/>
          </a:p>
          <a:p>
            <a:pPr indent="-228600" lvl="0" marL="228600" rtl="0" algn="l">
              <a:lnSpc>
                <a:spcPct val="90000"/>
              </a:lnSpc>
              <a:spcBef>
                <a:spcPts val="1000"/>
              </a:spcBef>
              <a:spcAft>
                <a:spcPts val="0"/>
              </a:spcAft>
              <a:buClr>
                <a:schemeClr val="dk1"/>
              </a:buClr>
              <a:buSzPts val="2000"/>
              <a:buNone/>
            </a:pPr>
            <a:r>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7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Q 16. What are equally likely events ?</a:t>
            </a:r>
            <a:endParaRPr/>
          </a:p>
          <a:p>
            <a:pPr indent="-228600" lvl="0" marL="228600" rtl="0" algn="l">
              <a:lnSpc>
                <a:spcPct val="90000"/>
              </a:lnSpc>
              <a:spcBef>
                <a:spcPts val="1000"/>
              </a:spcBef>
              <a:spcAft>
                <a:spcPts val="0"/>
              </a:spcAft>
              <a:buClr>
                <a:schemeClr val="dk1"/>
              </a:buClr>
              <a:buSzPts val="2000"/>
              <a:buNone/>
            </a:pPr>
            <a:r>
              <a:t/>
            </a:r>
            <a:endParaRPr b="1">
              <a:latin typeface="Arial"/>
              <a:ea typeface="Arial"/>
              <a:cs typeface="Arial"/>
              <a:sym typeface="Arial"/>
            </a:endParaRPr>
          </a:p>
          <a:p>
            <a:pPr indent="-228600" lvl="0" marL="228600" rtl="0" algn="l">
              <a:lnSpc>
                <a:spcPct val="90000"/>
              </a:lnSpc>
              <a:spcBef>
                <a:spcPts val="1000"/>
              </a:spcBef>
              <a:spcAft>
                <a:spcPts val="0"/>
              </a:spcAft>
              <a:buSzPts val="2400"/>
              <a:buNone/>
            </a:pPr>
            <a:r>
              <a:rPr b="1" lang="en-US">
                <a:latin typeface="Arial"/>
                <a:ea typeface="Arial"/>
                <a:cs typeface="Arial"/>
                <a:sym typeface="Arial"/>
              </a:rPr>
              <a:t>   </a:t>
            </a:r>
            <a:r>
              <a:rPr b="1" lang="en-US">
                <a:solidFill>
                  <a:srgbClr val="FF0000"/>
                </a:solidFill>
                <a:latin typeface="Arial"/>
                <a:ea typeface="Arial"/>
                <a:cs typeface="Arial"/>
                <a:sym typeface="Arial"/>
              </a:rPr>
              <a:t>Equally likely means that each outcome of an experiment occurs with equal probability. For example, if you toss a fair, six-sided die, each face (1, 2, 3, 4, 5, or 6) is as likely to occur as any other face. If you toss a fair coin, a Head (H) and a Tail (T) are equally likely to occur.</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2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17.  What is the probability of an impossible event?</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7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17.  What is the probability of an impossible event?</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SzPts val="2400"/>
              <a:buNone/>
            </a:pPr>
            <a:r>
              <a:rPr b="1" lang="en-US">
                <a:latin typeface="Arial"/>
                <a:ea typeface="Arial"/>
                <a:cs typeface="Arial"/>
                <a:sym typeface="Arial"/>
              </a:rPr>
              <a:t>   </a:t>
            </a:r>
            <a:r>
              <a:rPr b="1" lang="en-US">
                <a:solidFill>
                  <a:srgbClr val="FF0000"/>
                </a:solidFill>
                <a:latin typeface="Arial"/>
                <a:ea typeface="Arial"/>
                <a:cs typeface="Arial"/>
                <a:sym typeface="Arial"/>
              </a:rPr>
              <a:t>An example of an impossible event will be getting a number greater than 6 when a die is rolled.</a:t>
            </a:r>
            <a:endParaRPr b="1">
              <a:solidFill>
                <a:srgbClr val="FF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2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18.	What is the probability of sure event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ELEMENTARY PROPERTIES OF PROBABILITY</a:t>
            </a:r>
            <a:endParaRPr/>
          </a:p>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
        <p:nvSpPr>
          <p:cNvPr id="135" name="Google Shape;135;p4"/>
          <p:cNvSpPr/>
          <p:nvPr/>
        </p:nvSpPr>
        <p:spPr>
          <a:xfrm>
            <a:off x="2079674" y="1758462"/>
            <a:ext cx="8032652" cy="447352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P(©) = 0</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P(S) = 1</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0 ≤ P(E) ≤ 1</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n-US" sz="2800" u="none" cap="none" strike="noStrike">
                <a:solidFill>
                  <a:schemeClr val="dk1"/>
                </a:solidFill>
                <a:latin typeface="Arial Black"/>
                <a:ea typeface="Arial Black"/>
                <a:cs typeface="Arial Black"/>
                <a:sym typeface="Arial Black"/>
              </a:rPr>
              <a:t>P(E)</a:t>
            </a:r>
            <a:r>
              <a:rPr b="0" baseline="30000" i="0" lang="en-US" sz="2800" u="none" cap="none" strike="noStrike">
                <a:solidFill>
                  <a:schemeClr val="dk1"/>
                </a:solidFill>
                <a:latin typeface="Arial Black"/>
                <a:ea typeface="Arial Black"/>
                <a:cs typeface="Arial Black"/>
                <a:sym typeface="Arial Black"/>
              </a:rPr>
              <a:t>+</a:t>
            </a:r>
            <a:r>
              <a:rPr b="0" i="0" lang="en-US" sz="2800" u="none" cap="none" strike="noStrike">
                <a:solidFill>
                  <a:schemeClr val="dk1"/>
                </a:solidFill>
                <a:latin typeface="Arial Black"/>
                <a:ea typeface="Arial Black"/>
                <a:cs typeface="Arial Black"/>
                <a:sym typeface="Arial Black"/>
              </a:rPr>
              <a:t> + P(E)</a:t>
            </a:r>
            <a:r>
              <a:rPr b="0" baseline="30000" i="0" lang="en-US" sz="2800" u="none" cap="none" strike="noStrike">
                <a:solidFill>
                  <a:schemeClr val="dk1"/>
                </a:solidFill>
                <a:latin typeface="Arial Black"/>
                <a:ea typeface="Arial Black"/>
                <a:cs typeface="Arial Black"/>
                <a:sym typeface="Arial Black"/>
              </a:rPr>
              <a:t>-</a:t>
            </a:r>
            <a:r>
              <a:rPr b="0" i="0" lang="en-US" sz="2800" u="none" cap="none" strike="noStrike">
                <a:solidFill>
                  <a:schemeClr val="dk1"/>
                </a:solidFill>
                <a:latin typeface="Arial Black"/>
                <a:ea typeface="Arial Black"/>
                <a:cs typeface="Arial Black"/>
                <a:sym typeface="Arial Black"/>
              </a:rPr>
              <a:t> =1</a:t>
            </a:r>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Black"/>
              <a:ea typeface="Arial Black"/>
              <a:cs typeface="Arial Black"/>
              <a:sym typeface="Arial Black"/>
            </a:endParaRPr>
          </a:p>
        </p:txBody>
      </p:sp>
      <p:sp>
        <p:nvSpPr>
          <p:cNvPr id="136" name="Google Shape;136;p4"/>
          <p:cNvSpPr txBox="1"/>
          <p:nvPr/>
        </p:nvSpPr>
        <p:spPr>
          <a:xfrm>
            <a:off x="3137095" y="2180492"/>
            <a:ext cx="457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p7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18.	What is the probability of sure event ?</a:t>
            </a:r>
            <a:endParaRPr b="1">
              <a:latin typeface="Arial"/>
              <a:ea typeface="Arial"/>
              <a:cs typeface="Arial"/>
              <a:sym typeface="Arial"/>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   </a:t>
            </a:r>
            <a:r>
              <a:rPr b="1" lang="en-US">
                <a:solidFill>
                  <a:srgbClr val="FF0000"/>
                </a:solidFill>
                <a:latin typeface="Arial"/>
                <a:ea typeface="Arial"/>
                <a:cs typeface="Arial"/>
                <a:sym typeface="Arial"/>
              </a:rPr>
              <a:t>A sure event is defined as the event that always happens. Example of a sure vent, The probability of getting a number when a die is thrown is a sure event.</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p2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19.  What is a sample space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5" name="Shape 325"/>
        <p:cNvGrpSpPr/>
        <p:nvPr/>
      </p:nvGrpSpPr>
      <p:grpSpPr>
        <a:xfrm>
          <a:off x="0" y="0"/>
          <a:ext cx="0" cy="0"/>
          <a:chOff x="0" y="0"/>
          <a:chExt cx="0" cy="0"/>
        </a:xfrm>
      </p:grpSpPr>
      <p:sp>
        <p:nvSpPr>
          <p:cNvPr id="326" name="Google Shape;326;p7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19.  What is a sample space ?</a:t>
            </a:r>
            <a:endParaRPr b="1">
              <a:latin typeface="Arial"/>
              <a:ea typeface="Arial"/>
              <a:cs typeface="Arial"/>
              <a:sym typeface="Arial"/>
            </a:endParaRPr>
          </a:p>
          <a:p>
            <a:pPr indent="-228600" lvl="0" marL="228600" rtl="0" algn="l">
              <a:lnSpc>
                <a:spcPct val="90000"/>
              </a:lnSpc>
              <a:spcBef>
                <a:spcPts val="1000"/>
              </a:spcBef>
              <a:spcAft>
                <a:spcPts val="0"/>
              </a:spcAft>
              <a:buSzPts val="2000"/>
              <a:buNone/>
            </a:pPr>
            <a:r>
              <a:rPr b="1" lang="en-US">
                <a:solidFill>
                  <a:srgbClr val="FF0000"/>
                </a:solidFill>
                <a:latin typeface="Arial"/>
                <a:ea typeface="Arial"/>
                <a:cs typeface="Arial"/>
                <a:sym typeface="Arial"/>
              </a:rPr>
              <a:t>   A sample space is a collection or a set of possible outcomes of a random experiment. The sample space is represented using the symbol, “S”. The subset of possible outcomes of an experiment is called events. A sample space may contain a number of outcomes that depends on the experiment. If it contains a finite number of outcomes, then it is known as discrete or finite sample spaces.</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None/>
            </a:pPr>
            <a:r>
              <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2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lang="en-US">
                <a:latin typeface="Arial Black"/>
                <a:ea typeface="Arial Black"/>
                <a:cs typeface="Arial Black"/>
                <a:sym typeface="Arial Black"/>
              </a:rPr>
              <a:t>Q 20</a:t>
            </a:r>
            <a:r>
              <a:rPr lang="en-US"/>
              <a:t>.  </a:t>
            </a:r>
            <a:r>
              <a:rPr b="1" lang="en-US"/>
              <a:t>What is an elementary event ?</a:t>
            </a:r>
            <a:endParaRPr b="1"/>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7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20.  What is an elementary event ?</a:t>
            </a:r>
            <a:endParaRPr b="1">
              <a:latin typeface="Arial"/>
              <a:ea typeface="Arial"/>
              <a:cs typeface="Arial"/>
              <a:sym typeface="Arial"/>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  </a:t>
            </a:r>
            <a:r>
              <a:rPr b="1" lang="en-US">
                <a:solidFill>
                  <a:srgbClr val="FF0000"/>
                </a:solidFill>
                <a:latin typeface="Arial"/>
                <a:ea typeface="Arial"/>
                <a:cs typeface="Arial"/>
                <a:sym typeface="Arial"/>
              </a:rPr>
              <a:t>An event having only one outcome or any single outcome of a trial/experiment is called an elementary event. The sum of the probabilities of all the elementary events of an experiment is </a:t>
            </a:r>
            <a:endParaRPr/>
          </a:p>
          <a:p>
            <a:pPr indent="-228600" lvl="0" marL="228600" rtl="0" algn="l">
              <a:lnSpc>
                <a:spcPct val="90000"/>
              </a:lnSpc>
              <a:spcBef>
                <a:spcPts val="1000"/>
              </a:spcBef>
              <a:spcAft>
                <a:spcPts val="0"/>
              </a:spcAft>
              <a:buSzPts val="2000"/>
              <a:buNone/>
            </a:pPr>
            <a:r>
              <a:rPr b="1" lang="en-US">
                <a:solidFill>
                  <a:srgbClr val="FF0000"/>
                </a:solidFill>
                <a:latin typeface="Arial"/>
                <a:ea typeface="Arial"/>
                <a:cs typeface="Arial"/>
                <a:sym typeface="Arial"/>
              </a:rPr>
              <a:t>1. For example: On rolling a dice, the outcome of getting </a:t>
            </a:r>
            <a:endParaRPr/>
          </a:p>
          <a:p>
            <a:pPr indent="-228600" lvl="0" marL="228600" rtl="0" algn="l">
              <a:lnSpc>
                <a:spcPct val="90000"/>
              </a:lnSpc>
              <a:spcBef>
                <a:spcPts val="1000"/>
              </a:spcBef>
              <a:spcAft>
                <a:spcPts val="0"/>
              </a:spcAft>
              <a:buSzPts val="2000"/>
              <a:buNone/>
            </a:pPr>
            <a:r>
              <a:rPr b="1" lang="en-US">
                <a:solidFill>
                  <a:srgbClr val="FF0000"/>
                </a:solidFill>
                <a:latin typeface="Arial"/>
                <a:ea typeface="Arial"/>
                <a:cs typeface="Arial"/>
                <a:sym typeface="Arial"/>
              </a:rPr>
              <a:t>2.  is an elementary event.</a:t>
            </a:r>
            <a:endParaRPr b="1">
              <a:solidFill>
                <a:srgbClr val="FF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2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lang="en-US">
                <a:latin typeface="Arial"/>
                <a:ea typeface="Arial"/>
                <a:cs typeface="Arial"/>
                <a:sym typeface="Arial"/>
              </a:rPr>
              <a:t>Q 21.  What is a compound event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a:latin typeface="Arial"/>
                <a:ea typeface="Arial"/>
                <a:cs typeface="Arial"/>
                <a:sym typeface="Arial"/>
              </a:rPr>
              <a: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5" name="Shape 345"/>
        <p:cNvGrpSpPr/>
        <p:nvPr/>
      </p:nvGrpSpPr>
      <p:grpSpPr>
        <a:xfrm>
          <a:off x="0" y="0"/>
          <a:ext cx="0" cy="0"/>
          <a:chOff x="0" y="0"/>
          <a:chExt cx="0" cy="0"/>
        </a:xfrm>
      </p:grpSpPr>
      <p:sp>
        <p:nvSpPr>
          <p:cNvPr id="346" name="Google Shape;346;p7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21.  What is a compound event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SzPts val="2000"/>
              <a:buNone/>
            </a:pPr>
            <a:r>
              <a:rPr lang="en-US">
                <a:latin typeface="Arial"/>
                <a:ea typeface="Arial"/>
                <a:cs typeface="Arial"/>
                <a:sym typeface="Arial"/>
              </a:rPr>
              <a:t>   </a:t>
            </a:r>
            <a:r>
              <a:rPr lang="en-US">
                <a:solidFill>
                  <a:srgbClr val="FF0000"/>
                </a:solidFill>
                <a:latin typeface="Arial"/>
                <a:ea typeface="Arial"/>
                <a:cs typeface="Arial"/>
                <a:sym typeface="Arial"/>
              </a:rPr>
              <a:t>If an event has more than one sample point, it is termed as a compound event. The compound events are a little more complex than simple events. These events involve the probability of more than one event occurring together. The total probability of all the outcomes of a compound event is equal to 1.</a:t>
            </a:r>
            <a:endParaRPr>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2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22.  What is a complementary event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7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C0C0C"/>
              </a:buClr>
              <a:buSzPct val="108108"/>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ct val="83160"/>
              <a:buNone/>
            </a:pPr>
            <a:r>
              <a:rPr lang="en-US" sz="2600">
                <a:latin typeface="Arial"/>
                <a:ea typeface="Arial"/>
                <a:cs typeface="Arial"/>
                <a:sym typeface="Arial"/>
              </a:rPr>
              <a:t>Q 22.  What is a complementary event ? </a:t>
            </a:r>
            <a:endParaRPr sz="2600">
              <a:latin typeface="Arial"/>
              <a:ea typeface="Arial"/>
              <a:cs typeface="Arial"/>
              <a:sym typeface="Arial"/>
            </a:endParaRPr>
          </a:p>
          <a:p>
            <a:pPr indent="-228600" lvl="0" marL="228600" rtl="0" algn="l">
              <a:lnSpc>
                <a:spcPct val="90000"/>
              </a:lnSpc>
              <a:spcBef>
                <a:spcPts val="1000"/>
              </a:spcBef>
              <a:spcAft>
                <a:spcPts val="0"/>
              </a:spcAft>
              <a:buClr>
                <a:schemeClr val="dk1"/>
              </a:buClr>
              <a:buSzPct val="99792"/>
              <a:buNone/>
            </a:pPr>
            <a:r>
              <a:t/>
            </a:r>
            <a:endParaRPr sz="2600">
              <a:latin typeface="Arial"/>
              <a:ea typeface="Arial"/>
              <a:cs typeface="Arial"/>
              <a:sym typeface="Arial"/>
            </a:endParaRPr>
          </a:p>
          <a:p>
            <a:pPr indent="-228600" lvl="0" marL="228600" rtl="0" algn="l">
              <a:lnSpc>
                <a:spcPct val="90000"/>
              </a:lnSpc>
              <a:spcBef>
                <a:spcPts val="1000"/>
              </a:spcBef>
              <a:spcAft>
                <a:spcPts val="0"/>
              </a:spcAft>
              <a:buSzPct val="99792"/>
              <a:buNone/>
            </a:pPr>
            <a:r>
              <a:rPr lang="en-US" sz="2600">
                <a:solidFill>
                  <a:srgbClr val="FF0000"/>
                </a:solidFill>
                <a:latin typeface="Arial"/>
                <a:ea typeface="Arial"/>
                <a:cs typeface="Arial"/>
                <a:sym typeface="Arial"/>
              </a:rPr>
              <a:t>   The rule of complementary events states that the sum of probability of occurrence of an event and the probability of occurrence of the complement of that event will always be 1. Let A be an event and P(A) be the probability that A will occur. Thus, P(A') denotes the probability that A will not occur. Then this rule can be mathematically expressed as follows.</a:t>
            </a:r>
            <a:endParaRPr/>
          </a:p>
          <a:p>
            <a:pPr indent="-228600" lvl="0" marL="228600" rtl="0" algn="l">
              <a:lnSpc>
                <a:spcPct val="90000"/>
              </a:lnSpc>
              <a:spcBef>
                <a:spcPts val="1000"/>
              </a:spcBef>
              <a:spcAft>
                <a:spcPts val="0"/>
              </a:spcAft>
              <a:buSzPct val="99792"/>
              <a:buNone/>
            </a:pPr>
            <a:r>
              <a:t/>
            </a:r>
            <a:endParaRPr sz="2600">
              <a:solidFill>
                <a:srgbClr val="FF0000"/>
              </a:solidFill>
              <a:latin typeface="Arial"/>
              <a:ea typeface="Arial"/>
              <a:cs typeface="Arial"/>
              <a:sym typeface="Arial"/>
            </a:endParaRPr>
          </a:p>
          <a:p>
            <a:pPr indent="-228600" lvl="0" marL="228600" rtl="0" algn="l">
              <a:lnSpc>
                <a:spcPct val="90000"/>
              </a:lnSpc>
              <a:spcBef>
                <a:spcPts val="1000"/>
              </a:spcBef>
              <a:spcAft>
                <a:spcPts val="0"/>
              </a:spcAft>
              <a:buSzPct val="99792"/>
              <a:buNone/>
            </a:pPr>
            <a:r>
              <a:rPr lang="en-US" sz="2600">
                <a:solidFill>
                  <a:srgbClr val="FF0000"/>
                </a:solidFill>
                <a:latin typeface="Arial"/>
                <a:ea typeface="Arial"/>
                <a:cs typeface="Arial"/>
                <a:sym typeface="Arial"/>
              </a:rPr>
              <a:t>P(A) + P(A') = 1</a:t>
            </a:r>
            <a:endParaRPr/>
          </a:p>
          <a:p>
            <a:pPr indent="-228600" lvl="0" marL="228600" rtl="0" algn="l">
              <a:lnSpc>
                <a:spcPct val="90000"/>
              </a:lnSpc>
              <a:spcBef>
                <a:spcPts val="1000"/>
              </a:spcBef>
              <a:spcAft>
                <a:spcPts val="0"/>
              </a:spcAft>
              <a:buSzPct val="99792"/>
              <a:buNone/>
            </a:pPr>
            <a:r>
              <a:rPr lang="en-US" sz="2600">
                <a:solidFill>
                  <a:srgbClr val="FF0000"/>
                </a:solidFill>
                <a:latin typeface="Arial"/>
                <a:ea typeface="Arial"/>
                <a:cs typeface="Arial"/>
                <a:sym typeface="Arial"/>
              </a:rPr>
              <a:t>P(A) = 1 - P(A')</a:t>
            </a:r>
            <a:endParaRPr/>
          </a:p>
          <a:p>
            <a:pPr indent="-228600" lvl="0" marL="228600" rtl="0" algn="l">
              <a:lnSpc>
                <a:spcPct val="90000"/>
              </a:lnSpc>
              <a:spcBef>
                <a:spcPts val="1000"/>
              </a:spcBef>
              <a:spcAft>
                <a:spcPts val="0"/>
              </a:spcAft>
              <a:buSzPct val="99792"/>
              <a:buNone/>
            </a:pPr>
            <a:r>
              <a:rPr lang="en-US" sz="2600">
                <a:solidFill>
                  <a:srgbClr val="FF0000"/>
                </a:solidFill>
                <a:latin typeface="Arial"/>
                <a:ea typeface="Arial"/>
                <a:cs typeface="Arial"/>
                <a:sym typeface="Arial"/>
              </a:rPr>
              <a:t>P(A') = 1 - P(A)</a:t>
            </a:r>
            <a:endParaRPr/>
          </a:p>
          <a:p>
            <a:pPr indent="-228600" lvl="0" marL="228600" rtl="0" algn="l">
              <a:lnSpc>
                <a:spcPct val="90000"/>
              </a:lnSpc>
              <a:spcBef>
                <a:spcPts val="1000"/>
              </a:spcBef>
              <a:spcAft>
                <a:spcPts val="0"/>
              </a:spcAft>
              <a:buSzPct val="99792"/>
              <a:buNone/>
            </a:pPr>
            <a:r>
              <a:rPr lang="en-US" sz="2600">
                <a:solidFill>
                  <a:srgbClr val="FF0000"/>
                </a:solidFill>
                <a:latin typeface="Arial"/>
                <a:ea typeface="Arial"/>
                <a:cs typeface="Arial"/>
                <a:sym typeface="Arial"/>
              </a:rPr>
              <a:t>All these three mathematical statements are equivalent.</a:t>
            </a:r>
            <a:endParaRPr sz="2600">
              <a:solidFill>
                <a:srgbClr val="FF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204952" y="861750"/>
            <a:ext cx="11733048" cy="56251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Q 23</a:t>
            </a:r>
            <a:r>
              <a:rPr b="1" lang="en-US" sz="2000">
                <a:latin typeface="Arial"/>
                <a:ea typeface="Arial"/>
                <a:cs typeface="Arial"/>
                <a:sym typeface="Arial"/>
              </a:rPr>
              <a:t>. </a:t>
            </a:r>
            <a:r>
              <a:rPr b="1" lang="en-US">
                <a:latin typeface="Arial"/>
                <a:ea typeface="Arial"/>
                <a:cs typeface="Arial"/>
                <a:sym typeface="Arial"/>
              </a:rPr>
              <a:t>If P(E) = 0.07, what is P( ) ?</a:t>
            </a:r>
            <a:endParaRPr/>
          </a:p>
          <a:p>
            <a:pPr indent="-228600" lvl="0" marL="228600" rtl="0" algn="l">
              <a:lnSpc>
                <a:spcPct val="90000"/>
              </a:lnSpc>
              <a:spcBef>
                <a:spcPts val="1000"/>
              </a:spcBef>
              <a:spcAft>
                <a:spcPts val="0"/>
              </a:spcAft>
              <a:buClr>
                <a:schemeClr val="dk1"/>
              </a:buClr>
              <a:buSzPts val="2000"/>
              <a:buNone/>
            </a:pPr>
            <a:r>
              <a:rPr b="1" lang="en-US" sz="2000">
                <a:latin typeface="Arial"/>
                <a:ea typeface="Arial"/>
                <a:cs typeface="Arial"/>
                <a:sym typeface="Arial"/>
              </a:rPr>
              <a:t>	</a:t>
            </a:r>
            <a:endParaRPr b="1" sz="2000">
              <a:latin typeface="Arial"/>
              <a:ea typeface="Arial"/>
              <a:cs typeface="Arial"/>
              <a:sym typeface="Arial"/>
            </a:endParaRPr>
          </a:p>
          <a:p>
            <a:pPr indent="0" lvl="0" marL="0" rtl="0" algn="l">
              <a:lnSpc>
                <a:spcPct val="90000"/>
              </a:lnSpc>
              <a:spcBef>
                <a:spcPts val="1000"/>
              </a:spcBef>
              <a:spcAft>
                <a:spcPts val="0"/>
              </a:spcAft>
              <a:buSzPts val="2400"/>
              <a:buNone/>
            </a:pPr>
            <a:r>
              <a:rPr b="1" lang="en-US">
                <a:latin typeface="Arial"/>
                <a:ea typeface="Arial"/>
                <a:cs typeface="Arial"/>
                <a:sym typeface="Arial"/>
              </a:rPr>
              <a:t>A.  0.09</a:t>
            </a:r>
            <a:endParaRPr/>
          </a:p>
          <a:p>
            <a:pPr indent="0" lvl="0" marL="0" rtl="0" algn="l">
              <a:lnSpc>
                <a:spcPct val="90000"/>
              </a:lnSpc>
              <a:spcBef>
                <a:spcPts val="1000"/>
              </a:spcBef>
              <a:spcAft>
                <a:spcPts val="0"/>
              </a:spcAft>
              <a:buSzPts val="2400"/>
              <a:buNone/>
            </a:pPr>
            <a:r>
              <a:rPr b="1" lang="en-US">
                <a:solidFill>
                  <a:schemeClr val="dk1"/>
                </a:solidFill>
                <a:latin typeface="Arial"/>
                <a:ea typeface="Arial"/>
                <a:cs typeface="Arial"/>
                <a:sym typeface="Arial"/>
              </a:rPr>
              <a:t>B.  0.93</a:t>
            </a:r>
            <a:endParaRPr/>
          </a:p>
          <a:p>
            <a:pPr indent="0" lvl="0" marL="0" rtl="0" algn="l">
              <a:lnSpc>
                <a:spcPct val="90000"/>
              </a:lnSpc>
              <a:spcBef>
                <a:spcPts val="1000"/>
              </a:spcBef>
              <a:spcAft>
                <a:spcPts val="0"/>
              </a:spcAft>
              <a:buSzPts val="2400"/>
              <a:buNone/>
            </a:pPr>
            <a:r>
              <a:rPr b="1" lang="en-US">
                <a:latin typeface="Arial"/>
                <a:ea typeface="Arial"/>
                <a:cs typeface="Arial"/>
                <a:sym typeface="Arial"/>
              </a:rPr>
              <a:t>C.  0.95</a:t>
            </a:r>
            <a:endParaRPr/>
          </a:p>
          <a:p>
            <a:pPr indent="0" lvl="0" marL="0" rtl="0" algn="l">
              <a:lnSpc>
                <a:spcPct val="90000"/>
              </a:lnSpc>
              <a:spcBef>
                <a:spcPts val="1000"/>
              </a:spcBef>
              <a:spcAft>
                <a:spcPts val="0"/>
              </a:spcAft>
              <a:buSzPts val="2400"/>
              <a:buNone/>
            </a:pPr>
            <a:r>
              <a:rPr b="1" lang="en-US">
                <a:solidFill>
                  <a:schemeClr val="dk1"/>
                </a:solidFill>
                <a:latin typeface="Arial"/>
                <a:ea typeface="Arial"/>
                <a:cs typeface="Arial"/>
                <a:sym typeface="Arial"/>
              </a:rPr>
              <a:t>D.  0.85</a:t>
            </a:r>
            <a:endParaRPr/>
          </a:p>
          <a:p>
            <a:pPr indent="-228600" lvl="0" marL="228600" rtl="0" algn="l">
              <a:lnSpc>
                <a:spcPct val="90000"/>
              </a:lnSpc>
              <a:spcBef>
                <a:spcPts val="10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400"/>
              <a:buNone/>
            </a:pPr>
            <a:r>
              <a:rPr b="1" lang="en-US">
                <a:latin typeface="Arial Black"/>
                <a:ea typeface="Arial Black"/>
                <a:cs typeface="Arial Black"/>
                <a:sym typeface="Arial Black"/>
              </a:rPr>
              <a:t>Q.1. </a:t>
            </a:r>
            <a:r>
              <a:rPr b="1" lang="en-US"/>
              <a:t>If a coin is tossed two times, what is the probability of getting ‘head’ at least once ? </a:t>
            </a:r>
            <a:endParaRPr/>
          </a:p>
          <a:p>
            <a:pPr indent="-457200" lvl="0" marL="457200" rtl="0" algn="l">
              <a:lnSpc>
                <a:spcPct val="90000"/>
              </a:lnSpc>
              <a:spcBef>
                <a:spcPts val="1000"/>
              </a:spcBef>
              <a:spcAft>
                <a:spcPts val="0"/>
              </a:spcAft>
              <a:buClr>
                <a:schemeClr val="dk1"/>
              </a:buClr>
              <a:buSzPts val="2400"/>
              <a:buAutoNum type="alphaUcPeriod"/>
            </a:pPr>
            <a:r>
              <a:rPr b="1" lang="en-US"/>
              <a:t>1/2</a:t>
            </a:r>
            <a:endParaRPr/>
          </a:p>
          <a:p>
            <a:pPr indent="-457200" lvl="0" marL="457200" rtl="0" algn="l">
              <a:lnSpc>
                <a:spcPct val="90000"/>
              </a:lnSpc>
              <a:spcBef>
                <a:spcPts val="1000"/>
              </a:spcBef>
              <a:spcAft>
                <a:spcPts val="0"/>
              </a:spcAft>
              <a:buClr>
                <a:schemeClr val="dk1"/>
              </a:buClr>
              <a:buSzPts val="2400"/>
              <a:buAutoNum type="alphaUcPeriod"/>
            </a:pPr>
            <a:r>
              <a:rPr b="1" lang="en-US"/>
              <a:t>1/4</a:t>
            </a:r>
            <a:endParaRPr/>
          </a:p>
          <a:p>
            <a:pPr indent="-457200" lvl="0" marL="457200" rtl="0" algn="l">
              <a:lnSpc>
                <a:spcPct val="90000"/>
              </a:lnSpc>
              <a:spcBef>
                <a:spcPts val="1000"/>
              </a:spcBef>
              <a:spcAft>
                <a:spcPts val="0"/>
              </a:spcAft>
              <a:buClr>
                <a:schemeClr val="dk1"/>
              </a:buClr>
              <a:buSzPts val="2400"/>
              <a:buAutoNum type="alphaUcPeriod"/>
            </a:pPr>
            <a:r>
              <a:rPr b="1" lang="en-US"/>
              <a:t>1</a:t>
            </a:r>
            <a:endParaRPr/>
          </a:p>
          <a:p>
            <a:pPr indent="-457200" lvl="0" marL="457200" rtl="0" algn="l">
              <a:lnSpc>
                <a:spcPct val="90000"/>
              </a:lnSpc>
              <a:spcBef>
                <a:spcPts val="1000"/>
              </a:spcBef>
              <a:spcAft>
                <a:spcPts val="0"/>
              </a:spcAft>
              <a:buClr>
                <a:schemeClr val="dk1"/>
              </a:buClr>
              <a:buSzPts val="2400"/>
              <a:buAutoNum type="alphaUcPeriod"/>
            </a:pPr>
            <a:r>
              <a:rPr b="1" lang="en-US"/>
              <a:t>3/4</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sp>
        <p:nvSpPr>
          <p:cNvPr id="366" name="Google Shape;366;p77"/>
          <p:cNvSpPr txBox="1"/>
          <p:nvPr>
            <p:ph idx="1" type="body"/>
          </p:nvPr>
        </p:nvSpPr>
        <p:spPr>
          <a:xfrm>
            <a:off x="204952" y="861750"/>
            <a:ext cx="11733048" cy="56251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000"/>
              <a:buNone/>
            </a:pPr>
            <a:r>
              <a:rPr b="1" lang="en-US">
                <a:latin typeface="Arial"/>
                <a:ea typeface="Arial"/>
                <a:cs typeface="Arial"/>
                <a:sym typeface="Arial"/>
              </a:rPr>
              <a:t>Q 23. If P(E) = 0.07, what is P( )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0" lvl="0" marL="0" rtl="0" algn="l">
              <a:lnSpc>
                <a:spcPct val="90000"/>
              </a:lnSpc>
              <a:spcBef>
                <a:spcPts val="1000"/>
              </a:spcBef>
              <a:spcAft>
                <a:spcPts val="0"/>
              </a:spcAft>
              <a:buSzPts val="2400"/>
              <a:buNone/>
            </a:pPr>
            <a:r>
              <a:rPr b="1" lang="en-US">
                <a:latin typeface="Arial"/>
                <a:ea typeface="Arial"/>
                <a:cs typeface="Arial"/>
                <a:sym typeface="Arial"/>
              </a:rPr>
              <a:t>A.  0.09</a:t>
            </a:r>
            <a:endParaRPr/>
          </a:p>
          <a:p>
            <a:pPr indent="0" lvl="0" marL="0" rtl="0" algn="l">
              <a:lnSpc>
                <a:spcPct val="90000"/>
              </a:lnSpc>
              <a:spcBef>
                <a:spcPts val="1000"/>
              </a:spcBef>
              <a:spcAft>
                <a:spcPts val="0"/>
              </a:spcAft>
              <a:buSzPts val="2400"/>
              <a:buNone/>
            </a:pPr>
            <a:r>
              <a:rPr b="1" lang="en-US">
                <a:solidFill>
                  <a:srgbClr val="FF0000"/>
                </a:solidFill>
                <a:latin typeface="Arial"/>
                <a:ea typeface="Arial"/>
                <a:cs typeface="Arial"/>
                <a:sym typeface="Arial"/>
              </a:rPr>
              <a:t>B.  0.93</a:t>
            </a:r>
            <a:endParaRPr/>
          </a:p>
          <a:p>
            <a:pPr indent="0" lvl="0" marL="0" rtl="0" algn="l">
              <a:lnSpc>
                <a:spcPct val="90000"/>
              </a:lnSpc>
              <a:spcBef>
                <a:spcPts val="1000"/>
              </a:spcBef>
              <a:spcAft>
                <a:spcPts val="0"/>
              </a:spcAft>
              <a:buSzPts val="2400"/>
              <a:buNone/>
            </a:pPr>
            <a:r>
              <a:rPr b="1" lang="en-US">
                <a:latin typeface="Arial"/>
                <a:ea typeface="Arial"/>
                <a:cs typeface="Arial"/>
                <a:sym typeface="Arial"/>
              </a:rPr>
              <a:t>C.  0.95</a:t>
            </a:r>
            <a:endParaRPr/>
          </a:p>
          <a:p>
            <a:pPr indent="0" lvl="0" marL="0" rtl="0" algn="l">
              <a:lnSpc>
                <a:spcPct val="90000"/>
              </a:lnSpc>
              <a:spcBef>
                <a:spcPts val="1000"/>
              </a:spcBef>
              <a:spcAft>
                <a:spcPts val="0"/>
              </a:spcAft>
              <a:buSzPts val="2400"/>
              <a:buNone/>
            </a:pPr>
            <a:r>
              <a:rPr b="1" lang="en-US">
                <a:solidFill>
                  <a:schemeClr val="dk1"/>
                </a:solidFill>
                <a:latin typeface="Arial"/>
                <a:ea typeface="Arial"/>
                <a:cs typeface="Arial"/>
                <a:sym typeface="Arial"/>
              </a:rPr>
              <a:t>D.  0.85</a:t>
            </a:r>
            <a:endParaRPr/>
          </a:p>
          <a:p>
            <a:pPr indent="-228600" lvl="0" marL="228600" rtl="0" algn="l">
              <a:lnSpc>
                <a:spcPct val="90000"/>
              </a:lnSpc>
              <a:spcBef>
                <a:spcPts val="10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2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24.	State whether the following statements are true or false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if the probability of an event is 1, then it is an impossible event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if the probability of an event is 0, then it is a sure event.</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the sum of the probabilities of all the elementary events of an experiment is 1.</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(iv)	the probability of an event is greater than or equal to 0 and less than or equal to 1.</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	the probability of an event E + the probability of the event "not E" = 1.</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	the probability of an event can be negative</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(vii)	the probability of an event can be greater than 1.</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7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24.	State whether the following statements are true or false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if the probability of an event is 1, then it is an impossible event - </a:t>
            </a:r>
            <a:r>
              <a:rPr b="1" lang="en-US">
                <a:solidFill>
                  <a:srgbClr val="FF0000"/>
                </a:solidFill>
                <a:latin typeface="Arial"/>
                <a:ea typeface="Arial"/>
                <a:cs typeface="Arial"/>
                <a:sym typeface="Arial"/>
              </a:rPr>
              <a:t>false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if the probability of an event is 0, then it is a sure event.- </a:t>
            </a:r>
            <a:r>
              <a:rPr b="1" lang="en-US">
                <a:solidFill>
                  <a:srgbClr val="FF0000"/>
                </a:solidFill>
                <a:latin typeface="Arial"/>
                <a:ea typeface="Arial"/>
                <a:cs typeface="Arial"/>
                <a:sym typeface="Arial"/>
              </a:rPr>
              <a:t>false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the sum of the probabilities of all the elementary events of an experiment is 1.-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(iv)	the probability of an event is greater than or equal to 0 and less than or equal to 1.-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	the probability of an event E + the probability of the event "not E" = 1.-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	the probability of an event can be negative- </a:t>
            </a:r>
            <a:r>
              <a:rPr b="1" lang="en-US">
                <a:solidFill>
                  <a:srgbClr val="FF0000"/>
                </a:solidFill>
                <a:latin typeface="Arial"/>
                <a:ea typeface="Arial"/>
                <a:cs typeface="Arial"/>
                <a:sym typeface="Arial"/>
              </a:rPr>
              <a:t>false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(vii)	the probability of an event can be greater than 1.- </a:t>
            </a:r>
            <a:r>
              <a:rPr b="1" lang="en-US">
                <a:solidFill>
                  <a:srgbClr val="FF0000"/>
                </a:solidFill>
                <a:latin typeface="Arial"/>
                <a:ea typeface="Arial"/>
                <a:cs typeface="Arial"/>
                <a:sym typeface="Arial"/>
              </a:rPr>
              <a:t>false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2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25. 	Which of the following experiments have equally likely outcomes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A coin is tossed. It shows head or tail.</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A driver attempts to start a car. The car starts or does not start.</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A player attempts to shoot a basket ball. He/she shoots or misses the shot.</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	A die is thrown. It shows up any of the six numbers 1, 2, 3, 4, 5, 6.</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sp>
        <p:nvSpPr>
          <p:cNvPr id="386" name="Google Shape;386;p7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25. 	Which of the following experiments have equally likely outcomes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A coin is tossed. It shows head or tail.-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A driver attempts to start a car. The car starts or does not start.-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A player attempts to shoot a basket ball. He/she shoots or misses the shot.-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(vi)	A die is thrown. It shows up any of the six numbers 1, 2, 3, 4, 5, 6.- </a:t>
            </a:r>
            <a:r>
              <a:rPr b="1" lang="en-US">
                <a:solidFill>
                  <a:srgbClr val="FF0000"/>
                </a:solidFill>
                <a:latin typeface="Arial"/>
                <a:ea typeface="Arial"/>
                <a:cs typeface="Arial"/>
                <a:sym typeface="Arial"/>
              </a:rPr>
              <a:t>true</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sz="2000"/>
              <a:t>  </a:t>
            </a:r>
            <a:endParaRPr b="1"/>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2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26.  A number is chosen at random among the first 100 natural numbers. Find the probability that the number chosen being a multiple of 5. </a:t>
            </a:r>
            <a:endParaRPr/>
          </a:p>
          <a:p>
            <a:pPr indent="-457200" lvl="0" marL="533400" rtl="0" algn="l">
              <a:lnSpc>
                <a:spcPct val="90000"/>
              </a:lnSpc>
              <a:spcBef>
                <a:spcPts val="1000"/>
              </a:spcBef>
              <a:spcAft>
                <a:spcPts val="0"/>
              </a:spcAft>
              <a:buSzPts val="2400"/>
              <a:buAutoNum type="alphaUcPeriod"/>
            </a:pPr>
            <a:r>
              <a:rPr b="1" lang="en-US">
                <a:latin typeface="Arial"/>
                <a:ea typeface="Arial"/>
                <a:cs typeface="Arial"/>
                <a:sym typeface="Arial"/>
              </a:rPr>
              <a:t> 1/2</a:t>
            </a:r>
            <a:endParaRPr/>
          </a:p>
          <a:p>
            <a:pPr indent="-457200" lvl="0" marL="533400" rtl="0" algn="l">
              <a:lnSpc>
                <a:spcPct val="90000"/>
              </a:lnSpc>
              <a:spcBef>
                <a:spcPts val="1000"/>
              </a:spcBef>
              <a:spcAft>
                <a:spcPts val="0"/>
              </a:spcAft>
              <a:buSzPts val="2400"/>
              <a:buAutoNum type="alphaUcPeriod"/>
            </a:pPr>
            <a:r>
              <a:rPr b="1" lang="en-US">
                <a:latin typeface="Arial"/>
                <a:ea typeface="Arial"/>
                <a:cs typeface="Arial"/>
                <a:sym typeface="Arial"/>
              </a:rPr>
              <a:t> 1/4</a:t>
            </a:r>
            <a:endParaRPr/>
          </a:p>
          <a:p>
            <a:pPr indent="-457200" lvl="0" marL="533400" rtl="0" algn="l">
              <a:lnSpc>
                <a:spcPct val="90000"/>
              </a:lnSpc>
              <a:spcBef>
                <a:spcPts val="1000"/>
              </a:spcBef>
              <a:spcAft>
                <a:spcPts val="0"/>
              </a:spcAft>
              <a:buSzPts val="2400"/>
              <a:buAutoNum type="alphaUcPeriod"/>
            </a:pPr>
            <a:r>
              <a:rPr b="1" lang="en-US">
                <a:latin typeface="Arial"/>
                <a:ea typeface="Arial"/>
                <a:cs typeface="Arial"/>
                <a:sym typeface="Arial"/>
              </a:rPr>
              <a:t> 1/5</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D.   1/6</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sz="2000"/>
              <a:t> </a:t>
            </a:r>
            <a:endParaRPr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 name="Shape 395"/>
        <p:cNvGrpSpPr/>
        <p:nvPr/>
      </p:nvGrpSpPr>
      <p:grpSpPr>
        <a:xfrm>
          <a:off x="0" y="0"/>
          <a:ext cx="0" cy="0"/>
          <a:chOff x="0" y="0"/>
          <a:chExt cx="0" cy="0"/>
        </a:xfrm>
      </p:grpSpPr>
      <p:sp>
        <p:nvSpPr>
          <p:cNvPr id="396" name="Google Shape;396;p8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26. </a:t>
            </a:r>
            <a:r>
              <a:rPr lang="en-US">
                <a:latin typeface="Arial"/>
                <a:ea typeface="Arial"/>
                <a:cs typeface="Arial"/>
                <a:sym typeface="Arial"/>
              </a:rPr>
              <a:t> </a:t>
            </a:r>
            <a:r>
              <a:rPr b="1" lang="en-US">
                <a:latin typeface="Arial"/>
                <a:ea typeface="Arial"/>
                <a:cs typeface="Arial"/>
                <a:sym typeface="Arial"/>
              </a:rPr>
              <a:t>A number is chosen at random among the first 100 natural numbers. Find the probability that the number chosen being a multiple of 5. </a:t>
            </a:r>
            <a:endParaRPr>
              <a:latin typeface="Arial"/>
              <a:ea typeface="Arial"/>
              <a:cs typeface="Arial"/>
              <a:sym typeface="Arial"/>
            </a:endParaRPr>
          </a:p>
          <a:p>
            <a:pPr indent="-457200" lvl="0" marL="533400" rtl="0" algn="l">
              <a:lnSpc>
                <a:spcPct val="90000"/>
              </a:lnSpc>
              <a:spcBef>
                <a:spcPts val="1000"/>
              </a:spcBef>
              <a:spcAft>
                <a:spcPts val="0"/>
              </a:spcAft>
              <a:buSzPts val="2400"/>
              <a:buAutoNum type="alphaUcPeriod"/>
            </a:pPr>
            <a:r>
              <a:rPr b="1" lang="en-US">
                <a:latin typeface="Arial"/>
                <a:ea typeface="Arial"/>
                <a:cs typeface="Arial"/>
                <a:sym typeface="Arial"/>
              </a:rPr>
              <a:t> 1/2</a:t>
            </a:r>
            <a:endParaRPr/>
          </a:p>
          <a:p>
            <a:pPr indent="-457200" lvl="0" marL="533400" rtl="0" algn="l">
              <a:lnSpc>
                <a:spcPct val="90000"/>
              </a:lnSpc>
              <a:spcBef>
                <a:spcPts val="1000"/>
              </a:spcBef>
              <a:spcAft>
                <a:spcPts val="0"/>
              </a:spcAft>
              <a:buSzPts val="2400"/>
              <a:buAutoNum type="alphaUcPeriod"/>
            </a:pPr>
            <a:r>
              <a:rPr b="1" lang="en-US">
                <a:latin typeface="Arial"/>
                <a:ea typeface="Arial"/>
                <a:cs typeface="Arial"/>
                <a:sym typeface="Arial"/>
              </a:rPr>
              <a:t> 1/4</a:t>
            </a:r>
            <a:endParaRPr/>
          </a:p>
          <a:p>
            <a:pPr indent="0" lvl="0" marL="76200" rtl="0" algn="l">
              <a:lnSpc>
                <a:spcPct val="90000"/>
              </a:lnSpc>
              <a:spcBef>
                <a:spcPts val="1000"/>
              </a:spcBef>
              <a:spcAft>
                <a:spcPts val="0"/>
              </a:spcAft>
              <a:buSzPts val="2400"/>
              <a:buNone/>
            </a:pPr>
            <a:r>
              <a:rPr b="1" lang="en-US">
                <a:solidFill>
                  <a:srgbClr val="FF0000"/>
                </a:solidFill>
                <a:latin typeface="Arial"/>
                <a:ea typeface="Arial"/>
                <a:cs typeface="Arial"/>
                <a:sym typeface="Arial"/>
              </a:rPr>
              <a:t>C.   1/5</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D.   1/6</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sz="2000"/>
              <a:t> </a:t>
            </a:r>
            <a:endParaRPr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p3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27. There are 5 green, 6 black and 7 white balls in a bag. A ball it drawn at</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          random from the bag. Find the probability that it may be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white ball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either a green or a black ball</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not a black ball</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5" name="Shape 405"/>
        <p:cNvGrpSpPr/>
        <p:nvPr/>
      </p:nvGrpSpPr>
      <p:grpSpPr>
        <a:xfrm>
          <a:off x="0" y="0"/>
          <a:ext cx="0" cy="0"/>
          <a:chOff x="0" y="0"/>
          <a:chExt cx="0" cy="0"/>
        </a:xfrm>
      </p:grpSpPr>
      <p:sp>
        <p:nvSpPr>
          <p:cNvPr id="406" name="Google Shape;406;p8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27. There are 5 green, 6 black and 7 white balls in a bag. A ball it drawn at</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          random from the bag. Find the probability that it may be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white ball – </a:t>
            </a:r>
            <a:r>
              <a:rPr b="1" lang="en-US">
                <a:solidFill>
                  <a:srgbClr val="FF0000"/>
                </a:solidFill>
                <a:latin typeface="Arial"/>
                <a:ea typeface="Arial"/>
                <a:cs typeface="Arial"/>
                <a:sym typeface="Arial"/>
              </a:rPr>
              <a:t>7/18</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either a green or a black ball -</a:t>
            </a:r>
            <a:r>
              <a:rPr b="1" lang="en-US">
                <a:solidFill>
                  <a:srgbClr val="FF0000"/>
                </a:solidFill>
                <a:latin typeface="Arial"/>
                <a:ea typeface="Arial"/>
                <a:cs typeface="Arial"/>
                <a:sym typeface="Arial"/>
              </a:rPr>
              <a:t>11/18</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not a black ball- </a:t>
            </a:r>
            <a:r>
              <a:rPr b="1" lang="en-US">
                <a:solidFill>
                  <a:srgbClr val="FF0000"/>
                </a:solidFill>
                <a:latin typeface="Arial"/>
                <a:ea typeface="Arial"/>
                <a:cs typeface="Arial"/>
                <a:sym typeface="Arial"/>
              </a:rPr>
              <a:t>2/3</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3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28.  A bag contains 4 red and 8 blue marbles. A marble is drawn at random. What is the probability of drawing</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red marble ?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blue marble ?</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a:latin typeface="Arial"/>
                <a:ea typeface="Arial"/>
                <a:cs typeface="Arial"/>
                <a:sym typeface="Arial"/>
              </a:rPr>
            </a:b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5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SzPts val="2400"/>
              <a:buNone/>
            </a:pPr>
            <a:r>
              <a:rPr b="1" lang="en-US">
                <a:latin typeface="Arial Black"/>
                <a:ea typeface="Arial Black"/>
                <a:cs typeface="Arial Black"/>
                <a:sym typeface="Arial Black"/>
              </a:rPr>
              <a:t>Q.1. </a:t>
            </a:r>
            <a:r>
              <a:rPr b="1" lang="en-US"/>
              <a:t>If a coin is tossed two times, what is the probability of getting ‘head’ at least once ? </a:t>
            </a:r>
            <a:endParaRPr/>
          </a:p>
          <a:p>
            <a:pPr indent="0" lvl="0" marL="0" rtl="0" algn="l">
              <a:lnSpc>
                <a:spcPct val="90000"/>
              </a:lnSpc>
              <a:spcBef>
                <a:spcPts val="1000"/>
              </a:spcBef>
              <a:spcAft>
                <a:spcPts val="0"/>
              </a:spcAft>
              <a:buClr>
                <a:schemeClr val="dk1"/>
              </a:buClr>
              <a:buSzPts val="2400"/>
              <a:buNone/>
            </a:pPr>
            <a:r>
              <a:rPr b="1" lang="en-US"/>
              <a:t>A.  1/2</a:t>
            </a:r>
            <a:endParaRPr/>
          </a:p>
          <a:p>
            <a:pPr indent="0" lvl="0" marL="0" rtl="0" algn="l">
              <a:lnSpc>
                <a:spcPct val="90000"/>
              </a:lnSpc>
              <a:spcBef>
                <a:spcPts val="1000"/>
              </a:spcBef>
              <a:spcAft>
                <a:spcPts val="0"/>
              </a:spcAft>
              <a:buClr>
                <a:schemeClr val="dk1"/>
              </a:buClr>
              <a:buSzPts val="2400"/>
              <a:buNone/>
            </a:pPr>
            <a:r>
              <a:rPr b="1" lang="en-US"/>
              <a:t>B.  1/4</a:t>
            </a:r>
            <a:endParaRPr/>
          </a:p>
          <a:p>
            <a:pPr indent="0" lvl="0" marL="0" rtl="0" algn="l">
              <a:lnSpc>
                <a:spcPct val="90000"/>
              </a:lnSpc>
              <a:spcBef>
                <a:spcPts val="1000"/>
              </a:spcBef>
              <a:spcAft>
                <a:spcPts val="0"/>
              </a:spcAft>
              <a:buClr>
                <a:schemeClr val="dk1"/>
              </a:buClr>
              <a:buSzPts val="2400"/>
              <a:buNone/>
            </a:pPr>
            <a:r>
              <a:rPr b="1" lang="en-US"/>
              <a:t>C.  1</a:t>
            </a:r>
            <a:endParaRPr/>
          </a:p>
          <a:p>
            <a:pPr indent="0" lvl="0" marL="0" rtl="0" algn="l">
              <a:lnSpc>
                <a:spcPct val="90000"/>
              </a:lnSpc>
              <a:spcBef>
                <a:spcPts val="1000"/>
              </a:spcBef>
              <a:spcAft>
                <a:spcPts val="0"/>
              </a:spcAft>
              <a:buClr>
                <a:schemeClr val="dk1"/>
              </a:buClr>
              <a:buSzPts val="2400"/>
              <a:buNone/>
            </a:pPr>
            <a:r>
              <a:rPr b="1" lang="en-US">
                <a:solidFill>
                  <a:srgbClr val="FF0000"/>
                </a:solidFill>
              </a:rPr>
              <a:t>D. 3/4</a:t>
            </a:r>
            <a:endParaRPr b="1">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8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28.  A bag contains 4 red and 8 blue marbles. A marble is drawn at random. What is the probability of drawing</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red marble </a:t>
            </a:r>
            <a:r>
              <a:rPr b="1" lang="en-US">
                <a:solidFill>
                  <a:srgbClr val="FF0000"/>
                </a:solidFill>
                <a:latin typeface="Arial"/>
                <a:ea typeface="Arial"/>
                <a:cs typeface="Arial"/>
                <a:sym typeface="Arial"/>
              </a:rPr>
              <a:t>– 1/3</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blue marble </a:t>
            </a:r>
            <a:r>
              <a:rPr b="1" lang="en-US">
                <a:solidFill>
                  <a:srgbClr val="FF0000"/>
                </a:solidFill>
                <a:latin typeface="Arial"/>
                <a:ea typeface="Arial"/>
                <a:cs typeface="Arial"/>
                <a:sym typeface="Arial"/>
              </a:rPr>
              <a:t>– 2/3</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br>
              <a:rPr lang="en-US">
                <a:latin typeface="Arial"/>
                <a:ea typeface="Arial"/>
                <a:cs typeface="Arial"/>
                <a:sym typeface="Arial"/>
              </a:rPr>
            </a:b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3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29. A bag contains 6 black, 7 red and 2 white balls. A ball is drawn from the bag at random. Find the probability that the ball drawn is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Red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Black or white</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Not black</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sz="2000">
                <a:latin typeface="Arial"/>
                <a:ea typeface="Arial"/>
                <a:cs typeface="Arial"/>
                <a:sym typeface="Arial"/>
              </a:rPr>
            </a:br>
            <a:r>
              <a:rPr b="1" lang="en-US" sz="2000">
                <a:latin typeface="Arial"/>
                <a:ea typeface="Arial"/>
                <a:cs typeface="Arial"/>
                <a:sym typeface="Arial"/>
              </a:rPr>
              <a:t> </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8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29. A bag contains 6 black, 7 red and 2 white balls. A ball is drawn from the bag at random. Find the probability that the ball drawn is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Red </a:t>
            </a:r>
            <a:r>
              <a:rPr b="1" lang="en-US">
                <a:solidFill>
                  <a:srgbClr val="FF0000"/>
                </a:solidFill>
                <a:latin typeface="Arial"/>
                <a:ea typeface="Arial"/>
                <a:cs typeface="Arial"/>
                <a:sym typeface="Arial"/>
              </a:rPr>
              <a:t>– 7/15</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Black or white- </a:t>
            </a:r>
            <a:r>
              <a:rPr b="1" lang="en-US">
                <a:solidFill>
                  <a:srgbClr val="FF0000"/>
                </a:solidFill>
                <a:latin typeface="Arial"/>
                <a:ea typeface="Arial"/>
                <a:cs typeface="Arial"/>
                <a:sym typeface="Arial"/>
              </a:rPr>
              <a:t>8/15</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Not black </a:t>
            </a:r>
            <a:r>
              <a:rPr b="1" lang="en-US">
                <a:solidFill>
                  <a:srgbClr val="FF0000"/>
                </a:solidFill>
                <a:latin typeface="Arial"/>
                <a:ea typeface="Arial"/>
                <a:cs typeface="Arial"/>
                <a:sym typeface="Arial"/>
              </a:rPr>
              <a:t>– 3/5</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br>
              <a:rPr lang="en-US" sz="2000"/>
            </a:br>
            <a:r>
              <a:rPr b="1" lang="en-US" sz="2000"/>
              <a:t> </a:t>
            </a: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p33"/>
          <p:cNvSpPr txBox="1"/>
          <p:nvPr>
            <p:ph idx="1" type="body"/>
          </p:nvPr>
        </p:nvSpPr>
        <p:spPr>
          <a:xfrm>
            <a:off x="204952" y="861750"/>
            <a:ext cx="11733048" cy="56110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Q.30. 17 cards numbered 1, 2, 3, ...., 16, 17 are put in a box and mixed thoroughly. One person drawn a card from the box. Find the probability that the number on  the card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odd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prime</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divisible by 3</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(iv) not divisible by 3 and 2 both </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5" name="Shape 435"/>
        <p:cNvGrpSpPr/>
        <p:nvPr/>
      </p:nvGrpSpPr>
      <p:grpSpPr>
        <a:xfrm>
          <a:off x="0" y="0"/>
          <a:ext cx="0" cy="0"/>
          <a:chOff x="0" y="0"/>
          <a:chExt cx="0" cy="0"/>
        </a:xfrm>
      </p:grpSpPr>
      <p:sp>
        <p:nvSpPr>
          <p:cNvPr id="436" name="Google Shape;436;p84"/>
          <p:cNvSpPr txBox="1"/>
          <p:nvPr>
            <p:ph idx="1" type="body"/>
          </p:nvPr>
        </p:nvSpPr>
        <p:spPr>
          <a:xfrm>
            <a:off x="204952" y="861750"/>
            <a:ext cx="11733048" cy="56110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Q.30. 17 cards numbered 1, 2, 3, ...., 16, 17 are put in a box and mixed thoroughly. One person drawn a card from the box. Find the probability that the number on  the card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odd </a:t>
            </a:r>
            <a:r>
              <a:rPr b="1" lang="en-US">
                <a:solidFill>
                  <a:srgbClr val="FF0000"/>
                </a:solidFill>
                <a:latin typeface="Arial"/>
                <a:ea typeface="Arial"/>
                <a:cs typeface="Arial"/>
                <a:sym typeface="Arial"/>
              </a:rPr>
              <a:t>– 9/17</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prime </a:t>
            </a:r>
            <a:r>
              <a:rPr b="1" lang="en-US">
                <a:solidFill>
                  <a:srgbClr val="FF0000"/>
                </a:solidFill>
                <a:latin typeface="Arial"/>
                <a:ea typeface="Arial"/>
                <a:cs typeface="Arial"/>
                <a:sym typeface="Arial"/>
              </a:rPr>
              <a:t>– 7/17</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divisible by 3 </a:t>
            </a:r>
            <a:r>
              <a:rPr b="1" lang="en-US">
                <a:solidFill>
                  <a:srgbClr val="FF0000"/>
                </a:solidFill>
                <a:latin typeface="Arial"/>
                <a:ea typeface="Arial"/>
                <a:cs typeface="Arial"/>
                <a:sym typeface="Arial"/>
              </a:rPr>
              <a:t>– 5/17</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(iv) not divisible by 3 and 2 both </a:t>
            </a:r>
            <a:r>
              <a:rPr b="1" lang="en-US">
                <a:solidFill>
                  <a:srgbClr val="FF0000"/>
                </a:solidFill>
                <a:latin typeface="Arial"/>
                <a:ea typeface="Arial"/>
                <a:cs typeface="Arial"/>
                <a:sym typeface="Arial"/>
              </a:rPr>
              <a:t>- 15/17</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3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31.	 Fill in the blanks with appropriate correct answer-</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pair of fair dice is thrown and one die shows a four. The probability that the other die shown 5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Probability of a sure event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Probability of an impossible event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(iv) The probability of an event (other than sure and impossible event) lies between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(v) A die is rolled once. The probability of getting a prime number is  </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a:b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8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31.	 Fill in the blanks with appropriate correct answer-</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pair of fair dice is thrown and one die shows a four. The probability that the other die shown 5 is </a:t>
            </a:r>
            <a:r>
              <a:rPr b="1" lang="en-US">
                <a:solidFill>
                  <a:srgbClr val="FF0000"/>
                </a:solidFill>
                <a:latin typeface="Arial"/>
                <a:ea typeface="Arial"/>
                <a:cs typeface="Arial"/>
                <a:sym typeface="Arial"/>
              </a:rPr>
              <a:t>....1/6.....</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Probability of a sure event is </a:t>
            </a:r>
            <a:r>
              <a:rPr b="1" lang="en-US">
                <a:solidFill>
                  <a:srgbClr val="FF0000"/>
                </a:solidFill>
                <a:latin typeface="Arial"/>
                <a:ea typeface="Arial"/>
                <a:cs typeface="Arial"/>
                <a:sym typeface="Arial"/>
              </a:rPr>
              <a:t>....1.....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Probability of an impossible event is </a:t>
            </a:r>
            <a:r>
              <a:rPr b="1" lang="en-US">
                <a:solidFill>
                  <a:srgbClr val="FF0000"/>
                </a:solidFill>
                <a:latin typeface="Arial"/>
                <a:ea typeface="Arial"/>
                <a:cs typeface="Arial"/>
                <a:sym typeface="Arial"/>
              </a:rPr>
              <a:t>...0....</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(iv) The probability of an event (other than sure and impossible event) lies between </a:t>
            </a:r>
            <a:r>
              <a:rPr b="1" lang="en-US">
                <a:solidFill>
                  <a:srgbClr val="FF0000"/>
                </a:solidFill>
                <a:latin typeface="Arial"/>
                <a:ea typeface="Arial"/>
                <a:cs typeface="Arial"/>
                <a:sym typeface="Arial"/>
              </a:rPr>
              <a:t>..0 to 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(v) A die is rolled once. The probability of getting a prime number is-</a:t>
            </a:r>
            <a:r>
              <a:rPr b="1" lang="en-US">
                <a:solidFill>
                  <a:srgbClr val="FF0000"/>
                </a:solidFill>
                <a:latin typeface="Arial"/>
                <a:ea typeface="Arial"/>
                <a:cs typeface="Arial"/>
                <a:sym typeface="Arial"/>
              </a:rPr>
              <a:t>1/2</a:t>
            </a:r>
            <a:r>
              <a:rPr b="1" lang="en-US">
                <a:latin typeface="Arial"/>
                <a:ea typeface="Arial"/>
                <a:cs typeface="Arial"/>
                <a:sym typeface="Arial"/>
              </a:rPr>
              <a:t>  </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a:b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3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32. Complete the statement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(a) Probability of event A + Probability of event 'not A'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(b) Probability of a 'sure' event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(c) Probability of an 'impossible' event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(d) Sum of the probabilities of each outcome in an experiment is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(e) Probability of an outcome/ event is greater than or equal to ......... and less than equal to .......</a:t>
            </a:r>
            <a:endParaRPr>
              <a:latin typeface="Arial"/>
              <a:ea typeface="Arial"/>
              <a:cs typeface="Arial"/>
              <a:sym typeface="Aria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sp>
        <p:nvSpPr>
          <p:cNvPr id="456" name="Google Shape;456;p8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32. Complete the statement :</a:t>
            </a:r>
            <a:endParaRPr>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(a) Probability of event A + Probability of event 'not A' </a:t>
            </a:r>
            <a:r>
              <a:rPr b="1" lang="en-US">
                <a:solidFill>
                  <a:srgbClr val="FF0000"/>
                </a:solidFill>
                <a:latin typeface="Arial"/>
                <a:ea typeface="Arial"/>
                <a:cs typeface="Arial"/>
                <a:sym typeface="Arial"/>
              </a:rPr>
              <a:t>....1.....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(b) Probability of a 'sure' event is </a:t>
            </a:r>
            <a:r>
              <a:rPr b="1" lang="en-US">
                <a:solidFill>
                  <a:srgbClr val="FF0000"/>
                </a:solidFill>
                <a:latin typeface="Arial"/>
                <a:ea typeface="Arial"/>
                <a:cs typeface="Arial"/>
                <a:sym typeface="Arial"/>
              </a:rPr>
              <a:t>....1.....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(c) Probability of an 'impossible' event is </a:t>
            </a:r>
            <a:r>
              <a:rPr b="1" lang="en-US">
                <a:solidFill>
                  <a:srgbClr val="FF0000"/>
                </a:solidFill>
                <a:latin typeface="Arial"/>
                <a:ea typeface="Arial"/>
                <a:cs typeface="Arial"/>
                <a:sym typeface="Arial"/>
              </a:rPr>
              <a:t>....0...</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(d) Sum of the probabilities of each outcome in an experiment is </a:t>
            </a:r>
            <a:r>
              <a:rPr b="1" lang="en-US">
                <a:solidFill>
                  <a:srgbClr val="FF0000"/>
                </a:solidFill>
                <a:latin typeface="Arial"/>
                <a:ea typeface="Arial"/>
                <a:cs typeface="Arial"/>
                <a:sym typeface="Arial"/>
              </a:rPr>
              <a:t>....1.....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(e) Probability of an outcome/ event is greater than or equal to </a:t>
            </a:r>
            <a:r>
              <a:rPr b="1" lang="en-US">
                <a:solidFill>
                  <a:srgbClr val="FF0000"/>
                </a:solidFill>
                <a:latin typeface="Arial"/>
                <a:ea typeface="Arial"/>
                <a:cs typeface="Arial"/>
                <a:sym typeface="Arial"/>
              </a:rPr>
              <a:t>.....0.... </a:t>
            </a:r>
            <a:r>
              <a:rPr b="1" lang="en-US">
                <a:latin typeface="Arial"/>
                <a:ea typeface="Arial"/>
                <a:cs typeface="Arial"/>
                <a:sym typeface="Arial"/>
              </a:rPr>
              <a:t>and less than equal to </a:t>
            </a:r>
            <a:r>
              <a:rPr b="1" lang="en-US">
                <a:solidFill>
                  <a:srgbClr val="FF0000"/>
                </a:solidFill>
                <a:latin typeface="Arial"/>
                <a:ea typeface="Arial"/>
                <a:cs typeface="Arial"/>
                <a:sym typeface="Arial"/>
              </a:rPr>
              <a:t>...1....</a:t>
            </a:r>
            <a:endParaRPr>
              <a:solidFill>
                <a:srgbClr val="FF0000"/>
              </a:solidFill>
              <a:latin typeface="Arial"/>
              <a:ea typeface="Arial"/>
              <a:cs typeface="Arial"/>
              <a:sym typeface="Aria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0" name="Shape 460"/>
        <p:cNvGrpSpPr/>
        <p:nvPr/>
      </p:nvGrpSpPr>
      <p:grpSpPr>
        <a:xfrm>
          <a:off x="0" y="0"/>
          <a:ext cx="0" cy="0"/>
          <a:chOff x="0" y="0"/>
          <a:chExt cx="0" cy="0"/>
        </a:xfrm>
      </p:grpSpPr>
      <p:sp>
        <p:nvSpPr>
          <p:cNvPr id="461" name="Google Shape;461;p3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33	 A box contains 11 cards numbered 1, 2, 3, … , 11 and are mixed thoroughly. A card is drawn at random from the box. What is the probability that the number on the card is</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odd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even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prime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(iv) divisible by 3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2</a:t>
            </a:r>
            <a:r>
              <a:rPr b="1" lang="en-US"/>
              <a:t>.	Two coins are tossed simultaneously. Find the probability of getting -</a:t>
            </a:r>
            <a:endParaRPr/>
          </a:p>
          <a:p>
            <a:pPr indent="0" lvl="0" marL="76200" rtl="0" algn="l">
              <a:lnSpc>
                <a:spcPct val="90000"/>
              </a:lnSpc>
              <a:spcBef>
                <a:spcPts val="1000"/>
              </a:spcBef>
              <a:spcAft>
                <a:spcPts val="0"/>
              </a:spcAft>
              <a:buSzPts val="2400"/>
              <a:buNone/>
            </a:pPr>
            <a:r>
              <a:rPr b="1" lang="en-US"/>
              <a:t>(i) two tails </a:t>
            </a:r>
            <a:endParaRPr/>
          </a:p>
          <a:p>
            <a:pPr indent="0" lvl="0" marL="76200" rtl="0" algn="l">
              <a:lnSpc>
                <a:spcPct val="90000"/>
              </a:lnSpc>
              <a:spcBef>
                <a:spcPts val="1000"/>
              </a:spcBef>
              <a:spcAft>
                <a:spcPts val="0"/>
              </a:spcAft>
              <a:buSzPts val="2400"/>
              <a:buNone/>
            </a:pPr>
            <a:r>
              <a:rPr b="1" lang="en-US"/>
              <a:t>(ii) at least one tail</a:t>
            </a:r>
            <a:endParaRPr/>
          </a:p>
          <a:p>
            <a:pPr indent="0" lvl="0" marL="76200" rtl="0" algn="l">
              <a:lnSpc>
                <a:spcPct val="90000"/>
              </a:lnSpc>
              <a:spcBef>
                <a:spcPts val="1000"/>
              </a:spcBef>
              <a:spcAft>
                <a:spcPts val="0"/>
              </a:spcAft>
              <a:buSzPts val="2400"/>
              <a:buNone/>
            </a:pPr>
            <a:r>
              <a:rPr b="1" lang="en-US"/>
              <a:t>(iii) no tail</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5" name="Shape 465"/>
        <p:cNvGrpSpPr/>
        <p:nvPr/>
      </p:nvGrpSpPr>
      <p:grpSpPr>
        <a:xfrm>
          <a:off x="0" y="0"/>
          <a:ext cx="0" cy="0"/>
          <a:chOff x="0" y="0"/>
          <a:chExt cx="0" cy="0"/>
        </a:xfrm>
      </p:grpSpPr>
      <p:sp>
        <p:nvSpPr>
          <p:cNvPr id="466" name="Google Shape;466;p8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Q 33	 A box contains 11 cards numbered 1, 2, 3, … , 11 and are mixed thoroughly. A card is drawn at random from the box. What is the probability that the number on the card is</a:t>
            </a:r>
            <a:endParaRPr b="1">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 odd – </a:t>
            </a:r>
            <a:r>
              <a:rPr b="1" lang="en-US">
                <a:solidFill>
                  <a:srgbClr val="FF0000"/>
                </a:solidFill>
                <a:latin typeface="Arial"/>
                <a:ea typeface="Arial"/>
                <a:cs typeface="Arial"/>
                <a:sym typeface="Arial"/>
              </a:rPr>
              <a:t>6/11</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 even – </a:t>
            </a:r>
            <a:r>
              <a:rPr b="1" lang="en-US">
                <a:solidFill>
                  <a:srgbClr val="FF0000"/>
                </a:solidFill>
                <a:latin typeface="Arial"/>
                <a:ea typeface="Arial"/>
                <a:cs typeface="Arial"/>
                <a:sym typeface="Arial"/>
              </a:rPr>
              <a:t>5/11</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(iii) prime – </a:t>
            </a:r>
            <a:r>
              <a:rPr b="1" lang="en-US">
                <a:solidFill>
                  <a:srgbClr val="FF0000"/>
                </a:solidFill>
                <a:latin typeface="Arial"/>
                <a:ea typeface="Arial"/>
                <a:cs typeface="Arial"/>
                <a:sym typeface="Arial"/>
              </a:rPr>
              <a:t>5/11</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b="1" lang="en-US">
                <a:latin typeface="Arial"/>
                <a:ea typeface="Arial"/>
                <a:cs typeface="Arial"/>
                <a:sym typeface="Arial"/>
              </a:rPr>
              <a:t>	(iv) divisible by 3 – </a:t>
            </a:r>
            <a:r>
              <a:rPr b="1" lang="en-US">
                <a:solidFill>
                  <a:srgbClr val="FF0000"/>
                </a:solidFill>
                <a:latin typeface="Arial"/>
                <a:ea typeface="Arial"/>
                <a:cs typeface="Arial"/>
                <a:sym typeface="Arial"/>
              </a:rPr>
              <a:t>3/11</a:t>
            </a:r>
            <a:endParaRPr b="1">
              <a:solidFill>
                <a:srgbClr val="FF000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rPr lang="en-US" sz="2000"/>
              <a:t> </a:t>
            </a:r>
            <a:endParaRPr/>
          </a:p>
          <a:p>
            <a:pPr indent="-228600" lvl="0" marL="228600" rtl="0" algn="l">
              <a:lnSpc>
                <a:spcPct val="90000"/>
              </a:lnSpc>
              <a:spcBef>
                <a:spcPts val="1000"/>
              </a:spcBef>
              <a:spcAft>
                <a:spcPts val="0"/>
              </a:spcAft>
              <a:buClr>
                <a:schemeClr val="dk1"/>
              </a:buClr>
              <a:buSzPts val="2000"/>
              <a:buNone/>
            </a:pPr>
            <a:r>
              <a:t/>
            </a:r>
            <a:endParaRPr b="1" sz="2000"/>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0" name="Shape 470"/>
        <p:cNvGrpSpPr/>
        <p:nvPr/>
      </p:nvGrpSpPr>
      <p:grpSpPr>
        <a:xfrm>
          <a:off x="0" y="0"/>
          <a:ext cx="0" cy="0"/>
          <a:chOff x="0" y="0"/>
          <a:chExt cx="0" cy="0"/>
        </a:xfrm>
      </p:grpSpPr>
      <p:sp>
        <p:nvSpPr>
          <p:cNvPr id="471" name="Google Shape;471;p3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34. Which of the following experiments have equally likely outcomes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coin is tossed. It shows head or tail.</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driver attempts to start a car. The car starts or does not start.</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A player attempts to shoot a basket ball. He/she shoots or misses the shot.</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(vi) A die is thrown. It shows up any of the six numbers 1, 2, 3, 4, 5, 6.</a:t>
            </a:r>
            <a:endParaRPr/>
          </a:p>
          <a:p>
            <a:pPr indent="0" lvl="0" marL="76200" rtl="0" algn="l">
              <a:lnSpc>
                <a:spcPct val="90000"/>
              </a:lnSpc>
              <a:spcBef>
                <a:spcPts val="1000"/>
              </a:spcBef>
              <a:spcAft>
                <a:spcPts val="0"/>
              </a:spcAft>
              <a:buSzPts val="2400"/>
              <a:buNone/>
            </a:pPr>
            <a:r>
              <a:rPr b="1" lang="en-US"/>
              <a:t>  </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5" name="Shape 475"/>
        <p:cNvGrpSpPr/>
        <p:nvPr/>
      </p:nvGrpSpPr>
      <p:grpSpPr>
        <a:xfrm>
          <a:off x="0" y="0"/>
          <a:ext cx="0" cy="0"/>
          <a:chOff x="0" y="0"/>
          <a:chExt cx="0" cy="0"/>
        </a:xfrm>
      </p:grpSpPr>
      <p:sp>
        <p:nvSpPr>
          <p:cNvPr id="476" name="Google Shape;476;p8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Q 34. Which of the following experiments have equally likely outcomes ?</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 A coin is tossed. It shows head or tail.- </a:t>
            </a:r>
            <a:r>
              <a:rPr b="1" lang="en-US">
                <a:solidFill>
                  <a:srgbClr val="FF0000"/>
                </a:solidFill>
                <a:latin typeface="Arial"/>
                <a:ea typeface="Arial"/>
                <a:cs typeface="Arial"/>
                <a:sym typeface="Arial"/>
              </a:rPr>
              <a:t>true</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 A driver attempts to start a car. The car starts or does not start.-</a:t>
            </a:r>
            <a:r>
              <a:rPr b="1" lang="en-US">
                <a:solidFill>
                  <a:srgbClr val="FF0000"/>
                </a:solidFill>
                <a:latin typeface="Arial"/>
                <a:ea typeface="Arial"/>
                <a:cs typeface="Arial"/>
                <a:sym typeface="Arial"/>
              </a:rPr>
              <a:t>true</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(iii) A player attempts to shoot a basket ball. He/she shoots or misses the shot.- </a:t>
            </a:r>
            <a:r>
              <a:rPr b="1" lang="en-US">
                <a:solidFill>
                  <a:srgbClr val="FF0000"/>
                </a:solidFill>
                <a:latin typeface="Arial"/>
                <a:ea typeface="Arial"/>
                <a:cs typeface="Arial"/>
                <a:sym typeface="Arial"/>
              </a:rPr>
              <a:t>true</a:t>
            </a:r>
            <a:endParaRPr/>
          </a:p>
          <a:p>
            <a:pPr indent="0" lvl="0" marL="76200" rtl="0" algn="l">
              <a:lnSpc>
                <a:spcPct val="90000"/>
              </a:lnSpc>
              <a:spcBef>
                <a:spcPts val="1000"/>
              </a:spcBef>
              <a:spcAft>
                <a:spcPts val="0"/>
              </a:spcAft>
              <a:buSzPts val="2400"/>
              <a:buNone/>
            </a:pPr>
            <a:r>
              <a:rPr b="1" lang="en-US">
                <a:latin typeface="Arial"/>
                <a:ea typeface="Arial"/>
                <a:cs typeface="Arial"/>
                <a:sym typeface="Arial"/>
              </a:rPr>
              <a:t>(vi) A die is thrown. It shows up any of the six numbers 1, 2, 3, 4, 5, 6.- </a:t>
            </a:r>
            <a:r>
              <a:rPr b="1" lang="en-US">
                <a:solidFill>
                  <a:srgbClr val="FF0000"/>
                </a:solidFill>
                <a:latin typeface="Arial"/>
                <a:ea typeface="Arial"/>
                <a:cs typeface="Arial"/>
                <a:sym typeface="Arial"/>
              </a:rPr>
              <a:t>true</a:t>
            </a:r>
            <a:endParaRPr/>
          </a:p>
          <a:p>
            <a:pPr indent="0" lvl="0" marL="76200" rtl="0" algn="l">
              <a:lnSpc>
                <a:spcPct val="90000"/>
              </a:lnSpc>
              <a:spcBef>
                <a:spcPts val="1000"/>
              </a:spcBef>
              <a:spcAft>
                <a:spcPts val="0"/>
              </a:spcAft>
              <a:buSzPts val="2400"/>
              <a:buNone/>
            </a:pPr>
            <a:r>
              <a:rPr b="1" lang="en-US"/>
              <a:t>  </a:t>
            </a:r>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000"/>
              <a:buNone/>
            </a:pPr>
            <a:r>
              <a:rPr b="1" lang="en-US" sz="2000"/>
              <a:t>  </a:t>
            </a:r>
            <a:endParaRPr/>
          </a:p>
          <a:p>
            <a:pPr indent="-228600" lvl="0" marL="228600" rtl="0" algn="l">
              <a:lnSpc>
                <a:spcPct val="90000"/>
              </a:lnSpc>
              <a:spcBef>
                <a:spcPts val="10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3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C0C0C"/>
              </a:buClr>
              <a:buSzPct val="108108"/>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Q 35. A bag contains 4 blue balls and 3 red balls. A ball is drawn at random from the bag.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What is the probability that the ball drawn is.</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 blue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(ii) not blue ball</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(iii) red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(iv) green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 </a:t>
            </a:r>
            <a:endParaRPr/>
          </a:p>
          <a:p>
            <a:pPr indent="0" lvl="0" marL="76200" rtl="0" algn="l">
              <a:lnSpc>
                <a:spcPct val="90000"/>
              </a:lnSpc>
              <a:spcBef>
                <a:spcPts val="1000"/>
              </a:spcBef>
              <a:spcAft>
                <a:spcPts val="0"/>
              </a:spcAft>
              <a:buSzPct val="108108"/>
              <a:buNone/>
            </a:pPr>
            <a:br>
              <a:rPr lang="en-US"/>
            </a:br>
            <a:endParaRPr/>
          </a:p>
          <a:p>
            <a:pPr indent="0" lvl="0" marL="76200" rtl="0" algn="l">
              <a:lnSpc>
                <a:spcPct val="90000"/>
              </a:lnSpc>
              <a:spcBef>
                <a:spcPts val="1000"/>
              </a:spcBef>
              <a:spcAft>
                <a:spcPts val="0"/>
              </a:spcAft>
              <a:buSzPct val="108108"/>
              <a:buNone/>
            </a:pPr>
            <a:r>
              <a:rPr lang="en-US"/>
              <a:t> </a:t>
            </a:r>
            <a:endParaRPr/>
          </a:p>
          <a:p>
            <a:pPr indent="0" lvl="0" marL="76200" rtl="0" algn="l">
              <a:lnSpc>
                <a:spcPct val="90000"/>
              </a:lnSpc>
              <a:spcBef>
                <a:spcPts val="1000"/>
              </a:spcBef>
              <a:spcAft>
                <a:spcPts val="0"/>
              </a:spcAft>
              <a:buSzPct val="108108"/>
              <a:buNone/>
            </a:pPr>
            <a:br>
              <a:rPr lang="en-US"/>
            </a:br>
            <a:endParaRPr/>
          </a:p>
          <a:p>
            <a:pPr indent="-228600" lvl="0" marL="228600" rtl="0" algn="l">
              <a:lnSpc>
                <a:spcPct val="90000"/>
              </a:lnSpc>
              <a:spcBef>
                <a:spcPts val="1000"/>
              </a:spcBef>
              <a:spcAft>
                <a:spcPts val="0"/>
              </a:spcAft>
              <a:buClr>
                <a:schemeClr val="dk1"/>
              </a:buClr>
              <a:buSzPct val="108108"/>
              <a:buNone/>
            </a:pPr>
            <a:r>
              <a:rPr lang="en-US" sz="2000"/>
              <a:t> </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8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C0C0C"/>
              </a:buClr>
              <a:buSzPct val="108108"/>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Q 35. A bag contains 4 blue balls and 3 red balls. A ball is drawn at random from the bag. </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What is the probability that the ball drawn is.</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 blue – </a:t>
            </a:r>
            <a:r>
              <a:rPr b="1" lang="en-US" sz="2600">
                <a:solidFill>
                  <a:srgbClr val="FF0000"/>
                </a:solidFill>
                <a:latin typeface="Arial"/>
                <a:ea typeface="Arial"/>
                <a:cs typeface="Arial"/>
                <a:sym typeface="Arial"/>
              </a:rPr>
              <a:t>4/7</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(ii) not blue ball- </a:t>
            </a:r>
            <a:r>
              <a:rPr b="1" lang="en-US" sz="2600">
                <a:solidFill>
                  <a:srgbClr val="FF0000"/>
                </a:solidFill>
                <a:latin typeface="Arial"/>
                <a:ea typeface="Arial"/>
                <a:cs typeface="Arial"/>
                <a:sym typeface="Arial"/>
              </a:rPr>
              <a:t>3/7</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(iii) red – </a:t>
            </a:r>
            <a:r>
              <a:rPr b="1" lang="en-US" sz="2600">
                <a:solidFill>
                  <a:srgbClr val="FF0000"/>
                </a:solidFill>
                <a:latin typeface="Arial"/>
                <a:ea typeface="Arial"/>
                <a:cs typeface="Arial"/>
                <a:sym typeface="Arial"/>
              </a:rPr>
              <a:t>3/7</a:t>
            </a:r>
            <a:endParaRPr/>
          </a:p>
          <a:p>
            <a:pPr indent="0" lvl="0" marL="76200" rtl="0" algn="l">
              <a:lnSpc>
                <a:spcPct val="90000"/>
              </a:lnSpc>
              <a:spcBef>
                <a:spcPts val="1000"/>
              </a:spcBef>
              <a:spcAft>
                <a:spcPts val="0"/>
              </a:spcAft>
              <a:buSzPct val="99792"/>
              <a:buNone/>
            </a:pPr>
            <a:r>
              <a:rPr b="1" lang="en-US" sz="2600">
                <a:latin typeface="Arial"/>
                <a:ea typeface="Arial"/>
                <a:cs typeface="Arial"/>
                <a:sym typeface="Arial"/>
              </a:rPr>
              <a:t>(iv) green – </a:t>
            </a:r>
            <a:r>
              <a:rPr b="1" lang="en-US" sz="2600">
                <a:solidFill>
                  <a:srgbClr val="FF0000"/>
                </a:solidFill>
                <a:latin typeface="Arial"/>
                <a:ea typeface="Arial"/>
                <a:cs typeface="Arial"/>
                <a:sym typeface="Arial"/>
              </a:rPr>
              <a:t>no green ball in the bag</a:t>
            </a:r>
            <a:endParaRPr/>
          </a:p>
          <a:p>
            <a:pPr indent="0" lvl="0" marL="76200" rtl="0" algn="l">
              <a:lnSpc>
                <a:spcPct val="90000"/>
              </a:lnSpc>
              <a:spcBef>
                <a:spcPts val="1000"/>
              </a:spcBef>
              <a:spcAft>
                <a:spcPts val="0"/>
              </a:spcAft>
              <a:buSzPct val="108108"/>
              <a:buNone/>
            </a:pPr>
            <a:r>
              <a:rPr lang="en-US"/>
              <a:t> </a:t>
            </a:r>
            <a:endParaRPr/>
          </a:p>
          <a:p>
            <a:pPr indent="0" lvl="0" marL="76200" rtl="0" algn="l">
              <a:lnSpc>
                <a:spcPct val="90000"/>
              </a:lnSpc>
              <a:spcBef>
                <a:spcPts val="1000"/>
              </a:spcBef>
              <a:spcAft>
                <a:spcPts val="0"/>
              </a:spcAft>
              <a:buSzPct val="108108"/>
              <a:buNone/>
            </a:pPr>
            <a:br>
              <a:rPr lang="en-US"/>
            </a:br>
            <a:endParaRPr/>
          </a:p>
          <a:p>
            <a:pPr indent="0" lvl="0" marL="76200" rtl="0" algn="l">
              <a:lnSpc>
                <a:spcPct val="90000"/>
              </a:lnSpc>
              <a:spcBef>
                <a:spcPts val="1000"/>
              </a:spcBef>
              <a:spcAft>
                <a:spcPts val="0"/>
              </a:spcAft>
              <a:buSzPct val="108108"/>
              <a:buNone/>
            </a:pPr>
            <a:r>
              <a:rPr lang="en-US"/>
              <a:t> </a:t>
            </a:r>
            <a:endParaRPr/>
          </a:p>
          <a:p>
            <a:pPr indent="0" lvl="0" marL="76200" rtl="0" algn="l">
              <a:lnSpc>
                <a:spcPct val="90000"/>
              </a:lnSpc>
              <a:spcBef>
                <a:spcPts val="1000"/>
              </a:spcBef>
              <a:spcAft>
                <a:spcPts val="0"/>
              </a:spcAft>
              <a:buSzPct val="108108"/>
              <a:buNone/>
            </a:pPr>
            <a:br>
              <a:rPr lang="en-US"/>
            </a:br>
            <a:endParaRPr/>
          </a:p>
          <a:p>
            <a:pPr indent="-228600" lvl="0" marL="228600" rtl="0" algn="l">
              <a:lnSpc>
                <a:spcPct val="90000"/>
              </a:lnSpc>
              <a:spcBef>
                <a:spcPts val="1000"/>
              </a:spcBef>
              <a:spcAft>
                <a:spcPts val="0"/>
              </a:spcAft>
              <a:buClr>
                <a:schemeClr val="dk1"/>
              </a:buClr>
              <a:buSzPct val="108108"/>
              <a:buNone/>
            </a:pPr>
            <a:r>
              <a:rPr lang="en-US" sz="2000"/>
              <a:t> </a:t>
            </a:r>
            <a:endParaRPr b="1"/>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0" name="Shape 490"/>
        <p:cNvGrpSpPr/>
        <p:nvPr/>
      </p:nvGrpSpPr>
      <p:grpSpPr>
        <a:xfrm>
          <a:off x="0" y="0"/>
          <a:ext cx="0" cy="0"/>
          <a:chOff x="0" y="0"/>
          <a:chExt cx="0" cy="0"/>
        </a:xfrm>
      </p:grpSpPr>
      <p:sp>
        <p:nvSpPr>
          <p:cNvPr id="491" name="Google Shape;491;p9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t/>
            </a:r>
            <a:endParaRPr b="1">
              <a:solidFill>
                <a:srgbClr val="0C0C0C"/>
              </a:solidFill>
              <a:latin typeface="Arial Black"/>
              <a:ea typeface="Arial Black"/>
              <a:cs typeface="Arial Black"/>
              <a:sym typeface="Arial Black"/>
            </a:endParaRPr>
          </a:p>
          <a:p>
            <a:pPr indent="-228600" lvl="0" marL="228600" rtl="0" algn="ctr">
              <a:lnSpc>
                <a:spcPct val="90000"/>
              </a:lnSpc>
              <a:spcBef>
                <a:spcPts val="0"/>
              </a:spcBef>
              <a:spcAft>
                <a:spcPts val="0"/>
              </a:spcAft>
              <a:buClr>
                <a:srgbClr val="0C0C0C"/>
              </a:buClr>
              <a:buSzPts val="2400"/>
              <a:buNone/>
            </a:pPr>
            <a:r>
              <a:rPr b="1" lang="en-US" sz="5400">
                <a:solidFill>
                  <a:srgbClr val="FF0000"/>
                </a:solidFill>
                <a:latin typeface="Arial Black"/>
                <a:ea typeface="Arial Black"/>
                <a:cs typeface="Arial Black"/>
                <a:sym typeface="Arial Black"/>
              </a:rPr>
              <a:t>THANK YOU</a:t>
            </a:r>
            <a:endParaRPr/>
          </a:p>
        </p:txBody>
      </p:sp>
      <p:sp>
        <p:nvSpPr>
          <p:cNvPr id="492" name="Google Shape;492;p90"/>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5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0" lvl="0" marL="76200" rtl="0" algn="l">
              <a:lnSpc>
                <a:spcPct val="90000"/>
              </a:lnSpc>
              <a:spcBef>
                <a:spcPts val="1000"/>
              </a:spcBef>
              <a:spcAft>
                <a:spcPts val="0"/>
              </a:spcAft>
              <a:buSzPts val="2400"/>
              <a:buNone/>
            </a:pPr>
            <a:r>
              <a:rPr b="1" lang="en-US">
                <a:latin typeface="Arial Black"/>
                <a:ea typeface="Arial Black"/>
                <a:cs typeface="Arial Black"/>
                <a:sym typeface="Arial Black"/>
              </a:rPr>
              <a:t>Q 2</a:t>
            </a:r>
            <a:r>
              <a:rPr b="1" lang="en-US"/>
              <a:t>.	Two coins are tossed simultaneously. Find the probability of getting -</a:t>
            </a:r>
            <a:endParaRPr/>
          </a:p>
          <a:p>
            <a:pPr indent="0" lvl="0" marL="76200" rtl="0" algn="l">
              <a:lnSpc>
                <a:spcPct val="90000"/>
              </a:lnSpc>
              <a:spcBef>
                <a:spcPts val="1000"/>
              </a:spcBef>
              <a:spcAft>
                <a:spcPts val="0"/>
              </a:spcAft>
              <a:buSzPts val="2400"/>
              <a:buNone/>
            </a:pPr>
            <a:r>
              <a:rPr b="1" lang="en-US"/>
              <a:t>(i) two tails – </a:t>
            </a:r>
            <a:r>
              <a:rPr b="1" lang="en-US">
                <a:solidFill>
                  <a:srgbClr val="FF0000"/>
                </a:solidFill>
              </a:rPr>
              <a:t>1/4</a:t>
            </a:r>
            <a:endParaRPr>
              <a:solidFill>
                <a:srgbClr val="FF0000"/>
              </a:solidFill>
            </a:endParaRPr>
          </a:p>
          <a:p>
            <a:pPr indent="0" lvl="0" marL="76200" rtl="0" algn="l">
              <a:lnSpc>
                <a:spcPct val="90000"/>
              </a:lnSpc>
              <a:spcBef>
                <a:spcPts val="1000"/>
              </a:spcBef>
              <a:spcAft>
                <a:spcPts val="0"/>
              </a:spcAft>
              <a:buSzPts val="2400"/>
              <a:buNone/>
            </a:pPr>
            <a:r>
              <a:rPr b="1" lang="en-US"/>
              <a:t>(ii) at least one tail- </a:t>
            </a:r>
            <a:r>
              <a:rPr b="1" lang="en-US">
                <a:solidFill>
                  <a:srgbClr val="FF0000"/>
                </a:solidFill>
              </a:rPr>
              <a:t>3/4</a:t>
            </a:r>
            <a:endParaRPr>
              <a:solidFill>
                <a:srgbClr val="FF0000"/>
              </a:solidFill>
            </a:endParaRPr>
          </a:p>
          <a:p>
            <a:pPr indent="0" lvl="0" marL="76200" rtl="0" algn="l">
              <a:lnSpc>
                <a:spcPct val="90000"/>
              </a:lnSpc>
              <a:spcBef>
                <a:spcPts val="1000"/>
              </a:spcBef>
              <a:spcAft>
                <a:spcPts val="0"/>
              </a:spcAft>
              <a:buSzPts val="2400"/>
              <a:buNone/>
            </a:pPr>
            <a:r>
              <a:rPr b="1" lang="en-US"/>
              <a:t>(iii) no tail- </a:t>
            </a:r>
            <a:r>
              <a:rPr b="1" lang="en-US">
                <a:solidFill>
                  <a:srgbClr val="FF0000"/>
                </a:solidFill>
              </a:rPr>
              <a:t>1/4</a:t>
            </a:r>
            <a:endParaRPr>
              <a:solidFill>
                <a:srgbClr val="FF0000"/>
              </a:solidFill>
            </a:endParaRPr>
          </a:p>
          <a:p>
            <a:pPr indent="0" lvl="0" marL="76200" rtl="0" algn="l">
              <a:lnSpc>
                <a:spcPct val="90000"/>
              </a:lnSpc>
              <a:spcBef>
                <a:spcPts val="1000"/>
              </a:spcBef>
              <a:spcAft>
                <a:spcPts val="0"/>
              </a:spcAft>
              <a:buSzPts val="2400"/>
              <a:buNone/>
            </a:pPr>
            <a:br>
              <a:rPr lang="en-US"/>
            </a:b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If a coin is tossed two times, what is the probability of getting ‘head’ at least once ? 	</a:t>
            </a:r>
            <a:endParaRPr/>
          </a:p>
          <a:p>
            <a:pPr indent="0" lvl="0" marL="0" rtl="0" algn="l">
              <a:lnSpc>
                <a:spcPct val="90000"/>
              </a:lnSpc>
              <a:spcBef>
                <a:spcPts val="1000"/>
              </a:spcBef>
              <a:spcAft>
                <a:spcPts val="0"/>
              </a:spcAft>
              <a:buSzPts val="2400"/>
              <a:buNone/>
            </a:pPr>
            <a:r>
              <a:rPr b="1" lang="en-US"/>
              <a:t>A.  1/2</a:t>
            </a:r>
            <a:endParaRPr/>
          </a:p>
          <a:p>
            <a:pPr indent="0" lvl="0" marL="0" rtl="0" algn="l">
              <a:lnSpc>
                <a:spcPct val="90000"/>
              </a:lnSpc>
              <a:spcBef>
                <a:spcPts val="1000"/>
              </a:spcBef>
              <a:spcAft>
                <a:spcPts val="0"/>
              </a:spcAft>
              <a:buSzPts val="2400"/>
              <a:buNone/>
            </a:pPr>
            <a:r>
              <a:rPr b="1" lang="en-US"/>
              <a:t>B.  1/4</a:t>
            </a:r>
            <a:endParaRPr/>
          </a:p>
          <a:p>
            <a:pPr indent="0" lvl="0" marL="0" rtl="0" algn="l">
              <a:lnSpc>
                <a:spcPct val="90000"/>
              </a:lnSpc>
              <a:spcBef>
                <a:spcPts val="1000"/>
              </a:spcBef>
              <a:spcAft>
                <a:spcPts val="0"/>
              </a:spcAft>
              <a:buSzPts val="2400"/>
              <a:buNone/>
            </a:pPr>
            <a:r>
              <a:rPr b="1" lang="en-US"/>
              <a:t>C.  1</a:t>
            </a:r>
            <a:endParaRPr/>
          </a:p>
          <a:p>
            <a:pPr indent="0" lvl="0" marL="0" rtl="0" algn="l">
              <a:lnSpc>
                <a:spcPct val="90000"/>
              </a:lnSpc>
              <a:spcBef>
                <a:spcPts val="1000"/>
              </a:spcBef>
              <a:spcAft>
                <a:spcPts val="0"/>
              </a:spcAft>
              <a:buSzPts val="2400"/>
              <a:buNone/>
            </a:pPr>
            <a:r>
              <a:rPr b="1" lang="en-US">
                <a:solidFill>
                  <a:schemeClr val="dk1"/>
                </a:solidFill>
              </a:rPr>
              <a:t>D. 3/4</a:t>
            </a:r>
            <a:endParaRPr/>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