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9" r:id="rId2"/>
    <p:sldId id="340" r:id="rId3"/>
    <p:sldId id="342" r:id="rId4"/>
    <p:sldId id="310" r:id="rId5"/>
    <p:sldId id="343" r:id="rId6"/>
    <p:sldId id="311" r:id="rId7"/>
    <p:sldId id="344" r:id="rId8"/>
    <p:sldId id="312" r:id="rId9"/>
    <p:sldId id="345" r:id="rId10"/>
    <p:sldId id="313" r:id="rId11"/>
    <p:sldId id="346" r:id="rId12"/>
    <p:sldId id="314" r:id="rId13"/>
    <p:sldId id="347" r:id="rId14"/>
    <p:sldId id="315" r:id="rId15"/>
    <p:sldId id="348" r:id="rId16"/>
    <p:sldId id="316" r:id="rId17"/>
    <p:sldId id="349" r:id="rId18"/>
    <p:sldId id="317" r:id="rId19"/>
    <p:sldId id="350" r:id="rId20"/>
    <p:sldId id="318" r:id="rId21"/>
    <p:sldId id="351" r:id="rId22"/>
    <p:sldId id="319" r:id="rId23"/>
    <p:sldId id="352" r:id="rId24"/>
    <p:sldId id="339" r:id="rId25"/>
    <p:sldId id="353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4" d="100"/>
          <a:sy n="64" d="100"/>
        </p:scale>
        <p:origin x="978" y="48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122159"/>
            <a:ext cx="11733048" cy="53445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>
                <a:solidFill>
                  <a:srgbClr val="FF0000"/>
                </a:solidFill>
                <a:latin typeface="Arial Black" pitchFamily="34" charset="0"/>
              </a:rPr>
              <a:t>PUZZLE TEST</a:t>
            </a:r>
          </a:p>
          <a:p>
            <a:pPr algn="ctr">
              <a:buNone/>
            </a:pPr>
            <a:r>
              <a:rPr lang="en-US" sz="7200" b="1" dirty="0">
                <a:solidFill>
                  <a:srgbClr val="FF0000"/>
                </a:solidFill>
                <a:latin typeface="Arial Black" pitchFamily="34" charset="0"/>
              </a:rPr>
              <a:t>	Salesman 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89549"/>
            <a:ext cx="11733048" cy="572701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Questions (11 to 15): Study the following information carefully and answer the Questions that follow: </a:t>
            </a:r>
          </a:p>
          <a:p>
            <a:pPr>
              <a:buNone/>
            </a:pPr>
            <a:r>
              <a:rPr lang="en-US" b="1" dirty="0"/>
              <a:t>	A team of five is to be selected from amongst five boys A, B, C, D and E and four girls P, Q, R and S. Some criteria for selection are: </a:t>
            </a:r>
          </a:p>
          <a:p>
            <a:pPr>
              <a:buNone/>
            </a:pPr>
            <a:r>
              <a:rPr lang="en-US" b="1" dirty="0"/>
              <a:t>	A and S have to be together, P cannot be put with R. D and Q cannot go together. C and E have to be together. R cannot be put with B. Unless otherwise stated, these criteria are applicable to all the Questions below.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11. If two of the members have to be boys, the team will consists of:</a:t>
            </a:r>
          </a:p>
          <a:p>
            <a:pPr>
              <a:buNone/>
            </a:pPr>
            <a:r>
              <a:rPr lang="en-US" b="1" dirty="0"/>
              <a:t>a)A, B, S, P, Q		b)A, D, S, Q, R		c)B, D, S, R, Q		d)C, E, S, P, Q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12. If R be one of the members, the other members of the team are:</a:t>
            </a:r>
          </a:p>
          <a:p>
            <a:pPr>
              <a:buNone/>
            </a:pPr>
            <a:r>
              <a:rPr lang="en-US" b="1" dirty="0"/>
              <a:t>a)P, S, A, D		b)Q, S, A, D		c)Q, S, C, E		d)S, A, C, 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13. If two of the members are girls and D is one of the members, the members of the team other than D are:</a:t>
            </a:r>
          </a:p>
          <a:p>
            <a:pPr>
              <a:buNone/>
            </a:pPr>
            <a:r>
              <a:rPr lang="en-US" b="1" dirty="0"/>
              <a:t>a)P, Q, B, C		b)P, Q, C, E		c)P, S, A, B		d)P, S, C, 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89549"/>
            <a:ext cx="11733048" cy="572701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Questions (11 to 15): Study the following information carefully and answer the Questions that follow: </a:t>
            </a:r>
          </a:p>
          <a:p>
            <a:pPr>
              <a:buNone/>
            </a:pPr>
            <a:r>
              <a:rPr lang="en-US" b="1" dirty="0"/>
              <a:t>	A team of five is to be selected from amongst five boys A, B, C, D and E and four girls P, Q, R and S. Some criteria for selection are: </a:t>
            </a:r>
          </a:p>
          <a:p>
            <a:pPr>
              <a:buNone/>
            </a:pPr>
            <a:r>
              <a:rPr lang="en-US" b="1" dirty="0"/>
              <a:t>	A and S have to be together, P cannot be put with R. D and Q cannot go together. C and E have to be together. R cannot be put with B. Unless otherwise stated, these criteria are applicable to all the Questions below.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11. If two of the members have to be boys, the team will consists of: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a)A, B, S, P, Q</a:t>
            </a:r>
            <a:r>
              <a:rPr lang="en-US" b="1" dirty="0"/>
              <a:t>		b)A, D, S, Q, R		c)B, D, S, R, Q		d)C, E, S, P, Q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12. If R be one of the members, the other members of the team are:</a:t>
            </a:r>
          </a:p>
          <a:p>
            <a:pPr>
              <a:buNone/>
            </a:pPr>
            <a:r>
              <a:rPr lang="en-US" b="1" dirty="0"/>
              <a:t>a)P, S, A, D		b)Q, S, A, D		c)Q, S, C, E		</a:t>
            </a:r>
            <a:r>
              <a:rPr lang="en-US" b="1" dirty="0">
                <a:solidFill>
                  <a:srgbClr val="FF0000"/>
                </a:solidFill>
              </a:rPr>
              <a:t>d)S, A, C, 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13. If two of the members are girls and D is one of the members, the members of the team other than D are:</a:t>
            </a:r>
          </a:p>
          <a:p>
            <a:pPr>
              <a:buNone/>
            </a:pPr>
            <a:r>
              <a:rPr lang="en-US" b="1" dirty="0"/>
              <a:t>a)P, Q, B, C		b)P, Q, C, E		</a:t>
            </a:r>
            <a:r>
              <a:rPr lang="en-US" b="1" dirty="0">
                <a:solidFill>
                  <a:srgbClr val="FF0000"/>
                </a:solidFill>
              </a:rPr>
              <a:t>c)P, S, A, B</a:t>
            </a:r>
            <a:r>
              <a:rPr lang="en-US" b="1" dirty="0"/>
              <a:t>		d)P, S, C, 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1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04539"/>
            <a:ext cx="11733048" cy="57120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b="1" dirty="0"/>
              <a:t>Q14. If A and C are members, the other members of the team cannot be:</a:t>
            </a:r>
          </a:p>
          <a:p>
            <a:pPr>
              <a:buNone/>
            </a:pPr>
            <a:r>
              <a:rPr lang="en-US" b="1" dirty="0"/>
              <a:t>a)B, E, S		b)D, E, S		c)E, S, P		d)P, Q, 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Q15. If including P at least three members are girls, the members of the team other than P are:</a:t>
            </a:r>
          </a:p>
          <a:p>
            <a:pPr>
              <a:buNone/>
            </a:pPr>
            <a:r>
              <a:rPr lang="en-US" b="1" dirty="0"/>
              <a:t>a)Q, S, A, B		</a:t>
            </a:r>
            <a:r>
              <a:rPr lang="en-US" b="1" dirty="0" err="1"/>
              <a:t>b</a:t>
            </a:r>
            <a:r>
              <a:rPr lang="en-US" b="1" dirty="0"/>
              <a:t>)Q, S, B, D		c)Q, S, C, E		d)R, S, A, 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19529"/>
            <a:ext cx="11733048" cy="56970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b="1" dirty="0"/>
              <a:t>Q14. If A and C are members, the other members of the team cannot be:</a:t>
            </a:r>
          </a:p>
          <a:p>
            <a:pPr>
              <a:buNone/>
            </a:pPr>
            <a:r>
              <a:rPr lang="en-US" b="1" dirty="0"/>
              <a:t>a)B, E, S		b)D, E, S		c)E, S, P		</a:t>
            </a:r>
            <a:r>
              <a:rPr lang="en-US" b="1" dirty="0">
                <a:solidFill>
                  <a:srgbClr val="FF0000"/>
                </a:solidFill>
              </a:rPr>
              <a:t>d)P, Q, 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Q15. If including P at least three members are girls, the members of the team other than P are: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a)Q, S, A, B</a:t>
            </a:r>
            <a:r>
              <a:rPr lang="en-US" b="1" dirty="0"/>
              <a:t>		</a:t>
            </a:r>
            <a:r>
              <a:rPr lang="en-US" b="1" dirty="0" err="1"/>
              <a:t>b</a:t>
            </a:r>
            <a:r>
              <a:rPr lang="en-US" b="1" dirty="0"/>
              <a:t>)Q, S, B, D		c)Q, S, C, E		d)R, S, A, 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991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89549"/>
            <a:ext cx="11733048" cy="572701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(16 to 20): Read the following information carefully and answer the Questions given below it:</a:t>
            </a:r>
          </a:p>
          <a:p>
            <a:pPr>
              <a:buNone/>
            </a:pPr>
            <a:r>
              <a:rPr lang="en-US" b="1" dirty="0"/>
              <a:t>There are five men A, B, C, D and E and six women P, Q, R, S, T and U. A, B and R are advocates: C, D, P, Q and S are doctors and the rest are </a:t>
            </a:r>
            <a:r>
              <a:rPr lang="en-US" b="1" dirty="0" err="1"/>
              <a:t>teachers.Some</a:t>
            </a:r>
            <a:r>
              <a:rPr lang="en-US" b="1" dirty="0"/>
              <a:t> teams are to be selected from amongst these eleven persons subject to the following conditions:</a:t>
            </a:r>
          </a:p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	A, P and U have to be together.</a:t>
            </a:r>
          </a:p>
          <a:p>
            <a:pPr>
              <a:buNone/>
            </a:pPr>
            <a:r>
              <a:rPr lang="en-US" b="1" dirty="0"/>
              <a:t>ii. B cannot go with D or R.</a:t>
            </a:r>
          </a:p>
          <a:p>
            <a:pPr>
              <a:buNone/>
            </a:pPr>
            <a:r>
              <a:rPr lang="en-US" b="1" dirty="0"/>
              <a:t>iii. E and Q have to be together.</a:t>
            </a:r>
          </a:p>
          <a:p>
            <a:pPr>
              <a:buNone/>
            </a:pPr>
            <a:r>
              <a:rPr lang="en-US" b="1" dirty="0"/>
              <a:t>iv. C and T have to be together.</a:t>
            </a:r>
          </a:p>
          <a:p>
            <a:pPr>
              <a:buNone/>
            </a:pPr>
            <a:r>
              <a:rPr lang="en-US" b="1" dirty="0"/>
              <a:t>v.	D and P cannot go together.</a:t>
            </a:r>
          </a:p>
          <a:p>
            <a:pPr>
              <a:buNone/>
            </a:pPr>
            <a:r>
              <a:rPr lang="en-US" b="1" dirty="0"/>
              <a:t>vi. C cannot go with Q.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16. If the team is to consist of two male advocates, two lady doctors and one teacher, the members of the team are</a:t>
            </a:r>
          </a:p>
          <a:p>
            <a:pPr>
              <a:buNone/>
            </a:pPr>
            <a:r>
              <a:rPr lang="en-US" b="1" dirty="0"/>
              <a:t>a)A B P Q U		b)A B P U S		c)A P R S U		d)B E Q R S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(16 to 20): Read the following information carefully and answer the Questions given below it:</a:t>
            </a:r>
          </a:p>
          <a:p>
            <a:pPr>
              <a:buNone/>
            </a:pPr>
            <a:r>
              <a:rPr lang="en-US" b="1" dirty="0"/>
              <a:t>There are five men A, B, C, D and E and six women P, Q, R, S, T and U. A, B and R are advocates: C, D, P, Q and S are doctors and the rest are </a:t>
            </a:r>
            <a:r>
              <a:rPr lang="en-US" b="1" dirty="0" err="1"/>
              <a:t>teachers.Some</a:t>
            </a:r>
            <a:r>
              <a:rPr lang="en-US" b="1" dirty="0"/>
              <a:t> teams are to be selected from amongst these eleven persons subject to the following conditions:</a:t>
            </a:r>
          </a:p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	A, P and U have to be together.</a:t>
            </a:r>
          </a:p>
          <a:p>
            <a:pPr>
              <a:buNone/>
            </a:pPr>
            <a:r>
              <a:rPr lang="en-US" b="1" dirty="0"/>
              <a:t>ii. B cannot go with D or R.</a:t>
            </a:r>
          </a:p>
          <a:p>
            <a:pPr>
              <a:buNone/>
            </a:pPr>
            <a:r>
              <a:rPr lang="en-US" b="1" dirty="0"/>
              <a:t>iii. E and Q have to be together.</a:t>
            </a:r>
          </a:p>
          <a:p>
            <a:pPr>
              <a:buNone/>
            </a:pPr>
            <a:r>
              <a:rPr lang="en-US" b="1" dirty="0"/>
              <a:t>iv. C and T have to be together.</a:t>
            </a:r>
          </a:p>
          <a:p>
            <a:pPr>
              <a:buNone/>
            </a:pPr>
            <a:r>
              <a:rPr lang="en-US" b="1" dirty="0"/>
              <a:t>v.	D and P cannot go together.</a:t>
            </a:r>
          </a:p>
          <a:p>
            <a:pPr>
              <a:buNone/>
            </a:pPr>
            <a:r>
              <a:rPr lang="en-US" b="1" dirty="0"/>
              <a:t>vi. C cannot go with Q.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16. If the team is to consist of two male advocates, two lady doctors and one teacher, the members of the team are</a:t>
            </a:r>
          </a:p>
          <a:p>
            <a:pPr>
              <a:buNone/>
            </a:pPr>
            <a:r>
              <a:rPr lang="en-US" b="1" dirty="0"/>
              <a:t>a)A B P Q U		</a:t>
            </a:r>
            <a:r>
              <a:rPr lang="en-US" b="1" dirty="0">
                <a:solidFill>
                  <a:srgbClr val="FF0000"/>
                </a:solidFill>
              </a:rPr>
              <a:t>b)A B P U S</a:t>
            </a:r>
            <a:r>
              <a:rPr lang="en-US" b="1" dirty="0"/>
              <a:t>		c)A P R S U		d)B E Q R S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32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17.  If the team is to consist of one advocate, two doctors, three teachers and C may not go with T, the members of the team are :</a:t>
            </a:r>
          </a:p>
          <a:p>
            <a:pPr>
              <a:buNone/>
            </a:pPr>
            <a:r>
              <a:rPr lang="en-US" b="1" dirty="0"/>
              <a:t>a)A E P Q S U		b)A E P Q T U		c)B E Q S T U		d)E Q R S T U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18. If the team is to consist of one male advocate, one male doctor, one lady doctor and two teachers, the members of the team are:</a:t>
            </a:r>
          </a:p>
          <a:p>
            <a:pPr>
              <a:buNone/>
            </a:pPr>
            <a:r>
              <a:rPr lang="en-US" b="1" dirty="0"/>
              <a:t>a)A C P T U		b)A D E P T		c)A D E P U		d)B C E Q U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Q19. If the team is to consist of one advocate, three doctors and one male teacher, the members of the team are :</a:t>
            </a:r>
          </a:p>
          <a:p>
            <a:pPr>
              <a:buNone/>
            </a:pPr>
            <a:r>
              <a:rPr lang="en-US" b="1" dirty="0"/>
              <a:t>a)A D P S U		b)C D R S T		c)D E Q R S		d)D E Q R T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20.If the team is to consist of two advocates, two doctors, two teachers and not more than three ladies, the members of the team are :</a:t>
            </a:r>
          </a:p>
          <a:p>
            <a:pPr>
              <a:buNone/>
            </a:pPr>
            <a:r>
              <a:rPr lang="en-US" b="1" dirty="0"/>
              <a:t>a)A B C P T U		b)A C P R T U		c)A E P Q R T		d)B C E Q R T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17.  If the team is to consist of one advocate, two doctors, three teachers and C may not go with T, the members of the team are :</a:t>
            </a:r>
          </a:p>
          <a:p>
            <a:pPr>
              <a:buNone/>
            </a:pPr>
            <a:r>
              <a:rPr lang="en-US" b="1" dirty="0"/>
              <a:t>a)A E P Q S U		</a:t>
            </a:r>
            <a:r>
              <a:rPr lang="en-US" b="1" dirty="0">
                <a:solidFill>
                  <a:srgbClr val="FF0000"/>
                </a:solidFill>
              </a:rPr>
              <a:t>b)A E P Q T U	</a:t>
            </a:r>
            <a:r>
              <a:rPr lang="en-US" b="1" dirty="0"/>
              <a:t>	c)B E Q S T U		d)E Q R S T U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18. If the team is to consist of one male advocate, one male doctor, one lady doctor and two teachers, the members of the team are: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a)A C P T U</a:t>
            </a:r>
            <a:r>
              <a:rPr lang="en-US" b="1" dirty="0"/>
              <a:t>		b)A D E P T		c)A D E P U		d)B C E Q U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Q19. If the team is to consist of one advocate, three doctors and one male teacher, the members of the team are :</a:t>
            </a:r>
          </a:p>
          <a:p>
            <a:pPr>
              <a:buNone/>
            </a:pPr>
            <a:r>
              <a:rPr lang="en-US" b="1" dirty="0"/>
              <a:t>a)A D P S U		b)C D R S T		</a:t>
            </a:r>
            <a:r>
              <a:rPr lang="en-US" b="1" dirty="0">
                <a:solidFill>
                  <a:srgbClr val="FF0000"/>
                </a:solidFill>
              </a:rPr>
              <a:t>c)D E Q R S</a:t>
            </a:r>
            <a:r>
              <a:rPr lang="en-US" b="1" dirty="0"/>
              <a:t>		d)D E Q R T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20.If the team is to consist of two advocates, two doctors, two teachers and not more than three ladies, the members of the team are 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a)A B C P T U</a:t>
            </a:r>
            <a:r>
              <a:rPr lang="en-US" b="1" dirty="0"/>
              <a:t>		b)A C P R T U		c)A E P Q R T		d)B C E Q R T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55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(21 to 25): Read the following instructions carefully and answer the Questions given below it:</a:t>
            </a:r>
          </a:p>
          <a:p>
            <a:pPr>
              <a:buNone/>
            </a:pPr>
            <a:r>
              <a:rPr lang="en-US" b="1" dirty="0"/>
              <a:t>From a group of six boys M,N,O,P,Q,R and five girls G,H,I,J,K a team of six is to be selected .Some of the criteria of selection are as follows:</a:t>
            </a:r>
          </a:p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	M and J have to be together</a:t>
            </a:r>
          </a:p>
          <a:p>
            <a:pPr>
              <a:buNone/>
            </a:pPr>
            <a:r>
              <a:rPr lang="en-US" b="1" dirty="0"/>
              <a:t>ii. O cannot be placed with N</a:t>
            </a:r>
          </a:p>
          <a:p>
            <a:pPr>
              <a:buNone/>
            </a:pPr>
            <a:r>
              <a:rPr lang="en-US" b="1" dirty="0"/>
              <a:t>iii. I cannot go with J</a:t>
            </a:r>
          </a:p>
          <a:p>
            <a:pPr>
              <a:buNone/>
            </a:pPr>
            <a:r>
              <a:rPr lang="en-US" b="1" dirty="0"/>
              <a:t>iv. N goes with H</a:t>
            </a:r>
          </a:p>
          <a:p>
            <a:pPr>
              <a:buNone/>
            </a:pPr>
            <a:r>
              <a:rPr lang="en-US" b="1" dirty="0"/>
              <a:t>v.	 P and Q have to be together</a:t>
            </a:r>
          </a:p>
          <a:p>
            <a:pPr>
              <a:buNone/>
            </a:pPr>
            <a:r>
              <a:rPr lang="en-US" b="1" dirty="0"/>
              <a:t>vi. K and R go together</a:t>
            </a:r>
          </a:p>
          <a:p>
            <a:pPr>
              <a:buNone/>
            </a:pPr>
            <a:r>
              <a:rPr lang="en-US" b="1" dirty="0"/>
              <a:t>Unless otherwise stated, these criteria are applicable to all the following Questions: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21. If the team consists of 2 girls and I is one of them, the other members are</a:t>
            </a:r>
          </a:p>
          <a:p>
            <a:pPr>
              <a:buNone/>
            </a:pPr>
            <a:r>
              <a:rPr lang="en-US" b="1" dirty="0"/>
              <a:t>a) G, M, R, P, Q  	b) H, N, O, P, Q  	c) K, O, P, Q, R  	d) K, R, M, N, P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89549"/>
            <a:ext cx="11733048" cy="572701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(21 to 25): Read the following instructions carefully and answer the Questions given below it:</a:t>
            </a:r>
          </a:p>
          <a:p>
            <a:pPr>
              <a:buNone/>
            </a:pPr>
            <a:r>
              <a:rPr lang="en-US" b="1" dirty="0"/>
              <a:t>From a group of six boys M,N,O,P,Q,R and five girls G,H,I,J,K a team of six is to be selected .Some of the criteria of selection are as follows:</a:t>
            </a:r>
          </a:p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	M and J have to be together</a:t>
            </a:r>
          </a:p>
          <a:p>
            <a:pPr>
              <a:buNone/>
            </a:pPr>
            <a:r>
              <a:rPr lang="en-US" b="1" dirty="0"/>
              <a:t>ii. O cannot be placed with N</a:t>
            </a:r>
          </a:p>
          <a:p>
            <a:pPr>
              <a:buNone/>
            </a:pPr>
            <a:r>
              <a:rPr lang="en-US" b="1" dirty="0"/>
              <a:t>iii. I cannot go with J</a:t>
            </a:r>
          </a:p>
          <a:p>
            <a:pPr>
              <a:buNone/>
            </a:pPr>
            <a:r>
              <a:rPr lang="en-US" b="1" dirty="0"/>
              <a:t>iv. N goes with H</a:t>
            </a:r>
          </a:p>
          <a:p>
            <a:pPr>
              <a:buNone/>
            </a:pPr>
            <a:r>
              <a:rPr lang="en-US" b="1" dirty="0"/>
              <a:t>v.	 P and Q have to be together</a:t>
            </a:r>
          </a:p>
          <a:p>
            <a:pPr>
              <a:buNone/>
            </a:pPr>
            <a:r>
              <a:rPr lang="en-US" b="1" dirty="0"/>
              <a:t>vi. K and R go together</a:t>
            </a:r>
          </a:p>
          <a:p>
            <a:pPr>
              <a:buNone/>
            </a:pPr>
            <a:r>
              <a:rPr lang="en-US" b="1" dirty="0"/>
              <a:t>Unless otherwise stated, these criteria are applicable to all the following Questions: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21. If the team consists of 2 girls and I is one of them, the other members are</a:t>
            </a:r>
          </a:p>
          <a:p>
            <a:pPr>
              <a:buNone/>
            </a:pPr>
            <a:r>
              <a:rPr lang="en-US" b="1" dirty="0"/>
              <a:t>a) G, M, R, P, Q  	b) H, N, O, P, Q  	</a:t>
            </a:r>
            <a:r>
              <a:rPr lang="en-US" b="1" dirty="0">
                <a:solidFill>
                  <a:srgbClr val="FF0000"/>
                </a:solidFill>
              </a:rPr>
              <a:t>c) K, O, P, Q, R  </a:t>
            </a:r>
            <a:r>
              <a:rPr lang="en-US" b="1" dirty="0"/>
              <a:t>	d) K, R, M, N, P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722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Questions (1 to 5): Study the following information carefully and answer the Questions given below. </a:t>
            </a:r>
          </a:p>
          <a:p>
            <a:pPr>
              <a:buNone/>
            </a:pPr>
            <a:r>
              <a:rPr lang="en-US" b="1" dirty="0"/>
              <a:t>	A sales representative plans to visit each of six companies M, N, P, Q, R and S exactly once during the course of one day. She is setting up her schedule for the day according to the following conditions: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She must visit M before N and R.</a:t>
            </a:r>
          </a:p>
          <a:p>
            <a:pPr>
              <a:buNone/>
            </a:pPr>
            <a:r>
              <a:rPr lang="en-US" b="1" dirty="0"/>
              <a:t>(ii). She must visit N before Q.</a:t>
            </a:r>
          </a:p>
          <a:p>
            <a:pPr>
              <a:buNone/>
            </a:pPr>
            <a:r>
              <a:rPr lang="en-US" b="1" dirty="0"/>
              <a:t>(iii). The third company she visits must be P.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1. Which of the following must be true of the sales representative's schedule?</a:t>
            </a:r>
          </a:p>
          <a:p>
            <a:pPr>
              <a:buNone/>
            </a:pPr>
            <a:r>
              <a:rPr lang="en-US" b="1" dirty="0"/>
              <a:t>A. She visits M before Q.       B. She visits N before R.       C. She visits P before M.     </a:t>
            </a:r>
          </a:p>
          <a:p>
            <a:pPr>
              <a:buNone/>
            </a:pPr>
            <a:r>
              <a:rPr lang="en-US" b="1" dirty="0"/>
              <a:t>D. She visits P before S.       E. She visits Q before R.</a:t>
            </a:r>
          </a:p>
          <a:p>
            <a:pPr>
              <a:buNone/>
            </a:pPr>
            <a:r>
              <a:rPr lang="en-US" b="1" dirty="0"/>
              <a:t>Q 2.  If the sales representative visits S first, which company must she visit second?</a:t>
            </a:r>
          </a:p>
          <a:p>
            <a:pPr>
              <a:buNone/>
            </a:pPr>
            <a:r>
              <a:rPr lang="en-US" b="1" dirty="0"/>
              <a:t>A. M       	B. N       	C. P       	D. Q       	E. R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246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22. If the team has four boys including O and R , the members of the team other than O and R are</a:t>
            </a:r>
          </a:p>
          <a:p>
            <a:pPr>
              <a:buNone/>
            </a:pPr>
            <a:r>
              <a:rPr lang="en-US" b="1" dirty="0"/>
              <a:t>a)H, I, P, Q  		b)G, K, P, Q  		c) G, J, P, Q  		d) G, J, M, P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23. If four members are boys, which of the following cannot constitute the team?</a:t>
            </a:r>
          </a:p>
          <a:p>
            <a:pPr>
              <a:buNone/>
            </a:pPr>
            <a:r>
              <a:rPr lang="en-US" b="1" dirty="0"/>
              <a:t>a) G, J, M, O, P, Q 	b) H, J, M, N, P, Q 	c) J, K, M, N, O, R 	d)J, K, M, P, Q, R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24. If both K and P are members of the team and three boys in all are included in the team, the members of the team other than K and P are</a:t>
            </a:r>
          </a:p>
          <a:p>
            <a:pPr>
              <a:buNone/>
            </a:pPr>
            <a:r>
              <a:rPr lang="en-US" b="1" dirty="0"/>
              <a:t>a) G, I, R, Q 		b) G, J, R, M 		c) H, I, R, Q 		d) I, J, R, Q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25. If the team has three girls including J and K , the members of the team other than J and K are</a:t>
            </a:r>
          </a:p>
          <a:p>
            <a:pPr>
              <a:buNone/>
            </a:pPr>
            <a:r>
              <a:rPr lang="en-US" b="1" dirty="0"/>
              <a:t>a) G, H, N, R		b) M, N, O, G		c) M, O, R, G		d) N, H, O, 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14597"/>
            <a:ext cx="11733048" cy="580196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22. If the team has four boys including O and R , the members of the team other than O and R are</a:t>
            </a:r>
          </a:p>
          <a:p>
            <a:pPr>
              <a:buNone/>
            </a:pPr>
            <a:r>
              <a:rPr lang="en-US" b="1" dirty="0"/>
              <a:t>a)H, I, P, Q  		</a:t>
            </a:r>
            <a:r>
              <a:rPr lang="en-US" b="1" dirty="0">
                <a:solidFill>
                  <a:srgbClr val="FF0000"/>
                </a:solidFill>
              </a:rPr>
              <a:t>b)G, K, P, Q  	</a:t>
            </a:r>
            <a:r>
              <a:rPr lang="en-US" b="1" dirty="0"/>
              <a:t>	c) G, J, P, Q  		d) G, J, M, P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23. If four members are boys, which of the following cannot constitute the team?</a:t>
            </a:r>
          </a:p>
          <a:p>
            <a:pPr>
              <a:buNone/>
            </a:pPr>
            <a:r>
              <a:rPr lang="en-US" b="1" dirty="0"/>
              <a:t>a) G, J, M, O, P, Q 	b) H, J, M, N, P, Q 	</a:t>
            </a:r>
            <a:r>
              <a:rPr lang="en-US" b="1" dirty="0">
                <a:solidFill>
                  <a:srgbClr val="FF0000"/>
                </a:solidFill>
              </a:rPr>
              <a:t>c) J, K, M, N, O, R </a:t>
            </a:r>
            <a:r>
              <a:rPr lang="en-US" b="1" dirty="0"/>
              <a:t>	d)J, K, M, P, Q, R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24. If both K and P are members of the team and three boys in all are included in the team, the members of the team other than K and P are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 G, I, R, Q </a:t>
            </a:r>
            <a:r>
              <a:rPr lang="en-US" b="1" dirty="0"/>
              <a:t>		b) G, J, R, M 		c) H, I, R, Q 		d) I, J, R, Q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25. If the team has three girls including J and K , the members of the team other than J and K are</a:t>
            </a:r>
          </a:p>
          <a:p>
            <a:pPr>
              <a:buNone/>
            </a:pPr>
            <a:r>
              <a:rPr lang="en-US" b="1" dirty="0"/>
              <a:t>a) G, H, N, R		b) M, N, O, G		</a:t>
            </a:r>
            <a:r>
              <a:rPr lang="en-US" b="1" dirty="0">
                <a:solidFill>
                  <a:srgbClr val="FF0000"/>
                </a:solidFill>
              </a:rPr>
              <a:t>c) M, O, R, G</a:t>
            </a:r>
            <a:r>
              <a:rPr lang="en-US" b="1" dirty="0"/>
              <a:t>		d) N, H, O, R</a:t>
            </a:r>
          </a:p>
        </p:txBody>
      </p:sp>
    </p:spTree>
    <p:extLst>
      <p:ext uri="{BB962C8B-B14F-4D97-AF65-F5344CB8AC3E}">
        <p14:creationId xmlns:p14="http://schemas.microsoft.com/office/powerpoint/2010/main" val="325108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599607"/>
            <a:ext cx="11733048" cy="581695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(26 to 28): Read the following instructions carefully and answer the Questions given below it:</a:t>
            </a:r>
          </a:p>
          <a:p>
            <a:pPr>
              <a:buNone/>
            </a:pPr>
            <a:r>
              <a:rPr lang="en-US" b="1" dirty="0"/>
              <a:t>	Eight students A, B, C, D, E, F, G and H are planning to enjoy car racing. There are only two cars and following are the conditions: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One car can accommodate maximum five and minimum four students.</a:t>
            </a:r>
          </a:p>
          <a:p>
            <a:pPr>
              <a:buNone/>
            </a:pPr>
            <a:r>
              <a:rPr lang="en-US" b="1" dirty="0"/>
              <a:t>(ii). A will sit in the same car in which D is sitting but H is not in the same car.</a:t>
            </a:r>
          </a:p>
          <a:p>
            <a:pPr>
              <a:buNone/>
            </a:pPr>
            <a:r>
              <a:rPr lang="en-US" b="1" dirty="0"/>
              <a:t>(iii). B and C can't sit in the same car in which D is sitting.</a:t>
            </a:r>
          </a:p>
          <a:p>
            <a:pPr>
              <a:buNone/>
            </a:pPr>
            <a:r>
              <a:rPr lang="en-US" b="1" dirty="0"/>
              <a:t>(iv). F will sit in the car of four people only </a:t>
            </a:r>
            <a:r>
              <a:rPr lang="en-US" b="1" dirty="0" err="1"/>
              <a:t>alongwith</a:t>
            </a:r>
            <a:r>
              <a:rPr lang="en-US" b="1" dirty="0"/>
              <a:t> A and E but certainly not with G.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26. If H and G are sitting in the same car, who are other two students sitting in the same car?</a:t>
            </a:r>
          </a:p>
          <a:p>
            <a:pPr>
              <a:buNone/>
            </a:pPr>
            <a:r>
              <a:rPr lang="en-US" b="1" dirty="0"/>
              <a:t>a) B and C	b) C and D	c) B and D	</a:t>
            </a:r>
            <a:r>
              <a:rPr lang="en-US" b="1" dirty="0" err="1"/>
              <a:t>d</a:t>
            </a:r>
            <a:r>
              <a:rPr lang="en-US" b="1" dirty="0"/>
              <a:t>) E and B	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29587"/>
            <a:ext cx="11733048" cy="578697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(26 to 28): Read the following instructions carefully and answer the Questions given below it:</a:t>
            </a:r>
          </a:p>
          <a:p>
            <a:pPr>
              <a:buNone/>
            </a:pPr>
            <a:r>
              <a:rPr lang="en-US" b="1" dirty="0"/>
              <a:t>	Eight students A, B, C, D, E, F, G and H are planning to enjoy car racing. There are only two cars and following are the conditions: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One car can accommodate maximum five and minimum four students.</a:t>
            </a:r>
          </a:p>
          <a:p>
            <a:pPr>
              <a:buNone/>
            </a:pPr>
            <a:r>
              <a:rPr lang="en-US" b="1" dirty="0"/>
              <a:t>(ii). A will sit in the same car in which D is sitting but H is not in the same car.</a:t>
            </a:r>
          </a:p>
          <a:p>
            <a:pPr>
              <a:buNone/>
            </a:pPr>
            <a:r>
              <a:rPr lang="en-US" b="1" dirty="0"/>
              <a:t>(iii). B and C can't sit in the same car in which D is sitting.</a:t>
            </a:r>
          </a:p>
          <a:p>
            <a:pPr>
              <a:buNone/>
            </a:pPr>
            <a:r>
              <a:rPr lang="en-US" b="1" dirty="0"/>
              <a:t>(iv). F will sit in the car of four people only </a:t>
            </a:r>
            <a:r>
              <a:rPr lang="en-US" b="1" dirty="0" err="1"/>
              <a:t>alongwith</a:t>
            </a:r>
            <a:r>
              <a:rPr lang="en-US" b="1" dirty="0"/>
              <a:t> A and E but certainly not with G.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26. If H and G are sitting in the same car, who are other two students sitting in the same car?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a) B and C</a:t>
            </a:r>
            <a:r>
              <a:rPr lang="en-US" b="1" dirty="0"/>
              <a:t>	b) C and D	c) B and D	</a:t>
            </a:r>
            <a:r>
              <a:rPr lang="en-US" b="1" dirty="0" err="1"/>
              <a:t>d</a:t>
            </a:r>
            <a:r>
              <a:rPr lang="en-US" b="1" dirty="0"/>
              <a:t>) E and B	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7757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27. If E and A are sitting in the same car, which of the following Statements is true?</a:t>
            </a:r>
          </a:p>
          <a:p>
            <a:pPr marL="457200" indent="-457200">
              <a:buAutoNum type="alphaLcParenR"/>
            </a:pPr>
            <a:r>
              <a:rPr lang="en-US" b="1" dirty="0"/>
              <a:t>Five students are sitting in the same car.		</a:t>
            </a:r>
          </a:p>
          <a:p>
            <a:pPr marL="457200" indent="-457200">
              <a:buNone/>
            </a:pPr>
            <a:r>
              <a:rPr lang="en-US" b="1" dirty="0"/>
              <a:t>b) B is sitting in the same car.       </a:t>
            </a:r>
          </a:p>
          <a:p>
            <a:pPr>
              <a:buNone/>
            </a:pPr>
            <a:r>
              <a:rPr lang="en-US" b="1" dirty="0"/>
              <a:t>c) F is not sitting in the same car.			</a:t>
            </a:r>
          </a:p>
          <a:p>
            <a:pPr>
              <a:buNone/>
            </a:pPr>
            <a:r>
              <a:rPr lang="en-US" b="1" dirty="0"/>
              <a:t>d) G is not sitting in the same car.      </a:t>
            </a:r>
          </a:p>
          <a:p>
            <a:pPr>
              <a:buNone/>
            </a:pPr>
            <a:r>
              <a:rPr lang="en-US" b="1" dirty="0"/>
              <a:t>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28. Which of the following Statements is superfluous for the above sitting arrangements?</a:t>
            </a:r>
          </a:p>
          <a:p>
            <a:pPr>
              <a:buNone/>
            </a:pPr>
            <a:r>
              <a:rPr lang="en-US" b="1" dirty="0"/>
              <a:t>a) Only (</a:t>
            </a:r>
            <a:r>
              <a:rPr lang="en-US" b="1" dirty="0" err="1"/>
              <a:t>i</a:t>
            </a:r>
            <a:r>
              <a:rPr lang="en-US" b="1" dirty="0"/>
              <a:t>)	b) Only (ii)	c) Only (iii)	d) Only (iv)	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27. If E and A are sitting in the same car, which of the following Statements is true?</a:t>
            </a:r>
          </a:p>
          <a:p>
            <a:pPr marL="457200" indent="-457200">
              <a:buAutoNum type="alphaLcParenR"/>
            </a:pPr>
            <a:r>
              <a:rPr lang="en-US" b="1" dirty="0"/>
              <a:t>Five students are sitting in the same car.		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b) B is sitting in the same car.       </a:t>
            </a:r>
          </a:p>
          <a:p>
            <a:pPr>
              <a:buNone/>
            </a:pPr>
            <a:r>
              <a:rPr lang="en-US" b="1" dirty="0"/>
              <a:t>c) F is not sitting in the same car.			</a:t>
            </a:r>
          </a:p>
          <a:p>
            <a:pPr>
              <a:buNone/>
            </a:pPr>
            <a:r>
              <a:rPr lang="en-US" b="1" dirty="0"/>
              <a:t>d) G is not sitting in the same car.      </a:t>
            </a:r>
          </a:p>
          <a:p>
            <a:pPr>
              <a:buNone/>
            </a:pPr>
            <a:r>
              <a:rPr lang="en-US" b="1" dirty="0"/>
              <a:t>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28. Which of the following Statements is superfluous for the above sitting arrangements?</a:t>
            </a:r>
          </a:p>
          <a:p>
            <a:pPr>
              <a:buNone/>
            </a:pPr>
            <a:r>
              <a:rPr lang="en-US" b="1" dirty="0"/>
              <a:t>a) Only (</a:t>
            </a:r>
            <a:r>
              <a:rPr lang="en-US" b="1" dirty="0" err="1"/>
              <a:t>i</a:t>
            </a:r>
            <a:r>
              <a:rPr lang="en-US" b="1" dirty="0"/>
              <a:t>)	b) Only (ii)	c) Only (iii)	d) Only (iv)	</a:t>
            </a:r>
            <a:r>
              <a:rPr lang="en-US" b="1" dirty="0">
                <a:solidFill>
                  <a:srgbClr val="FF0000"/>
                </a:solidFill>
              </a:rPr>
              <a:t>e)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69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1" y="3120061"/>
            <a:ext cx="11733048" cy="53445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>
                <a:solidFill>
                  <a:srgbClr val="FF0000"/>
                </a:solidFill>
                <a:latin typeface="Arial Black" pitchFamily="34" charset="0"/>
              </a:rPr>
              <a:t>THANK YOU</a:t>
            </a:r>
          </a:p>
          <a:p>
            <a:pPr algn="ctr">
              <a:buNone/>
            </a:pPr>
            <a:endParaRPr lang="en-US" sz="72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Questions (1 to 5): Study the following information carefully and answer the Questions given below. </a:t>
            </a:r>
          </a:p>
          <a:p>
            <a:pPr>
              <a:buNone/>
            </a:pPr>
            <a:r>
              <a:rPr lang="en-US" b="1" dirty="0"/>
              <a:t>	A sales representative plans to visit each of six companies M, N, P, Q, R and S exactly once during the course of one day. She is setting up her schedule for the day according to the following conditions: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). She must visit M before N and R.</a:t>
            </a:r>
          </a:p>
          <a:p>
            <a:pPr>
              <a:buNone/>
            </a:pPr>
            <a:r>
              <a:rPr lang="en-US" b="1" dirty="0"/>
              <a:t>(ii). She must visit N before Q.</a:t>
            </a:r>
          </a:p>
          <a:p>
            <a:pPr>
              <a:buNone/>
            </a:pPr>
            <a:r>
              <a:rPr lang="en-US" b="1" dirty="0"/>
              <a:t>(iii). The third company she visits must be P.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Q 1. Which of the following must be true of the sales representative's schedule?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A. She visits M before Q.       </a:t>
            </a:r>
            <a:r>
              <a:rPr lang="en-US" b="1" dirty="0"/>
              <a:t>B. She visits N before R.       C. She visits P before M.     </a:t>
            </a:r>
          </a:p>
          <a:p>
            <a:pPr>
              <a:buNone/>
            </a:pPr>
            <a:r>
              <a:rPr lang="en-US" b="1" dirty="0"/>
              <a:t>D. She visits P before S.       E. She visits Q before R.</a:t>
            </a:r>
          </a:p>
          <a:p>
            <a:pPr>
              <a:buNone/>
            </a:pPr>
            <a:r>
              <a:rPr lang="en-US" b="1" dirty="0"/>
              <a:t>Q 2.  If the sales representative visits S first, which company must she visit second?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A. M       </a:t>
            </a:r>
            <a:r>
              <a:rPr lang="en-US" b="1" dirty="0"/>
              <a:t>	B. N       	C. P       	D. Q       	E. R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933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9600" b="1" dirty="0"/>
              <a:t>Q 3. The sales representative could visit any of the following companies immediately after P except:</a:t>
            </a:r>
          </a:p>
          <a:p>
            <a:pPr>
              <a:buNone/>
            </a:pPr>
            <a:r>
              <a:rPr lang="en-US" sz="9600" b="1" dirty="0"/>
              <a:t>A. S       B. R       C. Q       D. N       E. M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r>
              <a:rPr lang="en-US" sz="9600" b="1" dirty="0"/>
              <a:t>Q 4. If the sales representative visits Q immediately before R and immediately after S, she must visit Q:</a:t>
            </a:r>
          </a:p>
          <a:p>
            <a:pPr>
              <a:buNone/>
            </a:pPr>
            <a:r>
              <a:rPr lang="en-US" sz="9600" b="1" dirty="0"/>
              <a:t>A. first       B. second       C. fourth       D. fifth       E. sixth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r>
              <a:rPr lang="en-US" sz="9600" b="1" dirty="0"/>
              <a:t>Q 5. Which of the following could be the order in which the sales representative visits the six companies?</a:t>
            </a:r>
          </a:p>
          <a:p>
            <a:pPr>
              <a:buNone/>
            </a:pPr>
            <a:r>
              <a:rPr lang="en-US" sz="9600" b="1" dirty="0"/>
              <a:t>A.M, S, P, N, R, Q			B.Q, N, P, R, S, M		C.M, R, N, Q, P, S	</a:t>
            </a:r>
          </a:p>
          <a:p>
            <a:pPr>
              <a:buNone/>
            </a:pPr>
            <a:r>
              <a:rPr lang="en-US" sz="9600" b="1" dirty="0"/>
              <a:t>D.P, S, M, R, Q, N			E.P, R, M, N, Q, S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r>
              <a:rPr lang="en-US" sz="9600" b="1" dirty="0">
                <a:latin typeface="Arial Black" pitchFamily="34" charset="0"/>
              </a:rPr>
              <a:t> </a:t>
            </a:r>
            <a:r>
              <a:rPr lang="en-US" sz="9600" b="1" dirty="0"/>
              <a:t> </a:t>
            </a:r>
          </a:p>
          <a:p>
            <a:pPr>
              <a:buNone/>
            </a:pPr>
            <a:r>
              <a:rPr lang="en-US" sz="3100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9600" b="1" dirty="0"/>
              <a:t>Q 3. The sales representative could visit any of the following companies immediately after P except:</a:t>
            </a:r>
          </a:p>
          <a:p>
            <a:pPr>
              <a:buNone/>
            </a:pPr>
            <a:r>
              <a:rPr lang="en-US" sz="9600" b="1" dirty="0"/>
              <a:t>A. S       B. R       C. Q       D. N       </a:t>
            </a:r>
            <a:r>
              <a:rPr lang="en-US" sz="9600" b="1" dirty="0">
                <a:solidFill>
                  <a:srgbClr val="FF0000"/>
                </a:solidFill>
              </a:rPr>
              <a:t>E. M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r>
              <a:rPr lang="en-US" sz="9600" b="1" dirty="0"/>
              <a:t>Q 4. If the sales representative visits Q immediately before R and immediately after S, she must visit Q:</a:t>
            </a:r>
          </a:p>
          <a:p>
            <a:pPr>
              <a:buNone/>
            </a:pPr>
            <a:r>
              <a:rPr lang="en-US" sz="9600" b="1" dirty="0"/>
              <a:t>A. first       B. second       C. fourth      </a:t>
            </a:r>
            <a:r>
              <a:rPr lang="en-US" sz="9600" b="1" dirty="0">
                <a:solidFill>
                  <a:srgbClr val="FF0000"/>
                </a:solidFill>
              </a:rPr>
              <a:t> D. fifth       </a:t>
            </a:r>
            <a:r>
              <a:rPr lang="en-US" sz="9600" b="1" dirty="0"/>
              <a:t>E. sixth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r>
              <a:rPr lang="en-US" sz="9600" b="1" dirty="0"/>
              <a:t>Q 5. Which of the following could be the order in which the sales representative visits the six companies?</a:t>
            </a:r>
          </a:p>
          <a:p>
            <a:pPr>
              <a:buNone/>
            </a:pPr>
            <a:r>
              <a:rPr lang="en-US" sz="9600" b="1" dirty="0">
                <a:solidFill>
                  <a:srgbClr val="FF0000"/>
                </a:solidFill>
              </a:rPr>
              <a:t>A.M, S, P, N, R, Q</a:t>
            </a:r>
            <a:r>
              <a:rPr lang="en-US" sz="9600" b="1" dirty="0"/>
              <a:t>			B.Q, N, P, R, S, M		C.M, R, N, Q, P, S	</a:t>
            </a:r>
          </a:p>
          <a:p>
            <a:pPr>
              <a:buNone/>
            </a:pPr>
            <a:r>
              <a:rPr lang="en-US" sz="9600" b="1" dirty="0"/>
              <a:t>D.P, S, M, R, Q, N			E.P, R, M, N, Q, S</a:t>
            </a:r>
          </a:p>
          <a:p>
            <a:pPr>
              <a:buNone/>
            </a:pPr>
            <a:r>
              <a:rPr lang="en-US" sz="9600" b="1" dirty="0"/>
              <a:t> </a:t>
            </a:r>
          </a:p>
          <a:p>
            <a:pPr>
              <a:buNone/>
            </a:pPr>
            <a:endParaRPr lang="en-US" sz="9600" b="1" dirty="0"/>
          </a:p>
          <a:p>
            <a:pPr>
              <a:buNone/>
            </a:pPr>
            <a:r>
              <a:rPr lang="en-US" sz="9600" b="1" dirty="0">
                <a:latin typeface="Arial Black" pitchFamily="34" charset="0"/>
              </a:rPr>
              <a:t> </a:t>
            </a:r>
            <a:r>
              <a:rPr lang="en-US" sz="9600" b="1" dirty="0"/>
              <a:t> </a:t>
            </a:r>
          </a:p>
          <a:p>
            <a:pPr>
              <a:buNone/>
            </a:pPr>
            <a:r>
              <a:rPr lang="en-US" sz="31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56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89549"/>
            <a:ext cx="11733048" cy="572701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3200" b="1" dirty="0"/>
              <a:t>Questions (6 to 10): </a:t>
            </a:r>
            <a:r>
              <a:rPr lang="en-US" sz="2900" b="1" dirty="0"/>
              <a:t>Study the following information carefully and answer the Questions given below. </a:t>
            </a:r>
          </a:p>
          <a:p>
            <a:pPr>
              <a:buNone/>
            </a:pPr>
            <a:r>
              <a:rPr lang="en-US" sz="2900" b="1" dirty="0"/>
              <a:t>At an Electronic Data Processing Unit, five out of the eight program sets P, Q, R, S, T, U, V and Ware to be operated daily. On any one day, except for the first day of a month, only three of the program sets must be the ones that were operated on the previous day. The program operating must also satisfy the following conditions:</a:t>
            </a:r>
          </a:p>
          <a:p>
            <a:pPr>
              <a:buNone/>
            </a:pPr>
            <a:r>
              <a:rPr lang="en-US" sz="2900" b="1" dirty="0"/>
              <a:t>(</a:t>
            </a:r>
            <a:r>
              <a:rPr lang="en-US" sz="2900" b="1" dirty="0" err="1"/>
              <a:t>i</a:t>
            </a:r>
            <a:r>
              <a:rPr lang="en-US" sz="2900" b="1" dirty="0"/>
              <a:t>). If program P is to be operated on a day, V cannot be operated on that day.</a:t>
            </a:r>
          </a:p>
          <a:p>
            <a:pPr>
              <a:buNone/>
            </a:pPr>
            <a:r>
              <a:rPr lang="en-US" sz="2900" b="1" dirty="0"/>
              <a:t>(ii). If Q is to be operated on a day, T must be one of the programs to be operated after Q.</a:t>
            </a:r>
          </a:p>
          <a:p>
            <a:pPr>
              <a:buNone/>
            </a:pPr>
            <a:r>
              <a:rPr lang="en-US" sz="2900" b="1" dirty="0"/>
              <a:t>(iii). If R is to be operated on a day, V must be one of the programs to be operated after R.</a:t>
            </a:r>
          </a:p>
          <a:p>
            <a:pPr>
              <a:buNone/>
            </a:pPr>
            <a:r>
              <a:rPr lang="en-US" sz="2900" b="1" dirty="0"/>
              <a:t>(iv). The last program to be operated on any day must be either S or U.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6. Which of the following could be the set of programs to be operated on the first day of a month?</a:t>
            </a:r>
          </a:p>
          <a:p>
            <a:pPr>
              <a:buNone/>
            </a:pPr>
            <a:r>
              <a:rPr lang="en-US" sz="2900" b="1" dirty="0"/>
              <a:t>A. V, Q, R, T, S       B. U, Q, S, T, W       C. T, U,R, V, S       D. Q, S, R, V, U       E. P, R, V, S, U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7. Which of the following is true of any day's valid program set operation?</a:t>
            </a:r>
          </a:p>
          <a:p>
            <a:pPr>
              <a:buNone/>
            </a:pPr>
            <a:r>
              <a:rPr lang="en-US" sz="2900" b="1" dirty="0"/>
              <a:t>Options:</a:t>
            </a:r>
          </a:p>
          <a:p>
            <a:pPr>
              <a:buNone/>
            </a:pPr>
            <a:r>
              <a:rPr lang="en-US" sz="2900" b="1" dirty="0"/>
              <a:t>A.	P cannot be operated at third place.   		B. Q cannot be operated at third place.       </a:t>
            </a:r>
          </a:p>
          <a:p>
            <a:pPr>
              <a:buNone/>
            </a:pPr>
            <a:r>
              <a:rPr lang="en-US" sz="2900" b="1" dirty="0"/>
              <a:t>C.	R cannot be operated at fourth place.       		D.  T cannot be operated at third place.       </a:t>
            </a:r>
          </a:p>
          <a:p>
            <a:pPr>
              <a:buNone/>
            </a:pPr>
            <a:r>
              <a:rPr lang="en-US" sz="2900" b="1" dirty="0"/>
              <a:t>E.	U cannot be operated at fourth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89549"/>
            <a:ext cx="11733048" cy="572701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PUZZLE TEST(EXERCISE: B)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3200" b="1" dirty="0"/>
              <a:t>Questions (6 to 10): </a:t>
            </a:r>
            <a:r>
              <a:rPr lang="en-US" sz="2900" b="1" dirty="0"/>
              <a:t>Study the following information carefully and answer the Questions given below. </a:t>
            </a:r>
          </a:p>
          <a:p>
            <a:pPr>
              <a:buNone/>
            </a:pPr>
            <a:r>
              <a:rPr lang="en-US" sz="2900" b="1" dirty="0"/>
              <a:t>At an Electronic Data Processing Unit, five out of the eight program sets P, Q, R, S, T, U, V and Ware to be operated daily. On any one day, except for the first day of a month, only three of the program sets must be the ones that were operated on the previous day. The program operating must also satisfy the following conditions:</a:t>
            </a:r>
          </a:p>
          <a:p>
            <a:pPr>
              <a:buNone/>
            </a:pPr>
            <a:r>
              <a:rPr lang="en-US" sz="2900" b="1" dirty="0"/>
              <a:t>(</a:t>
            </a:r>
            <a:r>
              <a:rPr lang="en-US" sz="2900" b="1" dirty="0" err="1"/>
              <a:t>i</a:t>
            </a:r>
            <a:r>
              <a:rPr lang="en-US" sz="2900" b="1" dirty="0"/>
              <a:t>). If program P is to be operated on a day, V cannot be operated on that day.</a:t>
            </a:r>
          </a:p>
          <a:p>
            <a:pPr>
              <a:buNone/>
            </a:pPr>
            <a:r>
              <a:rPr lang="en-US" sz="2900" b="1" dirty="0"/>
              <a:t>(ii). If Q is to be operated on a day, T must be one of the programs to be operated after Q.</a:t>
            </a:r>
          </a:p>
          <a:p>
            <a:pPr>
              <a:buNone/>
            </a:pPr>
            <a:r>
              <a:rPr lang="en-US" sz="2900" b="1" dirty="0"/>
              <a:t>(iii). If R is to be operated on a day, V must be one of the programs to be operated after R.</a:t>
            </a:r>
          </a:p>
          <a:p>
            <a:pPr>
              <a:buNone/>
            </a:pPr>
            <a:r>
              <a:rPr lang="en-US" sz="2900" b="1" dirty="0"/>
              <a:t>(iv). The last program to be operated on any day must be either S or U.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6. Which of the following could be the set of programs to be operated on the first day of a month?</a:t>
            </a:r>
          </a:p>
          <a:p>
            <a:pPr>
              <a:buNone/>
            </a:pPr>
            <a:r>
              <a:rPr lang="en-US" sz="2900" b="1" dirty="0"/>
              <a:t>A. V, Q, R, T, S       B. U, Q, S, T, W       </a:t>
            </a:r>
            <a:r>
              <a:rPr lang="en-US" sz="2900" b="1" dirty="0">
                <a:solidFill>
                  <a:srgbClr val="FF0000"/>
                </a:solidFill>
              </a:rPr>
              <a:t>C. T, U,R, V, S       </a:t>
            </a:r>
            <a:r>
              <a:rPr lang="en-US" sz="2900" b="1" dirty="0"/>
              <a:t>D. Q, S, R, V, U       E. P, R, V, S, U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7. Which of the following is true of any day's valid program set operation?</a:t>
            </a:r>
          </a:p>
          <a:p>
            <a:pPr>
              <a:buNone/>
            </a:pPr>
            <a:r>
              <a:rPr lang="en-US" sz="2900" b="1" dirty="0"/>
              <a:t>Options:</a:t>
            </a:r>
          </a:p>
          <a:p>
            <a:pPr>
              <a:buNone/>
            </a:pPr>
            <a:r>
              <a:rPr lang="en-US" sz="2900" b="1" dirty="0"/>
              <a:t>A.	P cannot be operated at third place.   		B. Q cannot be operated at third place.       </a:t>
            </a:r>
          </a:p>
          <a:p>
            <a:pPr>
              <a:buNone/>
            </a:pPr>
            <a:r>
              <a:rPr lang="en-US" sz="2900" b="1" dirty="0">
                <a:solidFill>
                  <a:srgbClr val="FF0000"/>
                </a:solidFill>
              </a:rPr>
              <a:t>C.	R cannot be operated at fourth place.       </a:t>
            </a:r>
            <a:r>
              <a:rPr lang="en-US" sz="2900" b="1" dirty="0"/>
              <a:t>		D.  T cannot be operated at third place.       </a:t>
            </a:r>
          </a:p>
          <a:p>
            <a:pPr>
              <a:buNone/>
            </a:pPr>
            <a:r>
              <a:rPr lang="en-US" sz="2900" b="1" dirty="0"/>
              <a:t>E.	U cannot be operated at fourth place.</a:t>
            </a:r>
          </a:p>
        </p:txBody>
      </p:sp>
    </p:spTree>
    <p:extLst>
      <p:ext uri="{BB962C8B-B14F-4D97-AF65-F5344CB8AC3E}">
        <p14:creationId xmlns:p14="http://schemas.microsoft.com/office/powerpoint/2010/main" val="161490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19529"/>
            <a:ext cx="11733048" cy="569703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4400" b="1" dirty="0"/>
              <a:t> Q 8. If R is operated at third place in a sequence then which of the following cannot be the second program in that sequence?</a:t>
            </a:r>
          </a:p>
          <a:p>
            <a:pPr>
              <a:buNone/>
            </a:pPr>
            <a:r>
              <a:rPr lang="en-US" sz="4400" b="1" dirty="0"/>
              <a:t>A. Q       	B. S       	  C. T       	  D. U       	   E. W</a:t>
            </a:r>
          </a:p>
          <a:p>
            <a:pPr>
              <a:buNone/>
            </a:pPr>
            <a:r>
              <a:rPr lang="en-US" sz="4400" b="1" dirty="0"/>
              <a:t> </a:t>
            </a:r>
          </a:p>
          <a:p>
            <a:pPr>
              <a:buNone/>
            </a:pPr>
            <a:r>
              <a:rPr lang="en-US" sz="4400" b="1" dirty="0"/>
              <a:t>Q 9. If the program sets R and W are to be operated on the first day, which of the following could be the other programs on that day?</a:t>
            </a:r>
          </a:p>
          <a:p>
            <a:pPr>
              <a:buNone/>
            </a:pPr>
            <a:r>
              <a:rPr lang="en-US" sz="4400" b="1" dirty="0"/>
              <a:t>A. P, T, V       B. Q, S, V       C. Q, T, V       D. T, S, V       E. T, S, V</a:t>
            </a:r>
          </a:p>
          <a:p>
            <a:pPr>
              <a:buNone/>
            </a:pPr>
            <a:r>
              <a:rPr lang="en-US" sz="4400" b="1" dirty="0"/>
              <a:t> </a:t>
            </a:r>
          </a:p>
          <a:p>
            <a:pPr>
              <a:buNone/>
            </a:pPr>
            <a:r>
              <a:rPr lang="en-US" sz="4400" b="1" dirty="0"/>
              <a:t>Q10. If the program sets operated on a day is P, Q, W, T, U, each of the following could be the next day's program set except:</a:t>
            </a:r>
          </a:p>
          <a:p>
            <a:pPr>
              <a:buNone/>
            </a:pPr>
            <a:r>
              <a:rPr lang="en-US" sz="4400" b="1" dirty="0"/>
              <a:t>A. W, T, U, V, S       B. W, T, S, P, U       C. W, R, V, T, U       D. Q, T, V, W, S       </a:t>
            </a:r>
          </a:p>
          <a:p>
            <a:pPr>
              <a:buNone/>
            </a:pPr>
            <a:r>
              <a:rPr lang="en-US" sz="4400" b="1" dirty="0"/>
              <a:t>E. Q, R, V, T, U</a:t>
            </a:r>
          </a:p>
          <a:p>
            <a:pPr>
              <a:buNone/>
            </a:pPr>
            <a:r>
              <a:rPr lang="en-US" sz="5100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89549"/>
            <a:ext cx="11733048" cy="572701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B)</a:t>
            </a:r>
          </a:p>
          <a:p>
            <a:pPr>
              <a:buNone/>
            </a:pPr>
            <a:r>
              <a:rPr lang="en-US" sz="4400" b="1" dirty="0"/>
              <a:t> Q 8. If R is operated at third place in a sequence then which of the following cannot be the second program in that sequence?</a:t>
            </a:r>
          </a:p>
          <a:p>
            <a:pPr>
              <a:buNone/>
            </a:pPr>
            <a:r>
              <a:rPr lang="en-US" sz="4400" b="1" dirty="0">
                <a:solidFill>
                  <a:srgbClr val="FF0000"/>
                </a:solidFill>
              </a:rPr>
              <a:t>A. Q       </a:t>
            </a:r>
            <a:r>
              <a:rPr lang="en-US" sz="4400" b="1" dirty="0"/>
              <a:t>	B. S       	  C. T       	  D. U       	   E. W</a:t>
            </a:r>
          </a:p>
          <a:p>
            <a:pPr>
              <a:buNone/>
            </a:pPr>
            <a:r>
              <a:rPr lang="en-US" sz="4400" b="1" dirty="0"/>
              <a:t> </a:t>
            </a:r>
          </a:p>
          <a:p>
            <a:pPr>
              <a:buNone/>
            </a:pPr>
            <a:r>
              <a:rPr lang="en-US" sz="4400" b="1" dirty="0"/>
              <a:t>Q 9. If the program sets R and W are to be operated on the first day, which of the following could be the other programs on that day?</a:t>
            </a:r>
          </a:p>
          <a:p>
            <a:pPr>
              <a:buNone/>
            </a:pPr>
            <a:r>
              <a:rPr lang="en-US" sz="4400" b="1" dirty="0"/>
              <a:t>A. P, T, V       B. Q, S, V       C. Q, T, V       </a:t>
            </a:r>
            <a:r>
              <a:rPr lang="en-US" sz="4400" b="1" dirty="0">
                <a:solidFill>
                  <a:srgbClr val="FF0000"/>
                </a:solidFill>
              </a:rPr>
              <a:t>D. T, S, V       </a:t>
            </a:r>
            <a:r>
              <a:rPr lang="en-US" sz="4400" b="1" dirty="0"/>
              <a:t>E. T, S, V</a:t>
            </a:r>
          </a:p>
          <a:p>
            <a:pPr>
              <a:buNone/>
            </a:pPr>
            <a:r>
              <a:rPr lang="en-US" sz="4400" b="1" dirty="0"/>
              <a:t> </a:t>
            </a:r>
          </a:p>
          <a:p>
            <a:pPr>
              <a:buNone/>
            </a:pPr>
            <a:r>
              <a:rPr lang="en-US" sz="4400" b="1" dirty="0"/>
              <a:t>Q10. If the program sets operated on a day is P, Q, W, T, U, each of the following could be the next day's program set except:</a:t>
            </a:r>
          </a:p>
          <a:p>
            <a:pPr>
              <a:buNone/>
            </a:pPr>
            <a:r>
              <a:rPr lang="en-US" sz="4400" b="1" dirty="0"/>
              <a:t>A. W, T, U, V, S       </a:t>
            </a:r>
            <a:r>
              <a:rPr lang="en-US" sz="4400" b="1" dirty="0">
                <a:solidFill>
                  <a:srgbClr val="FF0000"/>
                </a:solidFill>
              </a:rPr>
              <a:t>B. W, T, S, P, U       </a:t>
            </a:r>
            <a:r>
              <a:rPr lang="en-US" sz="4400" b="1" dirty="0"/>
              <a:t>C. W, R, V, T, U       D. Q, T, V, W, S       </a:t>
            </a:r>
          </a:p>
          <a:p>
            <a:pPr>
              <a:buNone/>
            </a:pPr>
            <a:r>
              <a:rPr lang="en-US" sz="4400" b="1" dirty="0"/>
              <a:t>E. Q, R, V, T, U</a:t>
            </a:r>
          </a:p>
          <a:p>
            <a:pPr>
              <a:buNone/>
            </a:pPr>
            <a:r>
              <a:rPr lang="en-US" sz="5100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229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1169</TotalTime>
  <Words>5517</Words>
  <Application>Microsoft Office PowerPoint</Application>
  <PresentationFormat>Widescreen</PresentationFormat>
  <Paragraphs>297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DELL</cp:lastModifiedBy>
  <cp:revision>185</cp:revision>
  <dcterms:created xsi:type="dcterms:W3CDTF">2020-02-23T06:37:57Z</dcterms:created>
  <dcterms:modified xsi:type="dcterms:W3CDTF">2024-02-22T18:44:24Z</dcterms:modified>
</cp:coreProperties>
</file>