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Arial Black" panose="020B0A04020102020204" pitchFamily="34" charset="0"/>
      <p:regular r:id="rId18"/>
      <p:bold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kZy38R9JXyo7VqJMXynSm5ZBc2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prakashdeoria02@gmail.com" userId="7f811c1187038a1c" providerId="LiveId" clId="{E30CA79E-13F2-4F1D-8C3A-FF926883B435}"/>
    <pc:docChg chg="modSld modMainMaster">
      <pc:chgData name="jaiprakashdeoria02@gmail.com" userId="7f811c1187038a1c" providerId="LiveId" clId="{E30CA79E-13F2-4F1D-8C3A-FF926883B435}" dt="2024-03-06T08:11:59.535" v="2"/>
      <pc:docMkLst>
        <pc:docMk/>
      </pc:docMkLst>
      <pc:sldChg chg="setBg">
        <pc:chgData name="jaiprakashdeoria02@gmail.com" userId="7f811c1187038a1c" providerId="LiveId" clId="{E30CA79E-13F2-4F1D-8C3A-FF926883B435}" dt="2024-03-06T08:11:59.535" v="2"/>
        <pc:sldMkLst>
          <pc:docMk/>
          <pc:sldMk cId="0" sldId="256"/>
        </pc:sldMkLst>
      </pc:sldChg>
      <pc:sldMasterChg chg="setBg modSldLayout">
        <pc:chgData name="jaiprakashdeoria02@gmail.com" userId="7f811c1187038a1c" providerId="LiveId" clId="{E30CA79E-13F2-4F1D-8C3A-FF926883B435}" dt="2024-03-06T08:11:59.535" v="2"/>
        <pc:sldMasterMkLst>
          <pc:docMk/>
          <pc:sldMasterMk cId="0" sldId="2147483648"/>
        </pc:sldMasterMkLst>
        <pc:sldLayoutChg chg="setBg">
          <pc:chgData name="jaiprakashdeoria02@gmail.com" userId="7f811c1187038a1c" providerId="LiveId" clId="{E30CA79E-13F2-4F1D-8C3A-FF926883B435}" dt="2024-03-06T08:11:59.535" v="2"/>
          <pc:sldLayoutMkLst>
            <pc:docMk/>
            <pc:sldMasterMk cId="0" sldId="2147483648"/>
            <pc:sldLayoutMk cId="0" sldId="2147483649"/>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0"/>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1"/>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2"/>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3"/>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4"/>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5"/>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6"/>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7"/>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8"/>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59"/>
          </pc:sldLayoutMkLst>
        </pc:sldLayoutChg>
        <pc:sldLayoutChg chg="setBg">
          <pc:chgData name="jaiprakashdeoria02@gmail.com" userId="7f811c1187038a1c" providerId="LiveId" clId="{E30CA79E-13F2-4F1D-8C3A-FF926883B435}" dt="2024-03-06T08:11:59.535" v="2"/>
          <pc:sldLayoutMkLst>
            <pc:docMk/>
            <pc:sldMasterMk cId="0" sldId="2147483648"/>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8b4c344f2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38b4c344f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4c344f2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238b4c344f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8b4c344f2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38b4c344f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8b4c344f2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38b4c344f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8b4c344f2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238b4c344f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6"/>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6"/>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6"/>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6"/>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6"/>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6"/>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6"/>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6"/>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6"/>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6"/>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a:spLocks noGrp="1"/>
          </p:cNvSpPr>
          <p:nvPr>
            <p:ph type="pic" idx="2"/>
          </p:nvPr>
        </p:nvSpPr>
        <p:spPr>
          <a:xfrm>
            <a:off x="5183188" y="987425"/>
            <a:ext cx="6172200" cy="4873625"/>
          </a:xfrm>
          <a:prstGeom prst="rect">
            <a:avLst/>
          </a:prstGeom>
          <a:noFill/>
          <a:ln>
            <a:noFill/>
          </a:ln>
        </p:spPr>
      </p:sp>
      <p:sp>
        <p:nvSpPr>
          <p:cNvPr id="81" name="Google Shape;81;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8"/>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8"/>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28"/>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sz="2200" b="1"/>
              <a:t>DIRECTION: In the following figure small square represents the persons who know English, triangle to those who know Marathi, big square to those who know Telugu and circle to those who know Hindi. In the different regions of the figures from 1 to 12 are given.</a:t>
            </a:r>
            <a:endParaRPr sz="2200"/>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p:txBody>
      </p:sp>
      <p:pic>
        <p:nvPicPr>
          <p:cNvPr id="103" name="Google Shape;103;p1" descr="http://www.indiabix.com/_files/images/verbal-reasoning/venn-diagram/4-19-3-Dir-1.png"/>
          <p:cNvPicPr preferRelativeResize="0"/>
          <p:nvPr/>
        </p:nvPicPr>
        <p:blipFill rotWithShape="1">
          <a:blip r:embed="rId3">
            <a:alphaModFix/>
          </a:blip>
          <a:srcRect/>
          <a:stretch/>
        </p:blipFill>
        <p:spPr>
          <a:xfrm>
            <a:off x="2847686" y="2612571"/>
            <a:ext cx="7755000" cy="34072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9" name="Google Shape;159;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DIRECTION: In the following diagram rectangle represents men, Triangle represents educated, Circle represents urban and square represents government employees.</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pic>
        <p:nvPicPr>
          <p:cNvPr id="160" name="Google Shape;160;p7" descr="http://www.indiabix.com/_files/images/verbal-reasoning/venn-diagram/4-19-6-Dir-1.png"/>
          <p:cNvPicPr preferRelativeResize="0"/>
          <p:nvPr/>
        </p:nvPicPr>
        <p:blipFill rotWithShape="1">
          <a:blip r:embed="rId3">
            <a:alphaModFix/>
          </a:blip>
          <a:srcRect/>
          <a:stretch/>
        </p:blipFill>
        <p:spPr>
          <a:xfrm>
            <a:off x="2469384" y="2743199"/>
            <a:ext cx="7058437" cy="32963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6" name="Google Shape;166;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Which one of the following represents the educated men but not urban ?</a:t>
            </a:r>
            <a:endParaRPr/>
          </a:p>
          <a:p>
            <a:pPr marL="228600" lvl="0" indent="-228600" algn="l" rtl="0">
              <a:lnSpc>
                <a:spcPct val="90000"/>
              </a:lnSpc>
              <a:spcBef>
                <a:spcPts val="1000"/>
              </a:spcBef>
              <a:spcAft>
                <a:spcPts val="0"/>
              </a:spcAft>
              <a:buClr>
                <a:schemeClr val="dk1"/>
              </a:buClr>
              <a:buSzPts val="2400"/>
              <a:buNone/>
            </a:pPr>
            <a:r>
              <a:rPr lang="en-US" b="1"/>
              <a:t>A.9	B.5	C.4	D.11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Q 13.  Which one of the following represents a woman who is urban as well as government employee?</a:t>
            </a:r>
            <a:endParaRPr/>
          </a:p>
          <a:p>
            <a:pPr marL="228600" lvl="0" indent="-228600" algn="l" rtl="0">
              <a:lnSpc>
                <a:spcPct val="90000"/>
              </a:lnSpc>
              <a:spcBef>
                <a:spcPts val="1000"/>
              </a:spcBef>
              <a:spcAft>
                <a:spcPts val="0"/>
              </a:spcAft>
              <a:buClr>
                <a:schemeClr val="dk1"/>
              </a:buClr>
              <a:buSzPts val="2400"/>
              <a:buNone/>
            </a:pPr>
            <a:r>
              <a:rPr lang="en-US" b="1"/>
              <a:t>	A.7		B.13		C.10		D.6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2" name="Google Shape;172;g238b4c344f2_0_41"/>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LOGICAL VENN DIAGRAM (EXERCISE- B)</a:t>
            </a:r>
            <a:endParaRPr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Which one of the following represents the educated men but not urban ?</a:t>
            </a:r>
            <a:endParaRPr dirty="0"/>
          </a:p>
          <a:p>
            <a:pPr marL="228600" lvl="0" indent="-228600" algn="l" rtl="0">
              <a:lnSpc>
                <a:spcPct val="90000"/>
              </a:lnSpc>
              <a:spcBef>
                <a:spcPts val="1000"/>
              </a:spcBef>
              <a:spcAft>
                <a:spcPts val="0"/>
              </a:spcAft>
              <a:buClr>
                <a:schemeClr val="dk1"/>
              </a:buClr>
              <a:buSzPts val="2400"/>
              <a:buNone/>
            </a:pPr>
            <a:r>
              <a:rPr lang="en-US" b="1" dirty="0"/>
              <a:t>A.9	B.5	C.4	</a:t>
            </a:r>
            <a:r>
              <a:rPr lang="en-US" b="1" dirty="0">
                <a:solidFill>
                  <a:srgbClr val="FF0000"/>
                </a:solidFill>
              </a:rPr>
              <a:t>D.11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Q 13.  Which one of the following represents a woman who is urban as well as government employee?</a:t>
            </a:r>
            <a:endParaRPr dirty="0"/>
          </a:p>
          <a:p>
            <a:pPr marL="228600" lvl="0" indent="-228600" algn="l" rtl="0">
              <a:lnSpc>
                <a:spcPct val="90000"/>
              </a:lnSpc>
              <a:spcBef>
                <a:spcPts val="1000"/>
              </a:spcBef>
              <a:spcAft>
                <a:spcPts val="0"/>
              </a:spcAft>
              <a:buClr>
                <a:schemeClr val="dk1"/>
              </a:buClr>
              <a:buSzPts val="2400"/>
              <a:buNone/>
            </a:pPr>
            <a:r>
              <a:rPr lang="en-US" b="1" dirty="0"/>
              <a:t>	A.7		B.13		</a:t>
            </a:r>
            <a:r>
              <a:rPr lang="en-US" b="1" dirty="0">
                <a:solidFill>
                  <a:srgbClr val="FF0000"/>
                </a:solidFill>
              </a:rPr>
              <a:t>C.10	</a:t>
            </a:r>
            <a:r>
              <a:rPr lang="en-US" b="1" dirty="0"/>
              <a:t>	</a:t>
            </a:r>
            <a:r>
              <a:rPr lang="en-US" b="1" dirty="0">
                <a:solidFill>
                  <a:schemeClr val="tx1"/>
                </a:solidFill>
              </a:rPr>
              <a:t>D.6  </a:t>
            </a:r>
            <a:endParaRPr dirty="0">
              <a:solidFill>
                <a:schemeClr val="tx1"/>
              </a:solidFill>
            </a:endParaRPr>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ctr"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sp>
        <p:nvSpPr>
          <p:cNvPr id="178" name="Google Shape;178;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In the following figure the different regions are given with different number give the answer accordingly.</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pic>
        <p:nvPicPr>
          <p:cNvPr id="179" name="Google Shape;179;p9" descr="http://www.indiabix.com/_files/images/verbal-reasoning/venn-diagram/4-19-7-Dir-1.png"/>
          <p:cNvPicPr preferRelativeResize="0"/>
          <p:nvPr/>
        </p:nvPicPr>
        <p:blipFill rotWithShape="1">
          <a:blip r:embed="rId3">
            <a:alphaModFix/>
          </a:blip>
          <a:srcRect/>
          <a:stretch/>
        </p:blipFill>
        <p:spPr>
          <a:xfrm>
            <a:off x="2302971" y="2360489"/>
            <a:ext cx="6931341" cy="25501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3"/>
        <p:cNvGrpSpPr/>
        <p:nvPr/>
      </p:nvGrpSpPr>
      <p:grpSpPr>
        <a:xfrm>
          <a:off x="0" y="0"/>
          <a:ext cx="0" cy="0"/>
          <a:chOff x="0" y="0"/>
          <a:chExt cx="0" cy="0"/>
        </a:xfrm>
      </p:grpSpPr>
      <p:sp>
        <p:nvSpPr>
          <p:cNvPr id="185" name="Google Shape;185;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Q 14. If hospital management requires only married trained nurses for operation theater, which part of diagram should be chosen by him ?</a:t>
            </a:r>
            <a:endParaRPr/>
          </a:p>
          <a:p>
            <a:pPr marL="228600" lvl="0" indent="-228600" algn="l" rtl="0">
              <a:lnSpc>
                <a:spcPct val="90000"/>
              </a:lnSpc>
              <a:spcBef>
                <a:spcPts val="1000"/>
              </a:spcBef>
              <a:spcAft>
                <a:spcPts val="0"/>
              </a:spcAft>
              <a:buClr>
                <a:schemeClr val="dk1"/>
              </a:buClr>
              <a:buSzPts val="2400"/>
              <a:buNone/>
            </a:pPr>
            <a:r>
              <a:rPr lang="en-US" b="1"/>
              <a:t>A.7	B.4	C.5	D.6</a:t>
            </a:r>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1" name="Google Shape;191;g238b4c344f2_0_52"/>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Q 14. If hospital management requires only married trained nurses for operation theater, which part of diagram should be chosen by him ?</a:t>
            </a:r>
            <a:endParaRPr/>
          </a:p>
          <a:p>
            <a:pPr marL="228600" lvl="0" indent="-228600" algn="l" rtl="0">
              <a:lnSpc>
                <a:spcPct val="90000"/>
              </a:lnSpc>
              <a:spcBef>
                <a:spcPts val="1000"/>
              </a:spcBef>
              <a:spcAft>
                <a:spcPts val="0"/>
              </a:spcAft>
              <a:buClr>
                <a:schemeClr val="dk1"/>
              </a:buClr>
              <a:buSzPts val="2400"/>
              <a:buNone/>
            </a:pPr>
            <a:r>
              <a:rPr lang="en-US" b="1"/>
              <a:t>A.7	B.4	C.5	</a:t>
            </a:r>
            <a:r>
              <a:rPr lang="en-US" b="1">
                <a:solidFill>
                  <a:srgbClr val="FF0000"/>
                </a:solidFill>
              </a:rPr>
              <a:t>D.6</a:t>
            </a:r>
            <a:endParaRPr>
              <a:solidFill>
                <a:srgbClr val="FF0000"/>
              </a:solidFill>
            </a:endParaRPr>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sp>
        <p:nvSpPr>
          <p:cNvPr id="109" name="Google Shape;109;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How many persons can speak English and Hindi both the languages only ?</a:t>
            </a:r>
            <a:endParaRPr/>
          </a:p>
          <a:p>
            <a:pPr marL="228600" lvl="0" indent="-228600" algn="l" rtl="0">
              <a:lnSpc>
                <a:spcPct val="90000"/>
              </a:lnSpc>
              <a:spcBef>
                <a:spcPts val="1000"/>
              </a:spcBef>
              <a:spcAft>
                <a:spcPts val="0"/>
              </a:spcAft>
              <a:buClr>
                <a:schemeClr val="dk1"/>
              </a:buClr>
              <a:buSzPts val="2400"/>
              <a:buNone/>
            </a:pPr>
            <a:r>
              <a:rPr lang="en-US" b="1"/>
              <a:t>A.5		B.8		C.7		D.18</a:t>
            </a:r>
            <a:endParaRPr/>
          </a:p>
          <a:p>
            <a:pPr marL="228600" lvl="0" indent="-228600" algn="l" rtl="0">
              <a:lnSpc>
                <a:spcPct val="90000"/>
              </a:lnSpc>
              <a:spcBef>
                <a:spcPts val="1000"/>
              </a:spcBef>
              <a:spcAft>
                <a:spcPts val="0"/>
              </a:spcAft>
              <a:buClr>
                <a:schemeClr val="dk1"/>
              </a:buClr>
              <a:buSzPts val="2400"/>
              <a:buNone/>
            </a:pPr>
            <a:r>
              <a:rPr lang="en-US" b="1"/>
              <a:t>Q 2. How many persons can speak Marathi and Telugu both ?</a:t>
            </a:r>
            <a:endParaRPr/>
          </a:p>
          <a:p>
            <a:pPr marL="228600" lvl="0" indent="-228600" algn="l" rtl="0">
              <a:lnSpc>
                <a:spcPct val="90000"/>
              </a:lnSpc>
              <a:spcBef>
                <a:spcPts val="1000"/>
              </a:spcBef>
              <a:spcAft>
                <a:spcPts val="0"/>
              </a:spcAft>
              <a:buClr>
                <a:schemeClr val="dk1"/>
              </a:buClr>
              <a:buSzPts val="2400"/>
              <a:buNone/>
            </a:pPr>
            <a:r>
              <a:rPr lang="en-US" b="1"/>
              <a:t>A.10		B.11		C.13		D.None of these</a:t>
            </a:r>
            <a:endParaRPr/>
          </a:p>
          <a:p>
            <a:pPr marL="228600" lvl="0" indent="-228600" algn="l" rtl="0">
              <a:lnSpc>
                <a:spcPct val="90000"/>
              </a:lnSpc>
              <a:spcBef>
                <a:spcPts val="1000"/>
              </a:spcBef>
              <a:spcAft>
                <a:spcPts val="0"/>
              </a:spcAft>
              <a:buClr>
                <a:schemeClr val="dk1"/>
              </a:buClr>
              <a:buSzPts val="2400"/>
              <a:buNone/>
            </a:pPr>
            <a:r>
              <a:rPr lang="en-US" b="1"/>
              <a:t>Q 3. How many persons can speak only English ?</a:t>
            </a:r>
            <a:endParaRPr/>
          </a:p>
          <a:p>
            <a:pPr marL="228600" lvl="0" indent="-228600" algn="l" rtl="0">
              <a:lnSpc>
                <a:spcPct val="90000"/>
              </a:lnSpc>
              <a:spcBef>
                <a:spcPts val="1000"/>
              </a:spcBef>
              <a:spcAft>
                <a:spcPts val="0"/>
              </a:spcAft>
              <a:buClr>
                <a:schemeClr val="dk1"/>
              </a:buClr>
              <a:buSzPts val="2400"/>
              <a:buNone/>
            </a:pPr>
            <a:r>
              <a:rPr lang="en-US" b="1"/>
              <a:t>A.9		B.12		C.7		D.19</a:t>
            </a:r>
            <a:endParaRPr/>
          </a:p>
          <a:p>
            <a:pPr marL="228600" lvl="0" indent="-228600" algn="l" rtl="0">
              <a:lnSpc>
                <a:spcPct val="90000"/>
              </a:lnSpc>
              <a:spcBef>
                <a:spcPts val="1000"/>
              </a:spcBef>
              <a:spcAft>
                <a:spcPts val="0"/>
              </a:spcAft>
              <a:buClr>
                <a:schemeClr val="dk1"/>
              </a:buClr>
              <a:buSzPts val="2400"/>
              <a:buNone/>
            </a:pPr>
            <a:r>
              <a:rPr lang="en-US" b="1"/>
              <a:t>Q 4. How many persons can speak English, Hindi and Telugu ?</a:t>
            </a:r>
            <a:endParaRPr/>
          </a:p>
          <a:p>
            <a:pPr marL="228600" lvl="0" indent="-228600" algn="l" rtl="0">
              <a:lnSpc>
                <a:spcPct val="90000"/>
              </a:lnSpc>
              <a:spcBef>
                <a:spcPts val="1000"/>
              </a:spcBef>
              <a:spcAft>
                <a:spcPts val="0"/>
              </a:spcAft>
              <a:buClr>
                <a:schemeClr val="dk1"/>
              </a:buClr>
              <a:buSzPts val="2400"/>
              <a:buNone/>
            </a:pPr>
            <a:r>
              <a:rPr lang="en-US" b="1"/>
              <a:t>A.8		B.2		C.7		D.None of these</a:t>
            </a:r>
            <a:endParaRPr/>
          </a:p>
          <a:p>
            <a:pPr marL="228600" lvl="0" indent="-228600" algn="ctr" rtl="0">
              <a:lnSpc>
                <a:spcPct val="90000"/>
              </a:lnSpc>
              <a:spcBef>
                <a:spcPts val="1000"/>
              </a:spcBef>
              <a:spcAft>
                <a:spcPts val="0"/>
              </a:spcAft>
              <a:buClr>
                <a:schemeClr val="dk1"/>
              </a:buClr>
              <a:buSzPts val="2400"/>
              <a:buNone/>
            </a:pP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5" name="Google Shape;115;g238b4c344f2_0_8"/>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LOGICAL VENN DIAGRAM (EXERCISE- B)</a:t>
            </a:r>
            <a:endParaRPr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How many persons can speak English and Hindi both the languages only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A.5	</a:t>
            </a:r>
            <a:r>
              <a:rPr lang="en-US" b="1" dirty="0"/>
              <a:t>	</a:t>
            </a:r>
            <a:r>
              <a:rPr lang="en-US" b="1" dirty="0">
                <a:solidFill>
                  <a:schemeClr val="tx1"/>
                </a:solidFill>
              </a:rPr>
              <a:t>B.8</a:t>
            </a:r>
            <a:r>
              <a:rPr lang="en-US" b="1" dirty="0"/>
              <a:t>		C.7		D.18</a:t>
            </a:r>
            <a:endParaRPr dirty="0"/>
          </a:p>
          <a:p>
            <a:pPr marL="228600" lvl="0" indent="-228600" algn="l" rtl="0">
              <a:lnSpc>
                <a:spcPct val="90000"/>
              </a:lnSpc>
              <a:spcBef>
                <a:spcPts val="1000"/>
              </a:spcBef>
              <a:spcAft>
                <a:spcPts val="0"/>
              </a:spcAft>
              <a:buClr>
                <a:schemeClr val="dk1"/>
              </a:buClr>
              <a:buSzPts val="2400"/>
              <a:buNone/>
            </a:pPr>
            <a:r>
              <a:rPr lang="en-US" b="1" dirty="0"/>
              <a:t>Q 2. How many persons can speak Marathi and Telugu both ?</a:t>
            </a:r>
            <a:endParaRPr dirty="0"/>
          </a:p>
          <a:p>
            <a:pPr marL="228600" lvl="0" indent="-228600" algn="l" rtl="0">
              <a:lnSpc>
                <a:spcPct val="90000"/>
              </a:lnSpc>
              <a:spcBef>
                <a:spcPts val="1000"/>
              </a:spcBef>
              <a:spcAft>
                <a:spcPts val="0"/>
              </a:spcAft>
              <a:buClr>
                <a:schemeClr val="dk1"/>
              </a:buClr>
              <a:buSzPts val="2400"/>
              <a:buNone/>
            </a:pPr>
            <a:r>
              <a:rPr lang="en-US" b="1" dirty="0"/>
              <a:t>A.10		B.11		</a:t>
            </a:r>
            <a:r>
              <a:rPr lang="en-US" b="1" dirty="0">
                <a:solidFill>
                  <a:srgbClr val="FF0000"/>
                </a:solidFill>
              </a:rPr>
              <a:t>C.13</a:t>
            </a:r>
            <a:r>
              <a:rPr lang="en-US" b="1" dirty="0"/>
              <a:t>		</a:t>
            </a:r>
            <a:r>
              <a:rPr lang="en-US" b="1" dirty="0" err="1"/>
              <a:t>D.None</a:t>
            </a:r>
            <a:r>
              <a:rPr lang="en-US" b="1" dirty="0"/>
              <a:t> of these</a:t>
            </a:r>
            <a:endParaRPr dirty="0"/>
          </a:p>
          <a:p>
            <a:pPr marL="228600" lvl="0" indent="-228600" algn="l" rtl="0">
              <a:lnSpc>
                <a:spcPct val="90000"/>
              </a:lnSpc>
              <a:spcBef>
                <a:spcPts val="1000"/>
              </a:spcBef>
              <a:spcAft>
                <a:spcPts val="0"/>
              </a:spcAft>
              <a:buClr>
                <a:schemeClr val="dk1"/>
              </a:buClr>
              <a:buSzPts val="2400"/>
              <a:buNone/>
            </a:pPr>
            <a:r>
              <a:rPr lang="en-US" b="1" dirty="0"/>
              <a:t>Q 3. How many persons can speak only English ?</a:t>
            </a:r>
            <a:endParaRPr dirty="0"/>
          </a:p>
          <a:p>
            <a:pPr marL="228600" lvl="0" indent="-228600" algn="l" rtl="0">
              <a:lnSpc>
                <a:spcPct val="90000"/>
              </a:lnSpc>
              <a:spcBef>
                <a:spcPts val="1000"/>
              </a:spcBef>
              <a:spcAft>
                <a:spcPts val="0"/>
              </a:spcAft>
              <a:buClr>
                <a:schemeClr val="dk1"/>
              </a:buClr>
              <a:buSzPts val="2400"/>
              <a:buNone/>
            </a:pPr>
            <a:r>
              <a:rPr lang="en-US" b="1" dirty="0"/>
              <a:t>A.9		</a:t>
            </a:r>
            <a:r>
              <a:rPr lang="en-US" b="1" dirty="0">
                <a:solidFill>
                  <a:srgbClr val="FF0000"/>
                </a:solidFill>
              </a:rPr>
              <a:t>B.12	</a:t>
            </a:r>
            <a:r>
              <a:rPr lang="en-US" b="1" dirty="0"/>
              <a:t>	C.7		D.19</a:t>
            </a:r>
            <a:endParaRPr dirty="0"/>
          </a:p>
          <a:p>
            <a:pPr marL="228600" lvl="0" indent="-228600" algn="l" rtl="0">
              <a:lnSpc>
                <a:spcPct val="90000"/>
              </a:lnSpc>
              <a:spcBef>
                <a:spcPts val="1000"/>
              </a:spcBef>
              <a:spcAft>
                <a:spcPts val="0"/>
              </a:spcAft>
              <a:buClr>
                <a:schemeClr val="dk1"/>
              </a:buClr>
              <a:buSzPts val="2400"/>
              <a:buNone/>
            </a:pPr>
            <a:r>
              <a:rPr lang="en-US" b="1" dirty="0"/>
              <a:t>Q 4. How many persons can speak English, Hindi and Telugu ?</a:t>
            </a:r>
            <a:endParaRPr dirty="0"/>
          </a:p>
          <a:p>
            <a:pPr marL="228600" lvl="0" indent="-228600" algn="l" rtl="0">
              <a:lnSpc>
                <a:spcPct val="90000"/>
              </a:lnSpc>
              <a:spcBef>
                <a:spcPts val="1000"/>
              </a:spcBef>
              <a:spcAft>
                <a:spcPts val="0"/>
              </a:spcAft>
              <a:buClr>
                <a:schemeClr val="dk1"/>
              </a:buClr>
              <a:buSzPts val="2400"/>
              <a:buNone/>
            </a:pPr>
            <a:r>
              <a:rPr lang="en-US" b="1" dirty="0"/>
              <a:t>A.8		</a:t>
            </a:r>
            <a:r>
              <a:rPr lang="en-US" b="1" dirty="0">
                <a:solidFill>
                  <a:srgbClr val="FF0000"/>
                </a:solidFill>
              </a:rPr>
              <a:t>B.2	</a:t>
            </a:r>
            <a:r>
              <a:rPr lang="en-US" b="1" dirty="0"/>
              <a:t>	C.7		</a:t>
            </a:r>
            <a:r>
              <a:rPr lang="en-US" b="1" dirty="0" err="1"/>
              <a:t>D.None</a:t>
            </a:r>
            <a:r>
              <a:rPr lang="en-US" b="1" dirty="0"/>
              <a:t> of these</a:t>
            </a:r>
            <a:endParaRPr dirty="0"/>
          </a:p>
          <a:p>
            <a:pPr marL="228600" lvl="0" indent="-228600" algn="ctr"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1" name="Google Shape;121;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DIRECTION: In the following figure the different regions are given with different number give the answer accordingly.</a:t>
            </a:r>
            <a:endParaRPr/>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r>
              <a:rPr lang="en-US" b="1"/>
              <a:t> </a:t>
            </a:r>
            <a:endParaRPr/>
          </a:p>
          <a:p>
            <a:pPr marL="228600" lvl="0" indent="-228600" algn="ctr" rtl="0">
              <a:lnSpc>
                <a:spcPct val="90000"/>
              </a:lnSpc>
              <a:spcBef>
                <a:spcPts val="1000"/>
              </a:spcBef>
              <a:spcAft>
                <a:spcPts val="0"/>
              </a:spcAft>
              <a:buClr>
                <a:schemeClr val="dk1"/>
              </a:buClr>
              <a:buSzPts val="2400"/>
              <a:buNone/>
            </a:pPr>
            <a:r>
              <a:rPr lang="en-US" b="1"/>
              <a:t>  </a:t>
            </a:r>
            <a:endParaRPr/>
          </a:p>
        </p:txBody>
      </p:sp>
      <p:pic>
        <p:nvPicPr>
          <p:cNvPr id="122" name="Google Shape;122;p3" descr="http://www.indiabix.com/_files/images/verbal-reasoning/venn-diagram/4-19-4-Dir-1.png"/>
          <p:cNvPicPr preferRelativeResize="0"/>
          <p:nvPr/>
        </p:nvPicPr>
        <p:blipFill rotWithShape="1">
          <a:blip r:embed="rId3">
            <a:alphaModFix/>
          </a:blip>
          <a:srcRect/>
          <a:stretch/>
        </p:blipFill>
        <p:spPr>
          <a:xfrm>
            <a:off x="1839238" y="2589614"/>
            <a:ext cx="8343339" cy="31677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8" name="Google Shape;128;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5</a:t>
            </a:r>
            <a:r>
              <a:rPr lang="en-US" b="1"/>
              <a:t>. How many persons who take tea and wine but not coffee ?</a:t>
            </a:r>
            <a:endParaRPr/>
          </a:p>
          <a:p>
            <a:pPr marL="228600" lvl="0" indent="-228600" algn="l" rtl="0">
              <a:lnSpc>
                <a:spcPct val="90000"/>
              </a:lnSpc>
              <a:spcBef>
                <a:spcPts val="1000"/>
              </a:spcBef>
              <a:spcAft>
                <a:spcPts val="0"/>
              </a:spcAft>
              <a:buClr>
                <a:schemeClr val="dk1"/>
              </a:buClr>
              <a:buSzPts val="2400"/>
              <a:buNone/>
            </a:pPr>
            <a:r>
              <a:rPr lang="en-US" b="1"/>
              <a:t>A.20		B.17		C.25		D.15</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Q 6. How many persons are there who take both tea and coffee but not wine ?</a:t>
            </a:r>
            <a:endParaRPr/>
          </a:p>
          <a:p>
            <a:pPr marL="228600" lvl="0" indent="-228600" algn="l" rtl="0">
              <a:lnSpc>
                <a:spcPct val="90000"/>
              </a:lnSpc>
              <a:spcBef>
                <a:spcPts val="1000"/>
              </a:spcBef>
              <a:spcAft>
                <a:spcPts val="0"/>
              </a:spcAft>
              <a:buClr>
                <a:schemeClr val="dk1"/>
              </a:buClr>
              <a:buSzPts val="2400"/>
              <a:buNone/>
            </a:pPr>
            <a:r>
              <a:rPr lang="en-US" b="1"/>
              <a:t>A.22		B.17		C.7		D.20</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a:t>Q 7. How many persons take wine ?</a:t>
            </a:r>
            <a:endParaRPr/>
          </a:p>
          <a:p>
            <a:pPr marL="228600" lvl="0" indent="-228600" algn="l" rtl="0">
              <a:lnSpc>
                <a:spcPct val="90000"/>
              </a:lnSpc>
              <a:spcBef>
                <a:spcPts val="1000"/>
              </a:spcBef>
              <a:spcAft>
                <a:spcPts val="0"/>
              </a:spcAft>
              <a:buClr>
                <a:schemeClr val="dk1"/>
              </a:buClr>
              <a:buSzPts val="2400"/>
              <a:buNone/>
            </a:pPr>
            <a:r>
              <a:rPr lang="en-US" b="1"/>
              <a:t>A.100		B.82		C.92		D.122</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a:t>Q 8. How many persons are there who takes only coffee ?</a:t>
            </a:r>
            <a:endParaRPr/>
          </a:p>
          <a:p>
            <a:pPr marL="228600" lvl="0" indent="-228600" algn="l" rtl="0">
              <a:lnSpc>
                <a:spcPct val="90000"/>
              </a:lnSpc>
              <a:spcBef>
                <a:spcPts val="1000"/>
              </a:spcBef>
              <a:spcAft>
                <a:spcPts val="0"/>
              </a:spcAft>
              <a:buClr>
                <a:schemeClr val="dk1"/>
              </a:buClr>
              <a:buSzPts val="2400"/>
              <a:buNone/>
            </a:pPr>
            <a:r>
              <a:rPr lang="en-US" b="1"/>
              <a:t>A.90		B.45		C.25		D.20</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ctr" rtl="0">
              <a:lnSpc>
                <a:spcPct val="90000"/>
              </a:lnSpc>
              <a:spcBef>
                <a:spcPts val="1000"/>
              </a:spcBef>
              <a:spcAft>
                <a:spcPts val="0"/>
              </a:spcAft>
              <a:buClr>
                <a:schemeClr val="dk1"/>
              </a:buClr>
              <a:buSzPts val="2400"/>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4" name="Google Shape;134;g238b4c344f2_0_19"/>
          <p:cNvSpPr txBox="1">
            <a:spLocks noGrp="1"/>
          </p:cNvSpPr>
          <p:nvPr>
            <p:ph type="body" idx="1"/>
          </p:nvPr>
        </p:nvSpPr>
        <p:spPr>
          <a:xfrm>
            <a:off x="459000" y="339821"/>
            <a:ext cx="11733000" cy="53445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LOGICAL VENN DIAGRAM (EXERCISE- B)</a:t>
            </a:r>
            <a:endParaRPr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How many persons who take tea and wine but not coffee ?</a:t>
            </a:r>
            <a:endParaRPr dirty="0"/>
          </a:p>
          <a:p>
            <a:pPr marL="228600" lvl="0" indent="-228600" algn="l" rtl="0">
              <a:lnSpc>
                <a:spcPct val="90000"/>
              </a:lnSpc>
              <a:spcBef>
                <a:spcPts val="1000"/>
              </a:spcBef>
              <a:spcAft>
                <a:spcPts val="0"/>
              </a:spcAft>
              <a:buClr>
                <a:schemeClr val="dk1"/>
              </a:buClr>
              <a:buSzPts val="2400"/>
              <a:buNone/>
            </a:pPr>
            <a:r>
              <a:rPr lang="en-US" b="1" dirty="0"/>
              <a:t>A.20		</a:t>
            </a:r>
            <a:r>
              <a:rPr lang="en-US" b="1" dirty="0">
                <a:solidFill>
                  <a:srgbClr val="FF0000"/>
                </a:solidFill>
              </a:rPr>
              <a:t>B.17</a:t>
            </a:r>
            <a:r>
              <a:rPr lang="en-US" b="1" dirty="0"/>
              <a:t>		C.25		D.15</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Q 6. How many persons are there who take both tea and coffee but not wine ?</a:t>
            </a:r>
            <a:endParaRPr dirty="0"/>
          </a:p>
          <a:p>
            <a:pPr marL="228600" lvl="0" indent="-228600" algn="l" rtl="0">
              <a:lnSpc>
                <a:spcPct val="90000"/>
              </a:lnSpc>
              <a:spcBef>
                <a:spcPts val="1000"/>
              </a:spcBef>
              <a:spcAft>
                <a:spcPts val="0"/>
              </a:spcAft>
              <a:buClr>
                <a:schemeClr val="dk1"/>
              </a:buClr>
              <a:buSzPts val="2400"/>
              <a:buNone/>
            </a:pPr>
            <a:r>
              <a:rPr lang="en-US" b="1" dirty="0"/>
              <a:t>A.22		B.17		</a:t>
            </a:r>
            <a:r>
              <a:rPr lang="en-US" b="1" dirty="0">
                <a:solidFill>
                  <a:srgbClr val="FF0000"/>
                </a:solidFill>
              </a:rPr>
              <a:t>C.7</a:t>
            </a:r>
            <a:r>
              <a:rPr lang="en-US" b="1" dirty="0"/>
              <a:t>		D.20</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Q 7. How many persons take wine ?</a:t>
            </a:r>
            <a:endParaRPr dirty="0"/>
          </a:p>
          <a:p>
            <a:pPr marL="228600" lvl="0" indent="-228600" algn="l" rtl="0">
              <a:lnSpc>
                <a:spcPct val="90000"/>
              </a:lnSpc>
              <a:spcBef>
                <a:spcPts val="1000"/>
              </a:spcBef>
              <a:spcAft>
                <a:spcPts val="0"/>
              </a:spcAft>
              <a:buClr>
                <a:schemeClr val="dk1"/>
              </a:buClr>
              <a:buSzPts val="2400"/>
              <a:buNone/>
            </a:pPr>
            <a:r>
              <a:rPr lang="en-US" b="1" dirty="0"/>
              <a:t>A.100		</a:t>
            </a:r>
            <a:r>
              <a:rPr lang="en-US" b="1" dirty="0">
                <a:solidFill>
                  <a:schemeClr val="tx1"/>
                </a:solidFill>
              </a:rPr>
              <a:t>B.82</a:t>
            </a:r>
            <a:r>
              <a:rPr lang="en-US" b="1" dirty="0"/>
              <a:t>		C.92		</a:t>
            </a:r>
            <a:r>
              <a:rPr lang="en-US" b="1" dirty="0">
                <a:solidFill>
                  <a:srgbClr val="FF0000"/>
                </a:solidFill>
              </a:rPr>
              <a:t>D.122</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Q 8. How many persons are there who takes only coffee ?</a:t>
            </a:r>
            <a:endParaRPr dirty="0"/>
          </a:p>
          <a:p>
            <a:pPr marL="228600" lvl="0" indent="-228600" algn="l" rtl="0">
              <a:lnSpc>
                <a:spcPct val="90000"/>
              </a:lnSpc>
              <a:spcBef>
                <a:spcPts val="1000"/>
              </a:spcBef>
              <a:spcAft>
                <a:spcPts val="0"/>
              </a:spcAft>
              <a:buClr>
                <a:schemeClr val="dk1"/>
              </a:buClr>
              <a:buSzPts val="2400"/>
              <a:buNone/>
            </a:pPr>
            <a:r>
              <a:rPr lang="en-US" b="1" dirty="0"/>
              <a:t>A.90		</a:t>
            </a:r>
            <a:r>
              <a:rPr lang="en-US" b="1" dirty="0">
                <a:solidFill>
                  <a:srgbClr val="FF0000"/>
                </a:solidFill>
              </a:rPr>
              <a:t>B.45</a:t>
            </a:r>
            <a:r>
              <a:rPr lang="en-US" b="1" dirty="0"/>
              <a:t>		C.25		D.20</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ctr"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40" name="Google Shape;140;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t>	DIRECTION: In the following figure the different regions are given with different number give the answer accordingly.</a:t>
            </a:r>
            <a:endParaRPr/>
          </a:p>
          <a:p>
            <a:pPr marL="228600" lvl="0" indent="-228600" algn="ctr" rtl="0">
              <a:lnSpc>
                <a:spcPct val="90000"/>
              </a:lnSpc>
              <a:spcBef>
                <a:spcPts val="1000"/>
              </a:spcBef>
              <a:spcAft>
                <a:spcPts val="0"/>
              </a:spcAft>
              <a:buClr>
                <a:schemeClr val="dk1"/>
              </a:buClr>
              <a:buSzPts val="2400"/>
              <a:buNone/>
            </a:pPr>
            <a:r>
              <a:rPr lang="en-US" b="1"/>
              <a:t>  </a:t>
            </a:r>
            <a:endParaRPr/>
          </a:p>
        </p:txBody>
      </p:sp>
      <p:pic>
        <p:nvPicPr>
          <p:cNvPr id="141" name="Google Shape;141;p5" descr="http://www.indiabix.com/_files/images/verbal-reasoning/venn-diagram/4-19-5-Dir-1.png"/>
          <p:cNvPicPr preferRelativeResize="0"/>
          <p:nvPr/>
        </p:nvPicPr>
        <p:blipFill rotWithShape="1">
          <a:blip r:embed="rId3">
            <a:alphaModFix/>
          </a:blip>
          <a:srcRect/>
          <a:stretch/>
        </p:blipFill>
        <p:spPr>
          <a:xfrm>
            <a:off x="2015885" y="2605640"/>
            <a:ext cx="7726425" cy="31065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7" name="Google Shape;147;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How many doctors are neither artists nor players ?</a:t>
            </a:r>
            <a:endParaRPr/>
          </a:p>
          <a:p>
            <a:pPr marL="228600" lvl="0" indent="-228600" algn="l" rtl="0">
              <a:lnSpc>
                <a:spcPct val="90000"/>
              </a:lnSpc>
              <a:spcBef>
                <a:spcPts val="1000"/>
              </a:spcBef>
              <a:spcAft>
                <a:spcPts val="0"/>
              </a:spcAft>
              <a:buClr>
                <a:schemeClr val="dk1"/>
              </a:buClr>
              <a:buSzPts val="2400"/>
              <a:buNone/>
            </a:pPr>
            <a:r>
              <a:rPr lang="en-US" b="1"/>
              <a:t>A.17		B.5		C.10		D.30</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Q 10. How many doctors are both players and artists ?</a:t>
            </a:r>
            <a:endParaRPr/>
          </a:p>
          <a:p>
            <a:pPr marL="228600" lvl="0" indent="-228600" algn="l" rtl="0">
              <a:lnSpc>
                <a:spcPct val="90000"/>
              </a:lnSpc>
              <a:spcBef>
                <a:spcPts val="1000"/>
              </a:spcBef>
              <a:spcAft>
                <a:spcPts val="0"/>
              </a:spcAft>
              <a:buClr>
                <a:schemeClr val="dk1"/>
              </a:buClr>
              <a:buSzPts val="2400"/>
              <a:buNone/>
            </a:pPr>
            <a:r>
              <a:rPr lang="en-US" b="1"/>
              <a:t>A.22		B.8		C.3		D.30</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a:t>Q 11. How many artists are players ?</a:t>
            </a:r>
            <a:endParaRPr/>
          </a:p>
          <a:p>
            <a:pPr marL="228600" lvl="0" indent="-228600" algn="l" rtl="0">
              <a:lnSpc>
                <a:spcPct val="90000"/>
              </a:lnSpc>
              <a:spcBef>
                <a:spcPts val="1000"/>
              </a:spcBef>
              <a:spcAft>
                <a:spcPts val="0"/>
              </a:spcAft>
              <a:buClr>
                <a:schemeClr val="dk1"/>
              </a:buClr>
              <a:buSzPts val="2400"/>
              <a:buNone/>
            </a:pPr>
            <a:r>
              <a:rPr lang="en-US" b="1"/>
              <a:t>A.5		B.8		C.25		D.16</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3" name="Google Shape;153;g238b4c344f2_0_30"/>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LOGICAL VENN DIAGRAM (EXERCISE- B)</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How many doctors are neither artists nor players ?</a:t>
            </a:r>
            <a:endParaRPr/>
          </a:p>
          <a:p>
            <a:pPr marL="228600" lvl="0" indent="-228600" algn="l" rtl="0">
              <a:lnSpc>
                <a:spcPct val="90000"/>
              </a:lnSpc>
              <a:spcBef>
                <a:spcPts val="1000"/>
              </a:spcBef>
              <a:spcAft>
                <a:spcPts val="0"/>
              </a:spcAft>
              <a:buClr>
                <a:schemeClr val="dk1"/>
              </a:buClr>
              <a:buSzPts val="2400"/>
              <a:buNone/>
            </a:pPr>
            <a:r>
              <a:rPr lang="en-US" b="1">
                <a:solidFill>
                  <a:srgbClr val="FF0000"/>
                </a:solidFill>
              </a:rPr>
              <a:t>A.17</a:t>
            </a:r>
            <a:r>
              <a:rPr lang="en-US" b="1"/>
              <a:t>		B.5		C.10		D.30</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Q 10. How many doctors are both players and artists ?</a:t>
            </a:r>
            <a:endParaRPr/>
          </a:p>
          <a:p>
            <a:pPr marL="228600" lvl="0" indent="-228600" algn="l" rtl="0">
              <a:lnSpc>
                <a:spcPct val="90000"/>
              </a:lnSpc>
              <a:spcBef>
                <a:spcPts val="1000"/>
              </a:spcBef>
              <a:spcAft>
                <a:spcPts val="0"/>
              </a:spcAft>
              <a:buClr>
                <a:schemeClr val="dk1"/>
              </a:buClr>
              <a:buSzPts val="2400"/>
              <a:buNone/>
            </a:pPr>
            <a:r>
              <a:rPr lang="en-US" b="1"/>
              <a:t>A.22		B.8		</a:t>
            </a:r>
            <a:r>
              <a:rPr lang="en-US" b="1">
                <a:solidFill>
                  <a:srgbClr val="FF0000"/>
                </a:solidFill>
              </a:rPr>
              <a:t>C.3</a:t>
            </a:r>
            <a:r>
              <a:rPr lang="en-US" b="1"/>
              <a:t>		D.30</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a:t>Q 11. How many artists are players ?</a:t>
            </a:r>
            <a:endParaRPr/>
          </a:p>
          <a:p>
            <a:pPr marL="228600" lvl="0" indent="-228600" algn="l" rtl="0">
              <a:lnSpc>
                <a:spcPct val="90000"/>
              </a:lnSpc>
              <a:spcBef>
                <a:spcPts val="1000"/>
              </a:spcBef>
              <a:spcAft>
                <a:spcPts val="0"/>
              </a:spcAft>
              <a:buClr>
                <a:schemeClr val="dk1"/>
              </a:buClr>
              <a:buSzPts val="2400"/>
              <a:buNone/>
            </a:pPr>
            <a:r>
              <a:rPr lang="en-US" b="1"/>
              <a:t>A.5		B.8		</a:t>
            </a:r>
            <a:r>
              <a:rPr lang="en-US" b="1">
                <a:solidFill>
                  <a:srgbClr val="FF0000"/>
                </a:solidFill>
              </a:rPr>
              <a:t>C.25</a:t>
            </a:r>
            <a:r>
              <a:rPr lang="en-US" b="1"/>
              <a:t>		D.16</a:t>
            </a: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116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gupta</dc:creator>
  <cp:lastModifiedBy>jaiprakashdeoria02@gmail.com</cp:lastModifiedBy>
  <cp:revision>2</cp:revision>
  <dcterms:created xsi:type="dcterms:W3CDTF">2020-02-23T06:37:57Z</dcterms:created>
  <dcterms:modified xsi:type="dcterms:W3CDTF">2024-03-06T08:12:06Z</dcterms:modified>
</cp:coreProperties>
</file>